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49" r:id="rId1"/>
  </p:sldMasterIdLst>
  <p:sldIdLst>
    <p:sldId id="256" r:id="rId2"/>
    <p:sldId id="274" r:id="rId3"/>
    <p:sldId id="275" r:id="rId4"/>
    <p:sldId id="257" r:id="rId5"/>
    <p:sldId id="258" r:id="rId6"/>
    <p:sldId id="259" r:id="rId7"/>
    <p:sldId id="260" r:id="rId8"/>
    <p:sldId id="265" r:id="rId9"/>
    <p:sldId id="267" r:id="rId10"/>
    <p:sldId id="264" r:id="rId11"/>
    <p:sldId id="269" r:id="rId12"/>
    <p:sldId id="273" r:id="rId13"/>
    <p:sldId id="266" r:id="rId14"/>
    <p:sldId id="268" r:id="rId15"/>
    <p:sldId id="270" r:id="rId16"/>
    <p:sldId id="272"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78" d="100"/>
          <a:sy n="78" d="100"/>
        </p:scale>
        <p:origin x="-84" y="-96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842022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961352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smtClean="0"/>
              <a:pPr/>
              <a:t>5/7/2015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308330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pPr/>
              <a:t>5/7/2015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FF9F0C5-380F-41C2-899A-BAC0F0927E16}" type="slidenum">
              <a:rPr lang="en-US" smtClean="0"/>
              <a:pPr/>
              <a:t>‹#›</a:t>
            </a:fld>
            <a:endParaRPr lang="en-US" dirty="0"/>
          </a:p>
        </p:txBody>
      </p:sp>
    </p:spTree>
    <p:extLst>
      <p:ext uri="{BB962C8B-B14F-4D97-AF65-F5344CB8AC3E}">
        <p14:creationId xmlns:p14="http://schemas.microsoft.com/office/powerpoint/2010/main" xmlns="" val="1680343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5/7/2015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9263687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5/7/2015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3844369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5/7/2015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279827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2A54C80-263E-416B-A8E0-580EDEADCBDC}" type="datetimeFigureOut">
              <a:rPr lang="en-US" smtClean="0"/>
              <a:pPr/>
              <a:t>5/7/2015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519954A3-9DFD-4C44-94BA-B95130A3BA1C}" type="slidenum">
              <a:rPr lang="en-US" smtClean="0"/>
              <a:pPr/>
              <a:t>‹#›</a:t>
            </a:fld>
            <a:endParaRPr lang="en-US" dirty="0"/>
          </a:p>
        </p:txBody>
      </p:sp>
    </p:spTree>
    <p:extLst>
      <p:ext uri="{BB962C8B-B14F-4D97-AF65-F5344CB8AC3E}">
        <p14:creationId xmlns:p14="http://schemas.microsoft.com/office/powerpoint/2010/main" xmlns="" val="2095709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smtClean="0"/>
              <a:pPr/>
              <a:t>5/7/2015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3023322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smtClean="0"/>
              <a:pPr/>
              <a:t>5/7/2015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912262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smtClean="0"/>
              <a:pPr/>
              <a:t>5/7/2015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19952377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smtClean="0"/>
              <a:pPr/>
              <a:t>5/7/2015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8443723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smtClean="0"/>
              <a:pPr/>
              <a:t>5/7/2015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17858276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smtClean="0"/>
              <a:pPr/>
              <a:t>5/7/2015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41813448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pPr/>
              <a:t>5/7/2015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333C77-0158-454C-844F-B7AB9BD7DAD4}" type="slidenum">
              <a:rPr lang="en-US" smtClean="0"/>
              <a:pPr/>
              <a:t>‹#›</a:t>
            </a:fld>
            <a:endParaRPr lang="en-US" dirty="0"/>
          </a:p>
        </p:txBody>
      </p:sp>
    </p:spTree>
    <p:extLst>
      <p:ext uri="{BB962C8B-B14F-4D97-AF65-F5344CB8AC3E}">
        <p14:creationId xmlns:p14="http://schemas.microsoft.com/office/powerpoint/2010/main" xmlns="" val="22691670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2187576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5/7/2015</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2984268789"/>
      </p:ext>
    </p:extLst>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image" Target="../media/image2.png"/><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4.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13.emf"/><Relationship Id="rId7" Type="http://schemas.openxmlformats.org/officeDocument/2006/relationships/image" Target="../media/image17.emf"/><Relationship Id="rId2" Type="http://schemas.openxmlformats.org/officeDocument/2006/relationships/image" Target="../media/image12.emf"/><Relationship Id="rId1" Type="http://schemas.openxmlformats.org/officeDocument/2006/relationships/slideLayout" Target="../slideLayouts/slideLayout6.xml"/><Relationship Id="rId6" Type="http://schemas.openxmlformats.org/officeDocument/2006/relationships/image" Target="../media/image16.emf"/><Relationship Id="rId5" Type="http://schemas.openxmlformats.org/officeDocument/2006/relationships/image" Target="../media/image15.png"/><Relationship Id="rId10" Type="http://schemas.openxmlformats.org/officeDocument/2006/relationships/image" Target="../media/image20.emf"/><Relationship Id="rId4" Type="http://schemas.openxmlformats.org/officeDocument/2006/relationships/image" Target="../media/image14.emf"/><Relationship Id="rId9" Type="http://schemas.openxmlformats.org/officeDocument/2006/relationships/image" Target="../media/image19.emf"/></Relationships>
</file>

<file path=ppt/slides/_rels/slide8.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4.xml"/><Relationship Id="rId5" Type="http://schemas.openxmlformats.org/officeDocument/2006/relationships/image" Target="../media/image24.emf"/><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25.emf"/><Relationship Id="rId7" Type="http://schemas.openxmlformats.org/officeDocument/2006/relationships/image" Target="../media/image29.emf"/><Relationship Id="rId2" Type="http://schemas.openxmlformats.org/officeDocument/2006/relationships/image" Target="../media/image21.emf"/><Relationship Id="rId1" Type="http://schemas.openxmlformats.org/officeDocument/2006/relationships/slideLayout" Target="../slideLayouts/slideLayout6.xml"/><Relationship Id="rId6" Type="http://schemas.openxmlformats.org/officeDocument/2006/relationships/image" Target="../media/image28.emf"/><Relationship Id="rId5" Type="http://schemas.openxmlformats.org/officeDocument/2006/relationships/image" Target="../media/image27.emf"/><Relationship Id="rId4" Type="http://schemas.openxmlformats.org/officeDocument/2006/relationships/image" Target="../media/image26.emf"/></Relationships>
</file>

<file path=ppt/slides/_rels/slide10.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png"/><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12" Type="http://schemas.openxmlformats.org/officeDocument/2006/relationships/image" Target="../media/image36.png"/><Relationship Id="rId2" Type="http://schemas.openxmlformats.org/officeDocument/2006/relationships/image" Target="../media/image37.png"/><Relationship Id="rId1" Type="http://schemas.openxmlformats.org/officeDocument/2006/relationships/slideLayout" Target="../slideLayouts/slideLayout6.xml"/><Relationship Id="rId6" Type="http://schemas.openxmlformats.org/officeDocument/2006/relationships/image" Target="../media/image41.png"/><Relationship Id="rId11" Type="http://schemas.openxmlformats.org/officeDocument/2006/relationships/image" Target="../media/image46.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emf"/><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49.emf"/><Relationship Id="rId7" Type="http://schemas.openxmlformats.org/officeDocument/2006/relationships/image" Target="../media/image53.emf"/><Relationship Id="rId2" Type="http://schemas.openxmlformats.org/officeDocument/2006/relationships/image" Target="../media/image47.emf"/><Relationship Id="rId1" Type="http://schemas.openxmlformats.org/officeDocument/2006/relationships/slideLayout" Target="../slideLayouts/slideLayout6.xml"/><Relationship Id="rId6" Type="http://schemas.openxmlformats.org/officeDocument/2006/relationships/image" Target="../media/image52.emf"/><Relationship Id="rId5" Type="http://schemas.openxmlformats.org/officeDocument/2006/relationships/image" Target="../media/image51.png"/><Relationship Id="rId4" Type="http://schemas.openxmlformats.org/officeDocument/2006/relationships/image" Target="../media/image5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p:cNvSpPr>
            <a:spLocks noGrp="1"/>
          </p:cNvSpPr>
          <p:nvPr>
            <p:ph type="ctrTitle"/>
          </p:nvPr>
        </p:nvSpPr>
        <p:spPr/>
        <p:txBody>
          <a:bodyPr/>
          <a:lstStyle/>
          <a:p>
            <a:r>
              <a:rPr lang="es-PE" dirty="0" smtClean="0"/>
              <a:t>PERUVIAN COMPANIES</a:t>
            </a:r>
            <a:endParaRPr lang="es-PE" dirty="0"/>
          </a:p>
        </p:txBody>
      </p:sp>
      <p:sp>
        <p:nvSpPr>
          <p:cNvPr id="9" name="Subtítulo 8"/>
          <p:cNvSpPr>
            <a:spLocks noGrp="1"/>
          </p:cNvSpPr>
          <p:nvPr>
            <p:ph type="subTitle" idx="1"/>
          </p:nvPr>
        </p:nvSpPr>
        <p:spPr/>
        <p:txBody>
          <a:bodyPr>
            <a:normAutofit/>
          </a:bodyPr>
          <a:lstStyle/>
          <a:p>
            <a:r>
              <a:rPr lang="es-PE" sz="2600" i="1" dirty="0" smtClean="0">
                <a:solidFill>
                  <a:srgbClr val="FF0000"/>
                </a:solidFill>
              </a:rPr>
              <a:t>Exportable </a:t>
            </a:r>
            <a:r>
              <a:rPr lang="es-PE" sz="2600" i="1" dirty="0" err="1" smtClean="0">
                <a:solidFill>
                  <a:srgbClr val="FF0000"/>
                </a:solidFill>
              </a:rPr>
              <a:t>offer</a:t>
            </a:r>
            <a:endParaRPr lang="es-PE" sz="2600" i="1" dirty="0">
              <a:solidFill>
                <a:srgbClr val="FF0000"/>
              </a:solidFill>
            </a:endParaRPr>
          </a:p>
        </p:txBody>
      </p:sp>
      <p:pic>
        <p:nvPicPr>
          <p:cNvPr id="7" name="Marcador de contenido 6"/>
          <p:cNvPicPr>
            <a:picLocks noGrp="1" noChangeAspect="1"/>
          </p:cNvPicPr>
          <p:nvPr>
            <p:ph idx="4294967295"/>
          </p:nvPr>
        </p:nvPicPr>
        <p:blipFill>
          <a:blip r:embed="rId2"/>
          <a:stretch>
            <a:fillRect/>
          </a:stretch>
        </p:blipFill>
        <p:spPr>
          <a:xfrm>
            <a:off x="190050" y="0"/>
            <a:ext cx="12001949" cy="1905000"/>
          </a:xfrm>
          <a:prstGeom prst="rect">
            <a:avLst/>
          </a:prstGeom>
        </p:spPr>
      </p:pic>
    </p:spTree>
    <p:extLst>
      <p:ext uri="{BB962C8B-B14F-4D97-AF65-F5344CB8AC3E}">
        <p14:creationId xmlns:p14="http://schemas.microsoft.com/office/powerpoint/2010/main" xmlns="" val="3960143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PE" dirty="0" smtClean="0"/>
              <a:t>GANDULES INC</a:t>
            </a:r>
            <a:endParaRPr lang="es-PE" dirty="0"/>
          </a:p>
        </p:txBody>
      </p:sp>
      <p:sp>
        <p:nvSpPr>
          <p:cNvPr id="5" name="Marcador de contenido 4"/>
          <p:cNvSpPr>
            <a:spLocks noGrp="1"/>
          </p:cNvSpPr>
          <p:nvPr>
            <p:ph sz="half" idx="1"/>
          </p:nvPr>
        </p:nvSpPr>
        <p:spPr>
          <a:xfrm>
            <a:off x="2589212" y="1728978"/>
            <a:ext cx="4313864" cy="4580382"/>
          </a:xfrm>
        </p:spPr>
        <p:txBody>
          <a:bodyPr>
            <a:normAutofit fontScale="92500" lnSpcReduction="10000"/>
          </a:bodyPr>
          <a:lstStyle/>
          <a:p>
            <a:pPr algn="just"/>
            <a:r>
              <a:rPr lang="en-US" dirty="0"/>
              <a:t>Founded in 2002, GANDULES INC SAC. is a private equity company with many years of experience in the management of agricultural lands located in </a:t>
            </a:r>
            <a:r>
              <a:rPr lang="en-US" dirty="0" err="1"/>
              <a:t>Jayanca</a:t>
            </a:r>
            <a:r>
              <a:rPr lang="en-US" dirty="0"/>
              <a:t> and San Pedro valleys, thus demonstrating a deep commitment to agribusiness development in Peru</a:t>
            </a:r>
            <a:r>
              <a:rPr lang="en-US" dirty="0" smtClean="0"/>
              <a:t>.</a:t>
            </a:r>
          </a:p>
          <a:p>
            <a:pPr algn="just"/>
            <a:endParaRPr lang="en-US" dirty="0"/>
          </a:p>
          <a:p>
            <a:pPr algn="just"/>
            <a:r>
              <a:rPr lang="en-US" dirty="0"/>
              <a:t>GANDULES INC SAC. is now recognized both nationally and internationally as one of the most important companies in the agribusiness sector of Peru, which has fully expanded its production operations and export of its products to customers in more than 40 countries.</a:t>
            </a:r>
          </a:p>
          <a:p>
            <a:endParaRPr lang="es-PE" dirty="0"/>
          </a:p>
        </p:txBody>
      </p:sp>
      <p:sp>
        <p:nvSpPr>
          <p:cNvPr id="6" name="Marcador de contenido 5"/>
          <p:cNvSpPr>
            <a:spLocks noGrp="1"/>
          </p:cNvSpPr>
          <p:nvPr>
            <p:ph sz="half" idx="2"/>
          </p:nvPr>
        </p:nvSpPr>
        <p:spPr>
          <a:xfrm>
            <a:off x="7190747" y="1721600"/>
            <a:ext cx="4416754" cy="3777622"/>
          </a:xfrm>
        </p:spPr>
        <p:txBody>
          <a:bodyPr>
            <a:normAutofit fontScale="92500" lnSpcReduction="10000"/>
          </a:bodyPr>
          <a:lstStyle/>
          <a:p>
            <a:pPr algn="just"/>
            <a:r>
              <a:rPr lang="en-US" dirty="0"/>
              <a:t>Currently, GANDULES INC. SAC. is an innovative company engaged in </a:t>
            </a:r>
            <a:r>
              <a:rPr lang="en-US" dirty="0" err="1"/>
              <a:t>theplanting</a:t>
            </a:r>
            <a:r>
              <a:rPr lang="en-US" dirty="0"/>
              <a:t>, production, processing, packing, packaging and marketing of its own products in a wide range of presentations: green peppers, green chili, jalapeno peppers, asparagus, pigeon peas, grapes and melons, among </a:t>
            </a:r>
            <a:r>
              <a:rPr lang="en-US" dirty="0" err="1"/>
              <a:t>others.Its</a:t>
            </a:r>
            <a:r>
              <a:rPr lang="en-US" dirty="0"/>
              <a:t> workforce ranges between 3,500 and 5,000 workers at all stages of the production chain.</a:t>
            </a:r>
            <a:endParaRPr lang="es-PE" dirty="0"/>
          </a:p>
        </p:txBody>
      </p:sp>
      <p:pic>
        <p:nvPicPr>
          <p:cNvPr id="12" name="Imagen 11"/>
          <p:cNvPicPr>
            <a:picLocks noChangeAspect="1"/>
          </p:cNvPicPr>
          <p:nvPr/>
        </p:nvPicPr>
        <p:blipFill rotWithShape="1">
          <a:blip r:embed="rId2"/>
          <a:srcRect l="14306"/>
          <a:stretch/>
        </p:blipFill>
        <p:spPr>
          <a:xfrm>
            <a:off x="9349740" y="200775"/>
            <a:ext cx="2154871" cy="1195388"/>
          </a:xfrm>
          <a:prstGeom prst="rect">
            <a:avLst/>
          </a:prstGeom>
          <a:ln>
            <a:noFill/>
          </a:ln>
          <a:effectLst>
            <a:outerShdw blurRad="292100" dist="139700" dir="2700000" algn="tl" rotWithShape="0">
              <a:srgbClr val="333333">
                <a:alpha val="65000"/>
              </a:srgbClr>
            </a:outerShdw>
          </a:effectLst>
        </p:spPr>
      </p:pic>
      <p:pic>
        <p:nvPicPr>
          <p:cNvPr id="8" name="Imagen 7"/>
          <p:cNvPicPr>
            <a:picLocks noChangeAspect="1"/>
          </p:cNvPicPr>
          <p:nvPr/>
        </p:nvPicPr>
        <p:blipFill>
          <a:blip r:embed="rId3"/>
          <a:stretch>
            <a:fillRect/>
          </a:stretch>
        </p:blipFill>
        <p:spPr>
          <a:xfrm>
            <a:off x="8415020" y="4856862"/>
            <a:ext cx="2294308" cy="1739850"/>
          </a:xfrm>
          <a:prstGeom prst="ellipse">
            <a:avLst/>
          </a:prstGeom>
          <a:ln>
            <a:noFill/>
          </a:ln>
          <a:effectLst>
            <a:softEdge rad="112500"/>
          </a:effectLst>
        </p:spPr>
      </p:pic>
    </p:spTree>
    <p:extLst>
      <p:ext uri="{BB962C8B-B14F-4D97-AF65-F5344CB8AC3E}">
        <p14:creationId xmlns:p14="http://schemas.microsoft.com/office/powerpoint/2010/main" xmlns="" val="11918199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PE" dirty="0" smtClean="0"/>
              <a:t>GANDULES INC</a:t>
            </a:r>
            <a:endParaRPr lang="es-PE" dirty="0"/>
          </a:p>
        </p:txBody>
      </p:sp>
      <p:graphicFrame>
        <p:nvGraphicFramePr>
          <p:cNvPr id="9" name="Tabla 8"/>
          <p:cNvGraphicFramePr>
            <a:graphicFrameLocks noGrp="1"/>
          </p:cNvGraphicFramePr>
          <p:nvPr>
            <p:extLst/>
          </p:nvPr>
        </p:nvGraphicFramePr>
        <p:xfrm>
          <a:off x="6334125" y="1650165"/>
          <a:ext cx="5443346" cy="2376000"/>
        </p:xfrm>
        <a:graphic>
          <a:graphicData uri="http://schemas.openxmlformats.org/drawingml/2006/table">
            <a:tbl>
              <a:tblPr firstRow="1" bandRow="1">
                <a:tableStyleId>{5C22544A-7EE6-4342-B048-85BDC9FD1C3A}</a:tableStyleId>
              </a:tblPr>
              <a:tblGrid>
                <a:gridCol w="2721673"/>
                <a:gridCol w="2721673"/>
              </a:tblGrid>
              <a:tr h="396000">
                <a:tc gridSpan="2">
                  <a:txBody>
                    <a:bodyPr/>
                    <a:lstStyle/>
                    <a:p>
                      <a:pPr algn="ctr"/>
                      <a:r>
                        <a:rPr lang="es-PE" dirty="0" err="1" smtClean="0"/>
                        <a:t>Collection</a:t>
                      </a:r>
                      <a:r>
                        <a:rPr lang="es-PE" baseline="0" dirty="0" smtClean="0"/>
                        <a:t> </a:t>
                      </a:r>
                      <a:r>
                        <a:rPr lang="es-PE" baseline="0" dirty="0" err="1" smtClean="0"/>
                        <a:t>Sweety</a:t>
                      </a:r>
                      <a:r>
                        <a:rPr lang="es-PE" baseline="0" dirty="0" smtClean="0"/>
                        <a:t> </a:t>
                      </a:r>
                      <a:r>
                        <a:rPr lang="es-PE" baseline="0" dirty="0" err="1" smtClean="0"/>
                        <a:t>Pepp</a:t>
                      </a:r>
                      <a:endParaRPr lang="es-PE" dirty="0"/>
                    </a:p>
                  </a:txBody>
                  <a:tcPr anchor="ctr"/>
                </a:tc>
                <a:tc hMerge="1">
                  <a:txBody>
                    <a:bodyPr/>
                    <a:lstStyle/>
                    <a:p>
                      <a:pPr algn="ctr"/>
                      <a:endParaRPr lang="es-PE" dirty="0"/>
                    </a:p>
                  </a:txBody>
                  <a:tcPr anchor="ctr"/>
                </a:tc>
              </a:tr>
              <a:tr h="396000">
                <a:tc>
                  <a:txBody>
                    <a:bodyPr/>
                    <a:lstStyle/>
                    <a:p>
                      <a:pPr algn="ctr"/>
                      <a:r>
                        <a:rPr lang="es-PE" dirty="0" smtClean="0"/>
                        <a:t>Regular </a:t>
                      </a:r>
                      <a:r>
                        <a:rPr lang="es-PE" dirty="0" err="1" smtClean="0"/>
                        <a:t>Sweety</a:t>
                      </a:r>
                      <a:r>
                        <a:rPr lang="es-PE" dirty="0" smtClean="0"/>
                        <a:t> </a:t>
                      </a:r>
                      <a:r>
                        <a:rPr lang="es-PE" dirty="0" err="1" smtClean="0"/>
                        <a:t>Pepp</a:t>
                      </a:r>
                      <a:endParaRPr lang="es-PE" dirty="0"/>
                    </a:p>
                  </a:txBody>
                  <a:tcPr anchor="ctr"/>
                </a:tc>
                <a:tc>
                  <a:txBody>
                    <a:bodyPr/>
                    <a:lstStyle/>
                    <a:p>
                      <a:pPr algn="ctr"/>
                      <a:r>
                        <a:rPr lang="es-PE" dirty="0" err="1" smtClean="0"/>
                        <a:t>Roasted</a:t>
                      </a:r>
                      <a:r>
                        <a:rPr lang="es-PE" dirty="0" smtClean="0"/>
                        <a:t> </a:t>
                      </a:r>
                      <a:r>
                        <a:rPr lang="es-PE" dirty="0" err="1" smtClean="0"/>
                        <a:t>Sweety</a:t>
                      </a:r>
                      <a:r>
                        <a:rPr lang="es-PE" dirty="0" smtClean="0"/>
                        <a:t> </a:t>
                      </a:r>
                      <a:r>
                        <a:rPr lang="es-PE" dirty="0" err="1" smtClean="0"/>
                        <a:t>Pepp</a:t>
                      </a:r>
                      <a:endParaRPr lang="es-PE" dirty="0"/>
                    </a:p>
                  </a:txBody>
                  <a:tcPr anchor="ctr"/>
                </a:tc>
              </a:tr>
              <a:tr h="396000">
                <a:tc>
                  <a:txBody>
                    <a:bodyPr/>
                    <a:lstStyle/>
                    <a:p>
                      <a:pPr algn="ctr"/>
                      <a:r>
                        <a:rPr lang="es-PE" dirty="0" smtClean="0"/>
                        <a:t>Golden </a:t>
                      </a:r>
                      <a:r>
                        <a:rPr lang="es-PE" dirty="0" err="1" smtClean="0"/>
                        <a:t>Sweety</a:t>
                      </a:r>
                      <a:r>
                        <a:rPr lang="es-PE" dirty="0" smtClean="0"/>
                        <a:t> </a:t>
                      </a:r>
                      <a:r>
                        <a:rPr lang="es-PE" dirty="0" err="1" smtClean="0"/>
                        <a:t>Pepp</a:t>
                      </a:r>
                      <a:endParaRPr lang="es-PE" dirty="0"/>
                    </a:p>
                  </a:txBody>
                  <a:tcPr anchor="ctr"/>
                </a:tc>
                <a:tc>
                  <a:txBody>
                    <a:bodyPr/>
                    <a:lstStyle/>
                    <a:p>
                      <a:pPr algn="ctr"/>
                      <a:r>
                        <a:rPr lang="es-PE" dirty="0" err="1" smtClean="0"/>
                        <a:t>Inka</a:t>
                      </a:r>
                      <a:r>
                        <a:rPr lang="es-PE" dirty="0" smtClean="0"/>
                        <a:t> </a:t>
                      </a:r>
                      <a:r>
                        <a:rPr lang="es-PE" dirty="0" err="1" smtClean="0"/>
                        <a:t>Pinquante</a:t>
                      </a:r>
                      <a:endParaRPr lang="es-PE" dirty="0"/>
                    </a:p>
                  </a:txBody>
                  <a:tcPr anchor="ctr"/>
                </a:tc>
              </a:tr>
              <a:tr h="396000">
                <a:tc>
                  <a:txBody>
                    <a:bodyPr/>
                    <a:lstStyle/>
                    <a:p>
                      <a:pPr algn="ctr"/>
                      <a:r>
                        <a:rPr lang="es-PE" dirty="0" err="1" smtClean="0"/>
                        <a:t>Hottypepp</a:t>
                      </a:r>
                      <a:endParaRPr lang="es-PE" dirty="0"/>
                    </a:p>
                  </a:txBody>
                  <a:tcPr anchor="ctr"/>
                </a:tc>
                <a:tc>
                  <a:txBody>
                    <a:bodyPr/>
                    <a:lstStyle/>
                    <a:p>
                      <a:pPr algn="ctr"/>
                      <a:r>
                        <a:rPr lang="es-PE" dirty="0" err="1" smtClean="0"/>
                        <a:t>Tricolore</a:t>
                      </a:r>
                      <a:r>
                        <a:rPr lang="es-PE" dirty="0" smtClean="0"/>
                        <a:t> </a:t>
                      </a:r>
                      <a:r>
                        <a:rPr lang="es-PE" dirty="0" err="1" smtClean="0"/>
                        <a:t>Sweety</a:t>
                      </a:r>
                      <a:r>
                        <a:rPr lang="es-PE" dirty="0" smtClean="0"/>
                        <a:t> </a:t>
                      </a:r>
                      <a:r>
                        <a:rPr lang="es-PE" dirty="0" err="1" smtClean="0"/>
                        <a:t>Pepp</a:t>
                      </a:r>
                      <a:endParaRPr lang="es-PE" dirty="0"/>
                    </a:p>
                  </a:txBody>
                  <a:tcPr anchor="ctr"/>
                </a:tc>
              </a:tr>
              <a:tr h="396000">
                <a:tc>
                  <a:txBody>
                    <a:bodyPr/>
                    <a:lstStyle/>
                    <a:p>
                      <a:pPr algn="ctr"/>
                      <a:r>
                        <a:rPr lang="es-PE" dirty="0" smtClean="0"/>
                        <a:t>Red </a:t>
                      </a:r>
                      <a:r>
                        <a:rPr lang="es-PE" dirty="0" err="1" smtClean="0"/>
                        <a:t>Boatypepp</a:t>
                      </a:r>
                      <a:endParaRPr lang="es-PE" dirty="0"/>
                    </a:p>
                  </a:txBody>
                  <a:tcPr anchor="ctr"/>
                </a:tc>
                <a:tc>
                  <a:txBody>
                    <a:bodyPr/>
                    <a:lstStyle/>
                    <a:p>
                      <a:pPr algn="ctr"/>
                      <a:r>
                        <a:rPr lang="es-PE" dirty="0" err="1" smtClean="0"/>
                        <a:t>Triangle</a:t>
                      </a:r>
                      <a:r>
                        <a:rPr lang="es-PE" dirty="0" smtClean="0"/>
                        <a:t> </a:t>
                      </a:r>
                      <a:r>
                        <a:rPr lang="es-PE" dirty="0" err="1" smtClean="0"/>
                        <a:t>Pepp</a:t>
                      </a:r>
                      <a:endParaRPr lang="es-PE" dirty="0"/>
                    </a:p>
                  </a:txBody>
                  <a:tcPr anchor="ctr"/>
                </a:tc>
              </a:tr>
              <a:tr h="396000">
                <a:tc>
                  <a:txBody>
                    <a:bodyPr/>
                    <a:lstStyle/>
                    <a:p>
                      <a:pPr algn="ctr"/>
                      <a:r>
                        <a:rPr lang="es-PE" dirty="0" smtClean="0"/>
                        <a:t>Green </a:t>
                      </a:r>
                      <a:r>
                        <a:rPr lang="es-PE" dirty="0" err="1" smtClean="0"/>
                        <a:t>Boatypepp</a:t>
                      </a:r>
                      <a:endParaRPr lang="es-PE" dirty="0"/>
                    </a:p>
                  </a:txBody>
                  <a:tcPr anchor="ctr"/>
                </a:tc>
                <a:tc>
                  <a:txBody>
                    <a:bodyPr/>
                    <a:lstStyle/>
                    <a:p>
                      <a:pPr algn="ctr"/>
                      <a:endParaRPr lang="es-PE" dirty="0"/>
                    </a:p>
                  </a:txBody>
                  <a:tcPr anchor="ctr"/>
                </a:tc>
              </a:tr>
            </a:tbl>
          </a:graphicData>
        </a:graphic>
      </p:graphicFrame>
      <p:graphicFrame>
        <p:nvGraphicFramePr>
          <p:cNvPr id="11" name="Tabla 10"/>
          <p:cNvGraphicFramePr>
            <a:graphicFrameLocks noGrp="1"/>
          </p:cNvGraphicFramePr>
          <p:nvPr>
            <p:extLst/>
          </p:nvPr>
        </p:nvGraphicFramePr>
        <p:xfrm>
          <a:off x="4167978" y="1657350"/>
          <a:ext cx="1872000" cy="1574112"/>
        </p:xfrm>
        <a:graphic>
          <a:graphicData uri="http://schemas.openxmlformats.org/drawingml/2006/table">
            <a:tbl>
              <a:tblPr firstRow="1" bandRow="1">
                <a:tableStyleId>{5C22544A-7EE6-4342-B048-85BDC9FD1C3A}</a:tableStyleId>
              </a:tblPr>
              <a:tblGrid>
                <a:gridCol w="1872000"/>
              </a:tblGrid>
              <a:tr h="386352">
                <a:tc>
                  <a:txBody>
                    <a:bodyPr/>
                    <a:lstStyle/>
                    <a:p>
                      <a:pPr algn="ctr"/>
                      <a:r>
                        <a:rPr lang="es-PE" dirty="0" err="1" smtClean="0"/>
                        <a:t>Frozen</a:t>
                      </a:r>
                      <a:endParaRPr lang="es-PE" dirty="0"/>
                    </a:p>
                  </a:txBody>
                  <a:tcPr anchor="ctr"/>
                </a:tc>
              </a:tr>
              <a:tr h="395920">
                <a:tc>
                  <a:txBody>
                    <a:bodyPr/>
                    <a:lstStyle/>
                    <a:p>
                      <a:pPr algn="ctr"/>
                      <a:r>
                        <a:rPr lang="es-PE" dirty="0" err="1" smtClean="0"/>
                        <a:t>Peppers</a:t>
                      </a:r>
                      <a:endParaRPr lang="es-PE" dirty="0"/>
                    </a:p>
                  </a:txBody>
                  <a:tcPr anchor="ctr"/>
                </a:tc>
              </a:tr>
              <a:tr h="395920">
                <a:tc>
                  <a:txBody>
                    <a:bodyPr/>
                    <a:lstStyle/>
                    <a:p>
                      <a:pPr algn="ctr"/>
                      <a:r>
                        <a:rPr lang="es-PE" dirty="0" smtClean="0"/>
                        <a:t>Jalapeño</a:t>
                      </a:r>
                      <a:endParaRPr lang="es-PE" dirty="0"/>
                    </a:p>
                  </a:txBody>
                  <a:tcPr anchor="ctr"/>
                </a:tc>
              </a:tr>
              <a:tr h="395920">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PE" dirty="0" smtClean="0"/>
                        <a:t>Mango</a:t>
                      </a:r>
                    </a:p>
                  </a:txBody>
                  <a:tcPr anchor="ctr"/>
                </a:tc>
              </a:tr>
            </a:tbl>
          </a:graphicData>
        </a:graphic>
      </p:graphicFrame>
      <p:graphicFrame>
        <p:nvGraphicFramePr>
          <p:cNvPr id="12" name="Tabla 11"/>
          <p:cNvGraphicFramePr>
            <a:graphicFrameLocks noGrp="1"/>
          </p:cNvGraphicFramePr>
          <p:nvPr>
            <p:extLst/>
          </p:nvPr>
        </p:nvGraphicFramePr>
        <p:xfrm>
          <a:off x="1577940" y="1646682"/>
          <a:ext cx="2148240" cy="3168000"/>
        </p:xfrm>
        <a:graphic>
          <a:graphicData uri="http://schemas.openxmlformats.org/drawingml/2006/table">
            <a:tbl>
              <a:tblPr firstRow="1" bandRow="1">
                <a:tableStyleId>{5C22544A-7EE6-4342-B048-85BDC9FD1C3A}</a:tableStyleId>
              </a:tblPr>
              <a:tblGrid>
                <a:gridCol w="2148240"/>
              </a:tblGrid>
              <a:tr h="396000">
                <a:tc>
                  <a:txBody>
                    <a:bodyPr/>
                    <a:lstStyle/>
                    <a:p>
                      <a:pPr algn="ctr"/>
                      <a:r>
                        <a:rPr lang="es-PE" dirty="0" err="1" smtClean="0"/>
                        <a:t>Canning</a:t>
                      </a:r>
                      <a:r>
                        <a:rPr lang="es-PE" baseline="0" dirty="0" smtClean="0"/>
                        <a:t> &amp; </a:t>
                      </a:r>
                      <a:r>
                        <a:rPr lang="es-PE" baseline="0" dirty="0" err="1" smtClean="0"/>
                        <a:t>Glass</a:t>
                      </a:r>
                      <a:endParaRPr lang="es-PE" dirty="0"/>
                    </a:p>
                  </a:txBody>
                  <a:tcPr anchor="ctr"/>
                </a:tc>
              </a:tr>
              <a:tr h="396000">
                <a:tc>
                  <a:txBody>
                    <a:bodyPr/>
                    <a:lstStyle/>
                    <a:p>
                      <a:pPr algn="ctr"/>
                      <a:r>
                        <a:rPr lang="es-PE" dirty="0" smtClean="0"/>
                        <a:t>Bell </a:t>
                      </a:r>
                      <a:r>
                        <a:rPr lang="es-PE" dirty="0" err="1" smtClean="0"/>
                        <a:t>Peppers</a:t>
                      </a:r>
                      <a:endParaRPr lang="es-PE" dirty="0"/>
                    </a:p>
                  </a:txBody>
                  <a:tcPr anchor="ctr"/>
                </a:tc>
              </a:tr>
              <a:tr h="396000">
                <a:tc>
                  <a:txBody>
                    <a:bodyPr/>
                    <a:lstStyle/>
                    <a:p>
                      <a:pPr algn="ctr"/>
                      <a:r>
                        <a:rPr lang="es-PE" dirty="0" err="1" smtClean="0"/>
                        <a:t>Cherry</a:t>
                      </a:r>
                      <a:r>
                        <a:rPr lang="es-PE" dirty="0" smtClean="0"/>
                        <a:t> </a:t>
                      </a:r>
                      <a:r>
                        <a:rPr lang="es-PE" dirty="0" err="1" smtClean="0"/>
                        <a:t>Pepper</a:t>
                      </a:r>
                      <a:endParaRPr lang="es-PE" dirty="0" smtClean="0"/>
                    </a:p>
                  </a:txBody>
                  <a:tcPr anchor="ctr"/>
                </a:tc>
              </a:tr>
              <a:tr h="396000">
                <a:tc>
                  <a:txBody>
                    <a:bodyPr/>
                    <a:lstStyle/>
                    <a:p>
                      <a:pPr algn="ctr"/>
                      <a:r>
                        <a:rPr lang="es-PE" dirty="0" smtClean="0"/>
                        <a:t>Green Chili</a:t>
                      </a:r>
                    </a:p>
                  </a:txBody>
                  <a:tcPr anchor="ctr"/>
                </a:tc>
              </a:tr>
              <a:tr h="396000">
                <a:tc>
                  <a:txBody>
                    <a:bodyPr/>
                    <a:lstStyle/>
                    <a:p>
                      <a:pPr algn="ctr"/>
                      <a:r>
                        <a:rPr lang="es-PE" dirty="0" smtClean="0"/>
                        <a:t>Jalapeño</a:t>
                      </a:r>
                      <a:endParaRPr lang="es-PE" dirty="0"/>
                    </a:p>
                  </a:txBody>
                  <a:tcPr anchor="ctr"/>
                </a:tc>
              </a:tr>
              <a:tr h="396000">
                <a:tc>
                  <a:txBody>
                    <a:bodyPr/>
                    <a:lstStyle/>
                    <a:p>
                      <a:pPr algn="ctr"/>
                      <a:r>
                        <a:rPr lang="es-PE" dirty="0" smtClean="0"/>
                        <a:t>Banana </a:t>
                      </a:r>
                      <a:r>
                        <a:rPr lang="es-PE" dirty="0" err="1" smtClean="0"/>
                        <a:t>Pepper</a:t>
                      </a:r>
                      <a:endParaRPr lang="es-PE" dirty="0"/>
                    </a:p>
                  </a:txBody>
                  <a:tcPr anchor="ctr"/>
                </a:tc>
              </a:tr>
              <a:tr h="396000">
                <a:tc>
                  <a:txBody>
                    <a:bodyPr/>
                    <a:lstStyle/>
                    <a:p>
                      <a:pPr algn="ctr"/>
                      <a:r>
                        <a:rPr lang="es-PE" dirty="0" smtClean="0"/>
                        <a:t>Chipotle</a:t>
                      </a:r>
                      <a:endParaRPr lang="es-PE" dirty="0"/>
                    </a:p>
                  </a:txBody>
                  <a:tcPr anchor="ctr"/>
                </a:tc>
              </a:tr>
              <a:tr h="396000">
                <a:tc>
                  <a:txBody>
                    <a:bodyPr/>
                    <a:lstStyle/>
                    <a:p>
                      <a:pPr algn="ctr"/>
                      <a:r>
                        <a:rPr lang="es-PE" dirty="0" err="1" smtClean="0"/>
                        <a:t>Sweety</a:t>
                      </a:r>
                      <a:r>
                        <a:rPr lang="es-PE" dirty="0" smtClean="0"/>
                        <a:t> </a:t>
                      </a:r>
                      <a:r>
                        <a:rPr lang="es-PE" dirty="0" err="1" smtClean="0"/>
                        <a:t>Drop</a:t>
                      </a:r>
                      <a:r>
                        <a:rPr lang="es-PE" dirty="0" smtClean="0"/>
                        <a:t> </a:t>
                      </a:r>
                      <a:endParaRPr lang="es-PE" dirty="0"/>
                    </a:p>
                  </a:txBody>
                  <a:tcPr anchor="ctr"/>
                </a:tc>
              </a:tr>
            </a:tbl>
          </a:graphicData>
        </a:graphic>
      </p:graphicFrame>
      <p:pic>
        <p:nvPicPr>
          <p:cNvPr id="2" name="Imagen 1"/>
          <p:cNvPicPr>
            <a:picLocks noChangeAspect="1"/>
          </p:cNvPicPr>
          <p:nvPr/>
        </p:nvPicPr>
        <p:blipFill>
          <a:blip r:embed="rId2"/>
          <a:stretch>
            <a:fillRect/>
          </a:stretch>
        </p:blipFill>
        <p:spPr>
          <a:xfrm>
            <a:off x="6456312" y="4650104"/>
            <a:ext cx="2047608" cy="1922146"/>
          </a:xfrm>
          <a:prstGeom prst="ellipse">
            <a:avLst/>
          </a:prstGeom>
          <a:ln>
            <a:noFill/>
          </a:ln>
          <a:effectLst>
            <a:softEdge rad="112500"/>
          </a:effectLst>
        </p:spPr>
      </p:pic>
      <p:graphicFrame>
        <p:nvGraphicFramePr>
          <p:cNvPr id="10" name="Tabla 9"/>
          <p:cNvGraphicFramePr>
            <a:graphicFrameLocks noGrp="1"/>
          </p:cNvGraphicFramePr>
          <p:nvPr>
            <p:extLst/>
          </p:nvPr>
        </p:nvGraphicFramePr>
        <p:xfrm>
          <a:off x="4171788" y="3581400"/>
          <a:ext cx="1872000" cy="1574112"/>
        </p:xfrm>
        <a:graphic>
          <a:graphicData uri="http://schemas.openxmlformats.org/drawingml/2006/table">
            <a:tbl>
              <a:tblPr firstRow="1" bandRow="1">
                <a:tableStyleId>{5C22544A-7EE6-4342-B048-85BDC9FD1C3A}</a:tableStyleId>
              </a:tblPr>
              <a:tblGrid>
                <a:gridCol w="1872000"/>
              </a:tblGrid>
              <a:tr h="386352">
                <a:tc>
                  <a:txBody>
                    <a:bodyPr/>
                    <a:lstStyle/>
                    <a:p>
                      <a:pPr algn="ctr"/>
                      <a:r>
                        <a:rPr lang="es-PE" dirty="0" err="1" smtClean="0"/>
                        <a:t>Fresh</a:t>
                      </a:r>
                      <a:endParaRPr lang="es-PE" dirty="0"/>
                    </a:p>
                  </a:txBody>
                  <a:tcPr anchor="ctr"/>
                </a:tc>
              </a:tr>
              <a:tr h="395920">
                <a:tc>
                  <a:txBody>
                    <a:bodyPr/>
                    <a:lstStyle/>
                    <a:p>
                      <a:pPr algn="ctr"/>
                      <a:r>
                        <a:rPr lang="es-PE" dirty="0" smtClean="0"/>
                        <a:t>Grapes</a:t>
                      </a:r>
                      <a:endParaRPr lang="es-PE" dirty="0"/>
                    </a:p>
                  </a:txBody>
                  <a:tcPr anchor="ctr"/>
                </a:tc>
              </a:tr>
              <a:tr h="395920">
                <a:tc>
                  <a:txBody>
                    <a:bodyPr/>
                    <a:lstStyle/>
                    <a:p>
                      <a:pPr algn="ctr"/>
                      <a:r>
                        <a:rPr lang="es-PE" dirty="0" err="1" smtClean="0"/>
                        <a:t>Melon</a:t>
                      </a:r>
                      <a:endParaRPr lang="es-PE" dirty="0"/>
                    </a:p>
                  </a:txBody>
                  <a:tcPr anchor="ctr"/>
                </a:tc>
              </a:tr>
              <a:tr h="395920">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PE" dirty="0" err="1" smtClean="0"/>
                        <a:t>Peppers</a:t>
                      </a:r>
                      <a:endParaRPr lang="es-PE" dirty="0" smtClean="0"/>
                    </a:p>
                  </a:txBody>
                  <a:tcPr anchor="ctr"/>
                </a:tc>
              </a:tr>
            </a:tbl>
          </a:graphicData>
        </a:graphic>
      </p:graphicFrame>
      <p:pic>
        <p:nvPicPr>
          <p:cNvPr id="4" name="Imagen 3"/>
          <p:cNvPicPr>
            <a:picLocks noChangeAspect="1"/>
          </p:cNvPicPr>
          <p:nvPr/>
        </p:nvPicPr>
        <p:blipFill>
          <a:blip r:embed="rId3"/>
          <a:stretch>
            <a:fillRect/>
          </a:stretch>
        </p:blipFill>
        <p:spPr>
          <a:xfrm>
            <a:off x="2220817" y="5228748"/>
            <a:ext cx="2568353" cy="1566863"/>
          </a:xfrm>
          <a:prstGeom prst="rect">
            <a:avLst/>
          </a:prstGeom>
          <a:ln>
            <a:noFill/>
          </a:ln>
          <a:effectLst>
            <a:softEdge rad="112500"/>
          </a:effectLst>
        </p:spPr>
      </p:pic>
      <p:pic>
        <p:nvPicPr>
          <p:cNvPr id="5" name="Imagen 4"/>
          <p:cNvPicPr>
            <a:picLocks noChangeAspect="1"/>
          </p:cNvPicPr>
          <p:nvPr/>
        </p:nvPicPr>
        <p:blipFill>
          <a:blip r:embed="rId4"/>
          <a:stretch>
            <a:fillRect/>
          </a:stretch>
        </p:blipFill>
        <p:spPr>
          <a:xfrm>
            <a:off x="9100025" y="4273567"/>
            <a:ext cx="2654300" cy="2127233"/>
          </a:xfrm>
          <a:prstGeom prst="rect">
            <a:avLst/>
          </a:prstGeom>
          <a:ln>
            <a:noFill/>
          </a:ln>
          <a:effectLst>
            <a:softEdge rad="112500"/>
          </a:effectLst>
        </p:spPr>
      </p:pic>
      <p:pic>
        <p:nvPicPr>
          <p:cNvPr id="14" name="Imagen 13"/>
          <p:cNvPicPr>
            <a:picLocks noChangeAspect="1"/>
          </p:cNvPicPr>
          <p:nvPr/>
        </p:nvPicPr>
        <p:blipFill rotWithShape="1">
          <a:blip r:embed="rId5"/>
          <a:srcRect l="14306"/>
          <a:stretch/>
        </p:blipFill>
        <p:spPr>
          <a:xfrm>
            <a:off x="9349740" y="200775"/>
            <a:ext cx="2154871" cy="11953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41075097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PE" dirty="0" smtClean="0"/>
              <a:t>PERUVIAN NATURE </a:t>
            </a:r>
            <a:endParaRPr lang="es-PE" dirty="0"/>
          </a:p>
        </p:txBody>
      </p:sp>
      <p:sp>
        <p:nvSpPr>
          <p:cNvPr id="5" name="Marcador de contenido 4"/>
          <p:cNvSpPr>
            <a:spLocks noGrp="1"/>
          </p:cNvSpPr>
          <p:nvPr>
            <p:ph sz="half" idx="1"/>
          </p:nvPr>
        </p:nvSpPr>
        <p:spPr>
          <a:xfrm>
            <a:off x="2589212" y="1728978"/>
            <a:ext cx="4313864" cy="3777622"/>
          </a:xfrm>
        </p:spPr>
        <p:txBody>
          <a:bodyPr/>
          <a:lstStyle/>
          <a:p>
            <a:pPr algn="just"/>
            <a:r>
              <a:rPr lang="en-US" dirty="0"/>
              <a:t>Peruvian Nature is </a:t>
            </a:r>
            <a:r>
              <a:rPr lang="en-US" dirty="0" smtClean="0"/>
              <a:t>a one-of-a-kind Peruvian company created </a:t>
            </a:r>
            <a:r>
              <a:rPr lang="en-US" dirty="0"/>
              <a:t>in 2001 dedicated to the production and marketing of dehydrated products that serve as raw material for the food production and manufacturing industries for direct use by the consumer.</a:t>
            </a:r>
          </a:p>
          <a:p>
            <a:endParaRPr lang="es-PE" dirty="0"/>
          </a:p>
        </p:txBody>
      </p:sp>
      <p:sp>
        <p:nvSpPr>
          <p:cNvPr id="6" name="Marcador de contenido 5"/>
          <p:cNvSpPr>
            <a:spLocks noGrp="1"/>
          </p:cNvSpPr>
          <p:nvPr>
            <p:ph sz="half" idx="2"/>
          </p:nvPr>
        </p:nvSpPr>
        <p:spPr>
          <a:xfrm>
            <a:off x="7190747" y="1721600"/>
            <a:ext cx="4416754" cy="3777622"/>
          </a:xfrm>
        </p:spPr>
        <p:txBody>
          <a:bodyPr/>
          <a:lstStyle/>
          <a:p>
            <a:pPr algn="just"/>
            <a:r>
              <a:rPr lang="es-PE" dirty="0" err="1"/>
              <a:t>Peruvian</a:t>
            </a:r>
            <a:r>
              <a:rPr lang="es-PE" dirty="0"/>
              <a:t> </a:t>
            </a:r>
            <a:r>
              <a:rPr lang="es-PE" dirty="0" err="1"/>
              <a:t>Nature</a:t>
            </a:r>
            <a:r>
              <a:rPr lang="es-PE" dirty="0"/>
              <a:t> </a:t>
            </a:r>
            <a:r>
              <a:rPr lang="es-PE" dirty="0" err="1"/>
              <a:t>exports</a:t>
            </a:r>
            <a:r>
              <a:rPr lang="es-PE" dirty="0"/>
              <a:t> </a:t>
            </a:r>
            <a:r>
              <a:rPr lang="es-PE" dirty="0" smtClean="0"/>
              <a:t>to:</a:t>
            </a:r>
          </a:p>
          <a:p>
            <a:pPr lvl="1" algn="just"/>
            <a:r>
              <a:rPr lang="es-PE" dirty="0" smtClean="0"/>
              <a:t>North </a:t>
            </a:r>
            <a:r>
              <a:rPr lang="es-PE" dirty="0"/>
              <a:t>and Central </a:t>
            </a:r>
            <a:r>
              <a:rPr lang="es-PE" dirty="0" err="1" smtClean="0"/>
              <a:t>America</a:t>
            </a:r>
            <a:r>
              <a:rPr lang="es-PE" dirty="0" smtClean="0"/>
              <a:t>: USA</a:t>
            </a:r>
            <a:r>
              <a:rPr lang="es-PE" dirty="0"/>
              <a:t>, </a:t>
            </a:r>
            <a:r>
              <a:rPr lang="es-PE" dirty="0" err="1"/>
              <a:t>Canada</a:t>
            </a:r>
            <a:r>
              <a:rPr lang="es-PE" dirty="0" smtClean="0"/>
              <a:t>,</a:t>
            </a:r>
            <a:r>
              <a:rPr lang="es-PE" dirty="0"/>
              <a:t> </a:t>
            </a:r>
            <a:r>
              <a:rPr lang="es-PE" dirty="0" smtClean="0"/>
              <a:t>Guatemala and </a:t>
            </a:r>
            <a:r>
              <a:rPr lang="es-PE" dirty="0" err="1" smtClean="0"/>
              <a:t>Mexico</a:t>
            </a:r>
            <a:r>
              <a:rPr lang="es-PE" dirty="0" smtClean="0"/>
              <a:t>.</a:t>
            </a:r>
          </a:p>
          <a:p>
            <a:pPr lvl="1" algn="just"/>
            <a:r>
              <a:rPr lang="es-PE" dirty="0" smtClean="0"/>
              <a:t>South </a:t>
            </a:r>
            <a:r>
              <a:rPr lang="es-PE" dirty="0" err="1" smtClean="0"/>
              <a:t>America</a:t>
            </a:r>
            <a:r>
              <a:rPr lang="es-PE" dirty="0" smtClean="0"/>
              <a:t>: Colombia</a:t>
            </a:r>
            <a:r>
              <a:rPr lang="es-PE" dirty="0"/>
              <a:t>, Uruguay and </a:t>
            </a:r>
            <a:r>
              <a:rPr lang="es-PE" dirty="0" err="1" smtClean="0"/>
              <a:t>Brazil</a:t>
            </a:r>
            <a:r>
              <a:rPr lang="es-PE" dirty="0" smtClean="0"/>
              <a:t>.</a:t>
            </a:r>
          </a:p>
          <a:p>
            <a:pPr lvl="1" algn="just"/>
            <a:r>
              <a:rPr lang="es-PE" dirty="0" err="1" smtClean="0"/>
              <a:t>Africa</a:t>
            </a:r>
            <a:r>
              <a:rPr lang="es-PE" dirty="0" smtClean="0"/>
              <a:t>: South </a:t>
            </a:r>
            <a:r>
              <a:rPr lang="es-PE" dirty="0" err="1" smtClean="0"/>
              <a:t>Africa</a:t>
            </a:r>
            <a:endParaRPr lang="es-PE" dirty="0"/>
          </a:p>
          <a:p>
            <a:pPr lvl="1" algn="just"/>
            <a:r>
              <a:rPr lang="es-PE" dirty="0" smtClean="0"/>
              <a:t>Asia: </a:t>
            </a:r>
            <a:r>
              <a:rPr lang="es-PE" dirty="0" err="1" smtClean="0"/>
              <a:t>Japan</a:t>
            </a:r>
            <a:r>
              <a:rPr lang="es-PE" dirty="0"/>
              <a:t>, </a:t>
            </a:r>
            <a:r>
              <a:rPr lang="es-PE" dirty="0" err="1"/>
              <a:t>Korea</a:t>
            </a:r>
            <a:r>
              <a:rPr lang="es-PE" dirty="0"/>
              <a:t>, </a:t>
            </a:r>
            <a:r>
              <a:rPr lang="es-PE" dirty="0" err="1"/>
              <a:t>Taiwan</a:t>
            </a:r>
            <a:r>
              <a:rPr lang="es-PE" dirty="0"/>
              <a:t> and </a:t>
            </a:r>
            <a:r>
              <a:rPr lang="es-PE" dirty="0" smtClean="0"/>
              <a:t>Malaysia</a:t>
            </a:r>
          </a:p>
          <a:p>
            <a:pPr lvl="1" algn="just"/>
            <a:r>
              <a:rPr lang="es-PE" dirty="0" err="1" smtClean="0"/>
              <a:t>Europe</a:t>
            </a:r>
            <a:r>
              <a:rPr lang="es-PE" dirty="0" smtClean="0"/>
              <a:t>: </a:t>
            </a:r>
            <a:r>
              <a:rPr lang="es-PE" dirty="0" err="1" smtClean="0"/>
              <a:t>Germany</a:t>
            </a:r>
            <a:r>
              <a:rPr lang="es-PE" dirty="0" smtClean="0"/>
              <a:t>,</a:t>
            </a:r>
            <a:r>
              <a:rPr lang="es-PE" dirty="0"/>
              <a:t> </a:t>
            </a:r>
            <a:r>
              <a:rPr lang="es-PE" dirty="0" err="1" smtClean="0"/>
              <a:t>England</a:t>
            </a:r>
            <a:r>
              <a:rPr lang="es-PE" dirty="0" smtClean="0"/>
              <a:t>, </a:t>
            </a:r>
            <a:r>
              <a:rPr lang="es-PE" dirty="0" err="1" smtClean="0"/>
              <a:t>Spain</a:t>
            </a:r>
            <a:r>
              <a:rPr lang="es-PE" dirty="0" smtClean="0"/>
              <a:t>  France, and </a:t>
            </a:r>
            <a:r>
              <a:rPr lang="es-PE" dirty="0" err="1"/>
              <a:t>the</a:t>
            </a:r>
            <a:r>
              <a:rPr lang="es-PE" dirty="0"/>
              <a:t> </a:t>
            </a:r>
            <a:r>
              <a:rPr lang="es-PE" dirty="0" err="1"/>
              <a:t>Czech</a:t>
            </a:r>
            <a:r>
              <a:rPr lang="es-PE" dirty="0"/>
              <a:t> </a:t>
            </a:r>
            <a:r>
              <a:rPr lang="es-PE" dirty="0" err="1" smtClean="0"/>
              <a:t>Republic</a:t>
            </a:r>
            <a:r>
              <a:rPr lang="es-PE" dirty="0" smtClean="0"/>
              <a:t>.</a:t>
            </a:r>
            <a:endParaRPr lang="es-PE" dirty="0"/>
          </a:p>
        </p:txBody>
      </p:sp>
      <p:pic>
        <p:nvPicPr>
          <p:cNvPr id="7" name="Imagen 6"/>
          <p:cNvPicPr>
            <a:picLocks noChangeAspect="1"/>
          </p:cNvPicPr>
          <p:nvPr/>
        </p:nvPicPr>
        <p:blipFill rotWithShape="1">
          <a:blip r:embed="rId2"/>
          <a:srcRect l="19987" t="12510" r="67621" b="80337"/>
          <a:stretch/>
        </p:blipFill>
        <p:spPr>
          <a:xfrm>
            <a:off x="8837766" y="395510"/>
            <a:ext cx="2208378" cy="796693"/>
          </a:xfrm>
          <a:prstGeom prst="rect">
            <a:avLst/>
          </a:prstGeom>
          <a:ln>
            <a:noFill/>
          </a:ln>
          <a:effectLst>
            <a:outerShdw blurRad="292100" dist="139700" dir="2700000" algn="tl" rotWithShape="0">
              <a:srgbClr val="333333">
                <a:alpha val="65000"/>
              </a:srgbClr>
            </a:outerShdw>
          </a:effectLst>
        </p:spPr>
      </p:pic>
      <p:pic>
        <p:nvPicPr>
          <p:cNvPr id="9" name="Imagen 8"/>
          <p:cNvPicPr>
            <a:picLocks noChangeAspect="1"/>
          </p:cNvPicPr>
          <p:nvPr/>
        </p:nvPicPr>
        <p:blipFill>
          <a:blip r:embed="rId3"/>
          <a:stretch>
            <a:fillRect/>
          </a:stretch>
        </p:blipFill>
        <p:spPr>
          <a:xfrm>
            <a:off x="5471439" y="4221827"/>
            <a:ext cx="1993900" cy="2009760"/>
          </a:xfrm>
          <a:prstGeom prst="rect">
            <a:avLst/>
          </a:prstGeom>
          <a:ln>
            <a:noFill/>
          </a:ln>
          <a:effectLst>
            <a:softEdge rad="112500"/>
          </a:effectLst>
        </p:spPr>
      </p:pic>
      <p:pic>
        <p:nvPicPr>
          <p:cNvPr id="10" name="Imagen 9"/>
          <p:cNvPicPr>
            <a:picLocks noChangeAspect="1"/>
          </p:cNvPicPr>
          <p:nvPr/>
        </p:nvPicPr>
        <p:blipFill>
          <a:blip r:embed="rId4"/>
          <a:stretch>
            <a:fillRect/>
          </a:stretch>
        </p:blipFill>
        <p:spPr>
          <a:xfrm>
            <a:off x="1970633" y="4768787"/>
            <a:ext cx="2654300" cy="1895280"/>
          </a:xfrm>
          <a:prstGeom prst="ellipse">
            <a:avLst/>
          </a:prstGeom>
          <a:ln>
            <a:noFill/>
          </a:ln>
          <a:effectLst>
            <a:softEdge rad="112500"/>
          </a:effectLst>
        </p:spPr>
      </p:pic>
      <p:pic>
        <p:nvPicPr>
          <p:cNvPr id="11" name="Imagen 10"/>
          <p:cNvPicPr>
            <a:picLocks noChangeAspect="1"/>
          </p:cNvPicPr>
          <p:nvPr/>
        </p:nvPicPr>
        <p:blipFill>
          <a:blip r:embed="rId5"/>
          <a:stretch>
            <a:fillRect/>
          </a:stretch>
        </p:blipFill>
        <p:spPr>
          <a:xfrm>
            <a:off x="9035174" y="5226706"/>
            <a:ext cx="1617585" cy="1605921"/>
          </a:xfrm>
          <a:prstGeom prst="ellipse">
            <a:avLst/>
          </a:prstGeom>
          <a:ln>
            <a:noFill/>
          </a:ln>
          <a:effectLst>
            <a:softEdge rad="112500"/>
          </a:effectLst>
        </p:spPr>
      </p:pic>
    </p:spTree>
    <p:extLst>
      <p:ext uri="{BB962C8B-B14F-4D97-AF65-F5344CB8AC3E}">
        <p14:creationId xmlns:p14="http://schemas.microsoft.com/office/powerpoint/2010/main" xmlns="" val="14471246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PE" dirty="0"/>
              <a:t>PERUVIAN NATURE </a:t>
            </a:r>
          </a:p>
        </p:txBody>
      </p:sp>
      <p:pic>
        <p:nvPicPr>
          <p:cNvPr id="7" name="Imagen 6"/>
          <p:cNvPicPr>
            <a:picLocks noChangeAspect="1"/>
          </p:cNvPicPr>
          <p:nvPr/>
        </p:nvPicPr>
        <p:blipFill rotWithShape="1">
          <a:blip r:embed="rId2"/>
          <a:srcRect l="19987" t="12510" r="67621" b="80337"/>
          <a:stretch/>
        </p:blipFill>
        <p:spPr>
          <a:xfrm>
            <a:off x="8820227" y="406172"/>
            <a:ext cx="2208378" cy="796693"/>
          </a:xfrm>
          <a:prstGeom prst="rect">
            <a:avLst/>
          </a:prstGeom>
          <a:ln>
            <a:noFill/>
          </a:ln>
          <a:effectLst>
            <a:outerShdw blurRad="292100" dist="139700" dir="2700000" algn="tl" rotWithShape="0">
              <a:srgbClr val="333333">
                <a:alpha val="65000"/>
              </a:srgbClr>
            </a:outerShdw>
          </a:effectLst>
        </p:spPr>
      </p:pic>
      <p:graphicFrame>
        <p:nvGraphicFramePr>
          <p:cNvPr id="9" name="Tabla 8"/>
          <p:cNvGraphicFramePr>
            <a:graphicFrameLocks noGrp="1"/>
          </p:cNvGraphicFramePr>
          <p:nvPr>
            <p:extLst>
              <p:ext uri="{D42A27DB-BD31-4B8C-83A1-F6EECF244321}">
                <p14:modId xmlns:p14="http://schemas.microsoft.com/office/powerpoint/2010/main" xmlns="" val="560440356"/>
              </p:ext>
            </p:extLst>
          </p:nvPr>
        </p:nvGraphicFramePr>
        <p:xfrm>
          <a:off x="6884171" y="1661595"/>
          <a:ext cx="4893300" cy="3564000"/>
        </p:xfrm>
        <a:graphic>
          <a:graphicData uri="http://schemas.openxmlformats.org/drawingml/2006/table">
            <a:tbl>
              <a:tblPr firstRow="1" bandRow="1">
                <a:tableStyleId>{5C22544A-7EE6-4342-B048-85BDC9FD1C3A}</a:tableStyleId>
              </a:tblPr>
              <a:tblGrid>
                <a:gridCol w="2446650"/>
                <a:gridCol w="2446650"/>
              </a:tblGrid>
              <a:tr h="396000">
                <a:tc gridSpan="2">
                  <a:txBody>
                    <a:bodyPr/>
                    <a:lstStyle/>
                    <a:p>
                      <a:pPr algn="ctr"/>
                      <a:r>
                        <a:rPr lang="es-PE" dirty="0" smtClean="0"/>
                        <a:t>Herbal</a:t>
                      </a:r>
                      <a:r>
                        <a:rPr lang="es-PE" baseline="0" dirty="0" smtClean="0"/>
                        <a:t> Medicine</a:t>
                      </a:r>
                      <a:endParaRPr lang="es-PE" dirty="0"/>
                    </a:p>
                  </a:txBody>
                  <a:tcPr anchor="ctr"/>
                </a:tc>
                <a:tc hMerge="1">
                  <a:txBody>
                    <a:bodyPr/>
                    <a:lstStyle/>
                    <a:p>
                      <a:pPr algn="ctr"/>
                      <a:endParaRPr lang="es-PE" dirty="0"/>
                    </a:p>
                  </a:txBody>
                  <a:tcPr anchor="ctr"/>
                </a:tc>
              </a:tr>
              <a:tr h="396000">
                <a:tc>
                  <a:txBody>
                    <a:bodyPr/>
                    <a:lstStyle/>
                    <a:p>
                      <a:pPr algn="ctr"/>
                      <a:r>
                        <a:rPr lang="es-PE" dirty="0" err="1" smtClean="0"/>
                        <a:t>Artichoke</a:t>
                      </a:r>
                      <a:endParaRPr lang="es-PE" dirty="0"/>
                    </a:p>
                  </a:txBody>
                  <a:tcPr anchor="ctr"/>
                </a:tc>
                <a:tc>
                  <a:txBody>
                    <a:bodyPr/>
                    <a:lstStyle/>
                    <a:p>
                      <a:pPr algn="ctr"/>
                      <a:r>
                        <a:rPr lang="es-PE" dirty="0" err="1" smtClean="0"/>
                        <a:t>Graviola</a:t>
                      </a:r>
                      <a:endParaRPr lang="es-PE" dirty="0"/>
                    </a:p>
                  </a:txBody>
                  <a:tcPr anchor="ctr"/>
                </a:tc>
              </a:tr>
              <a:tr h="396000">
                <a:tc>
                  <a:txBody>
                    <a:bodyPr/>
                    <a:lstStyle/>
                    <a:p>
                      <a:pPr algn="ctr"/>
                      <a:r>
                        <a:rPr lang="es-PE" dirty="0" err="1" smtClean="0"/>
                        <a:t>Cocoa</a:t>
                      </a:r>
                      <a:r>
                        <a:rPr lang="es-PE" dirty="0" smtClean="0"/>
                        <a:t> </a:t>
                      </a:r>
                      <a:endParaRPr lang="es-PE" dirty="0"/>
                    </a:p>
                  </a:txBody>
                  <a:tcPr anchor="ctr"/>
                </a:tc>
                <a:tc>
                  <a:txBody>
                    <a:bodyPr/>
                    <a:lstStyle/>
                    <a:p>
                      <a:pPr algn="ctr"/>
                      <a:r>
                        <a:rPr lang="es-PE" dirty="0" err="1" smtClean="0"/>
                        <a:t>Hercampuri</a:t>
                      </a:r>
                      <a:endParaRPr lang="es-PE" dirty="0"/>
                    </a:p>
                  </a:txBody>
                  <a:tcPr anchor="ctr"/>
                </a:tc>
              </a:tr>
              <a:tr h="396000">
                <a:tc>
                  <a:txBody>
                    <a:bodyPr/>
                    <a:lstStyle/>
                    <a:p>
                      <a:pPr algn="ctr"/>
                      <a:r>
                        <a:rPr lang="es-PE" dirty="0" smtClean="0"/>
                        <a:t>Caigua</a:t>
                      </a:r>
                      <a:endParaRPr lang="es-PE" dirty="0"/>
                    </a:p>
                  </a:txBody>
                  <a:tcPr anchor="ctr"/>
                </a:tc>
                <a:tc>
                  <a:txBody>
                    <a:bodyPr/>
                    <a:lstStyle/>
                    <a:p>
                      <a:pPr algn="ctr"/>
                      <a:r>
                        <a:rPr lang="es-PE" dirty="0" err="1" smtClean="0"/>
                        <a:t>Huanarpo</a:t>
                      </a:r>
                      <a:r>
                        <a:rPr lang="es-PE" dirty="0" smtClean="0"/>
                        <a:t> Macho</a:t>
                      </a:r>
                      <a:endParaRPr lang="es-PE" dirty="0"/>
                    </a:p>
                  </a:txBody>
                  <a:tcPr anchor="ctr"/>
                </a:tc>
              </a:tr>
              <a:tr h="396000">
                <a:tc>
                  <a:txBody>
                    <a:bodyPr/>
                    <a:lstStyle/>
                    <a:p>
                      <a:pPr algn="ctr"/>
                      <a:r>
                        <a:rPr lang="es-PE" dirty="0" err="1" smtClean="0"/>
                        <a:t>Cat´s</a:t>
                      </a:r>
                      <a:r>
                        <a:rPr lang="es-PE" dirty="0" smtClean="0"/>
                        <a:t> </a:t>
                      </a:r>
                      <a:r>
                        <a:rPr lang="es-PE" dirty="0" err="1" smtClean="0"/>
                        <a:t>Claw</a:t>
                      </a:r>
                      <a:endParaRPr lang="es-PE" dirty="0"/>
                    </a:p>
                  </a:txBody>
                  <a:tcPr anchor="ctr"/>
                </a:tc>
                <a:tc>
                  <a:txBody>
                    <a:bodyPr/>
                    <a:lstStyle/>
                    <a:p>
                      <a:pPr algn="ctr"/>
                      <a:r>
                        <a:rPr lang="es-PE" dirty="0" smtClean="0"/>
                        <a:t>Maca</a:t>
                      </a:r>
                      <a:endParaRPr lang="es-PE" dirty="0"/>
                    </a:p>
                  </a:txBody>
                  <a:tcPr anchor="ctr"/>
                </a:tc>
              </a:tr>
              <a:tr h="396000">
                <a:tc>
                  <a:txBody>
                    <a:bodyPr/>
                    <a:lstStyle/>
                    <a:p>
                      <a:pPr algn="ctr"/>
                      <a:r>
                        <a:rPr lang="es-PE" dirty="0" err="1" smtClean="0"/>
                        <a:t>Chancapiedra</a:t>
                      </a:r>
                      <a:endParaRPr lang="es-PE" dirty="0"/>
                    </a:p>
                  </a:txBody>
                  <a:tcPr anchor="ctr"/>
                </a:tc>
                <a:tc>
                  <a:txBody>
                    <a:bodyPr/>
                    <a:lstStyle/>
                    <a:p>
                      <a:pPr algn="ctr"/>
                      <a:r>
                        <a:rPr lang="es-PE" dirty="0" smtClean="0"/>
                        <a:t>Mesquite</a:t>
                      </a:r>
                      <a:endParaRPr lang="es-PE" dirty="0"/>
                    </a:p>
                  </a:txBody>
                  <a:tcPr anchor="ctr"/>
                </a:tc>
              </a:tr>
              <a:tr h="396000">
                <a:tc>
                  <a:txBody>
                    <a:bodyPr/>
                    <a:lstStyle/>
                    <a:p>
                      <a:pPr algn="ctr"/>
                      <a:r>
                        <a:rPr lang="es-PE" dirty="0" err="1" smtClean="0"/>
                        <a:t>Chuchuhuasi</a:t>
                      </a:r>
                      <a:endParaRPr lang="es-PE" dirty="0"/>
                    </a:p>
                  </a:txBody>
                  <a:tcPr anchor="ctr"/>
                </a:tc>
                <a:tc>
                  <a:txBody>
                    <a:bodyPr/>
                    <a:lstStyle/>
                    <a:p>
                      <a:pPr algn="ctr"/>
                      <a:r>
                        <a:rPr lang="es-PE" dirty="0" err="1" smtClean="0"/>
                        <a:t>Noni</a:t>
                      </a:r>
                      <a:endParaRPr lang="es-PE" dirty="0"/>
                    </a:p>
                  </a:txBody>
                  <a:tcPr anchor="ctr"/>
                </a:tc>
              </a:tr>
              <a:tr h="396000">
                <a:tc>
                  <a:txBody>
                    <a:bodyPr/>
                    <a:lstStyle/>
                    <a:p>
                      <a:pPr algn="ctr"/>
                      <a:r>
                        <a:rPr lang="es-PE" dirty="0" err="1" smtClean="0"/>
                        <a:t>Bragon´s</a:t>
                      </a:r>
                      <a:r>
                        <a:rPr lang="es-PE" dirty="0" smtClean="0"/>
                        <a:t> </a:t>
                      </a:r>
                      <a:r>
                        <a:rPr lang="es-PE" dirty="0" err="1" smtClean="0"/>
                        <a:t>Blood</a:t>
                      </a:r>
                      <a:endParaRPr lang="es-PE" dirty="0"/>
                    </a:p>
                  </a:txBody>
                  <a:tcPr anchor="ctr"/>
                </a:tc>
                <a:tc>
                  <a:txBody>
                    <a:bodyPr/>
                    <a:lstStyle/>
                    <a:p>
                      <a:pPr algn="ctr"/>
                      <a:r>
                        <a:rPr lang="es-PE" dirty="0" err="1" smtClean="0"/>
                        <a:t>Tahuari</a:t>
                      </a:r>
                      <a:endParaRPr lang="es-PE" dirty="0"/>
                    </a:p>
                  </a:txBody>
                  <a:tcPr anchor="ctr"/>
                </a:tc>
              </a:tr>
              <a:tr h="396000">
                <a:tc>
                  <a:txBody>
                    <a:bodyPr/>
                    <a:lstStyle/>
                    <a:p>
                      <a:pPr algn="ctr"/>
                      <a:r>
                        <a:rPr lang="es-PE" dirty="0" smtClean="0"/>
                        <a:t>Copaiba</a:t>
                      </a:r>
                      <a:endParaRPr lang="es-PE" dirty="0"/>
                    </a:p>
                  </a:txBody>
                  <a:tcPr anchor="ctr"/>
                </a:tc>
                <a:tc>
                  <a:txBody>
                    <a:bodyPr/>
                    <a:lstStyle/>
                    <a:p>
                      <a:endParaRPr lang="es-PE" dirty="0"/>
                    </a:p>
                  </a:txBody>
                  <a:tcPr anchor="ctr"/>
                </a:tc>
              </a:tr>
            </a:tbl>
          </a:graphicData>
        </a:graphic>
      </p:graphicFrame>
      <p:graphicFrame>
        <p:nvGraphicFramePr>
          <p:cNvPr id="11" name="Tabla 10"/>
          <p:cNvGraphicFramePr>
            <a:graphicFrameLocks noGrp="1"/>
          </p:cNvGraphicFramePr>
          <p:nvPr>
            <p:extLst>
              <p:ext uri="{D42A27DB-BD31-4B8C-83A1-F6EECF244321}">
                <p14:modId xmlns:p14="http://schemas.microsoft.com/office/powerpoint/2010/main" xmlns="" val="1072642458"/>
              </p:ext>
            </p:extLst>
          </p:nvPr>
        </p:nvGraphicFramePr>
        <p:xfrm>
          <a:off x="1596228" y="4779602"/>
          <a:ext cx="1872000" cy="1583680"/>
        </p:xfrm>
        <a:graphic>
          <a:graphicData uri="http://schemas.openxmlformats.org/drawingml/2006/table">
            <a:tbl>
              <a:tblPr firstRow="1" bandRow="1">
                <a:tableStyleId>{5C22544A-7EE6-4342-B048-85BDC9FD1C3A}</a:tableStyleId>
              </a:tblPr>
              <a:tblGrid>
                <a:gridCol w="1872000"/>
              </a:tblGrid>
              <a:tr h="395920">
                <a:tc>
                  <a:txBody>
                    <a:bodyPr/>
                    <a:lstStyle/>
                    <a:p>
                      <a:pPr algn="ctr"/>
                      <a:r>
                        <a:rPr lang="es-PE" dirty="0" err="1" smtClean="0"/>
                        <a:t>Grains</a:t>
                      </a:r>
                      <a:endParaRPr lang="es-PE" dirty="0"/>
                    </a:p>
                  </a:txBody>
                  <a:tcPr anchor="ctr"/>
                </a:tc>
              </a:tr>
              <a:tr h="395920">
                <a:tc>
                  <a:txBody>
                    <a:bodyPr/>
                    <a:lstStyle/>
                    <a:p>
                      <a:pPr algn="ctr"/>
                      <a:r>
                        <a:rPr lang="es-PE" dirty="0" err="1" smtClean="0"/>
                        <a:t>Cañihua</a:t>
                      </a:r>
                      <a:endParaRPr lang="es-PE" dirty="0"/>
                    </a:p>
                  </a:txBody>
                  <a:tcPr anchor="ctr"/>
                </a:tc>
              </a:tr>
              <a:tr h="395920">
                <a:tc>
                  <a:txBody>
                    <a:bodyPr/>
                    <a:lstStyle/>
                    <a:p>
                      <a:pPr algn="ctr"/>
                      <a:r>
                        <a:rPr lang="es-PE" dirty="0" err="1" smtClean="0"/>
                        <a:t>Kiwicha</a:t>
                      </a:r>
                      <a:endParaRPr lang="es-PE" dirty="0"/>
                    </a:p>
                  </a:txBody>
                  <a:tcPr anchor="ctr"/>
                </a:tc>
              </a:tr>
              <a:tr h="395920">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PE" dirty="0" err="1" smtClean="0"/>
                        <a:t>Quinoa</a:t>
                      </a:r>
                      <a:endParaRPr lang="es-PE" dirty="0" smtClean="0"/>
                    </a:p>
                  </a:txBody>
                  <a:tcPr anchor="ctr"/>
                </a:tc>
              </a:tr>
            </a:tbl>
          </a:graphicData>
        </a:graphic>
      </p:graphicFrame>
      <p:graphicFrame>
        <p:nvGraphicFramePr>
          <p:cNvPr id="12" name="Tabla 11"/>
          <p:cNvGraphicFramePr>
            <a:graphicFrameLocks noGrp="1"/>
          </p:cNvGraphicFramePr>
          <p:nvPr>
            <p:extLst>
              <p:ext uri="{D42A27DB-BD31-4B8C-83A1-F6EECF244321}">
                <p14:modId xmlns:p14="http://schemas.microsoft.com/office/powerpoint/2010/main" xmlns="" val="2222657919"/>
              </p:ext>
            </p:extLst>
          </p:nvPr>
        </p:nvGraphicFramePr>
        <p:xfrm>
          <a:off x="1577940" y="1658112"/>
          <a:ext cx="1872000" cy="2376000"/>
        </p:xfrm>
        <a:graphic>
          <a:graphicData uri="http://schemas.openxmlformats.org/drawingml/2006/table">
            <a:tbl>
              <a:tblPr firstRow="1" bandRow="1">
                <a:tableStyleId>{5C22544A-7EE6-4342-B048-85BDC9FD1C3A}</a:tableStyleId>
              </a:tblPr>
              <a:tblGrid>
                <a:gridCol w="1872000"/>
              </a:tblGrid>
              <a:tr h="396000">
                <a:tc>
                  <a:txBody>
                    <a:bodyPr/>
                    <a:lstStyle/>
                    <a:p>
                      <a:pPr algn="ctr"/>
                      <a:r>
                        <a:rPr lang="es-PE" dirty="0" err="1" smtClean="0"/>
                        <a:t>Fruit</a:t>
                      </a:r>
                      <a:endParaRPr lang="es-PE" dirty="0"/>
                    </a:p>
                  </a:txBody>
                  <a:tcPr anchor="ctr"/>
                </a:tc>
              </a:tr>
              <a:tr h="396000">
                <a:tc>
                  <a:txBody>
                    <a:bodyPr/>
                    <a:lstStyle/>
                    <a:p>
                      <a:pPr algn="ctr"/>
                      <a:r>
                        <a:rPr lang="es-PE" dirty="0" smtClean="0"/>
                        <a:t>Apple</a:t>
                      </a:r>
                      <a:endParaRPr lang="es-PE" dirty="0"/>
                    </a:p>
                  </a:txBody>
                  <a:tcPr anchor="ctr"/>
                </a:tc>
              </a:tr>
              <a:tr h="396000">
                <a:tc>
                  <a:txBody>
                    <a:bodyPr/>
                    <a:lstStyle/>
                    <a:p>
                      <a:pPr algn="ctr"/>
                      <a:r>
                        <a:rPr lang="es-PE" dirty="0" smtClean="0"/>
                        <a:t>Banana</a:t>
                      </a:r>
                    </a:p>
                  </a:txBody>
                  <a:tcPr anchor="ctr"/>
                </a:tc>
              </a:tr>
              <a:tr h="396000">
                <a:tc>
                  <a:txBody>
                    <a:bodyPr/>
                    <a:lstStyle/>
                    <a:p>
                      <a:pPr algn="ctr"/>
                      <a:r>
                        <a:rPr lang="es-PE" dirty="0" err="1" smtClean="0"/>
                        <a:t>Camu</a:t>
                      </a:r>
                      <a:r>
                        <a:rPr lang="es-PE" dirty="0" smtClean="0"/>
                        <a:t> </a:t>
                      </a:r>
                      <a:r>
                        <a:rPr lang="es-PE" dirty="0" err="1" smtClean="0"/>
                        <a:t>Camu</a:t>
                      </a:r>
                      <a:endParaRPr lang="es-PE" dirty="0" smtClean="0"/>
                    </a:p>
                  </a:txBody>
                  <a:tcPr anchor="ctr"/>
                </a:tc>
              </a:tr>
              <a:tr h="396000">
                <a:tc>
                  <a:txBody>
                    <a:bodyPr/>
                    <a:lstStyle/>
                    <a:p>
                      <a:pPr algn="ctr"/>
                      <a:r>
                        <a:rPr lang="es-PE" dirty="0" err="1" smtClean="0"/>
                        <a:t>Lucuma</a:t>
                      </a:r>
                      <a:endParaRPr lang="es-PE" dirty="0"/>
                    </a:p>
                  </a:txBody>
                  <a:tcPr anchor="ctr"/>
                </a:tc>
              </a:tr>
              <a:tr h="396000">
                <a:tc>
                  <a:txBody>
                    <a:bodyPr/>
                    <a:lstStyle/>
                    <a:p>
                      <a:pPr algn="ctr"/>
                      <a:r>
                        <a:rPr lang="es-PE" dirty="0" smtClean="0"/>
                        <a:t>Golden Berry</a:t>
                      </a:r>
                      <a:endParaRPr lang="es-PE" dirty="0"/>
                    </a:p>
                  </a:txBody>
                  <a:tcPr anchor="ctr"/>
                </a:tc>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xmlns="" val="4225684077"/>
              </p:ext>
            </p:extLst>
          </p:nvPr>
        </p:nvGraphicFramePr>
        <p:xfrm>
          <a:off x="3887959" y="1648968"/>
          <a:ext cx="2592000" cy="4752000"/>
        </p:xfrm>
        <a:graphic>
          <a:graphicData uri="http://schemas.openxmlformats.org/drawingml/2006/table">
            <a:tbl>
              <a:tblPr firstRow="1" bandRow="1">
                <a:tableStyleId>{5C22544A-7EE6-4342-B048-85BDC9FD1C3A}</a:tableStyleId>
              </a:tblPr>
              <a:tblGrid>
                <a:gridCol w="2592000"/>
              </a:tblGrid>
              <a:tr h="396000">
                <a:tc>
                  <a:txBody>
                    <a:bodyPr/>
                    <a:lstStyle/>
                    <a:p>
                      <a:pPr algn="ctr"/>
                      <a:r>
                        <a:rPr lang="es-PE" dirty="0" smtClean="0"/>
                        <a:t>Vegetables</a:t>
                      </a:r>
                      <a:endParaRPr lang="es-PE" dirty="0"/>
                    </a:p>
                  </a:txBody>
                  <a:tcPr anchor="ctr"/>
                </a:tc>
              </a:tr>
              <a:tr h="396000">
                <a:tc>
                  <a:txBody>
                    <a:bodyPr/>
                    <a:lstStyle/>
                    <a:p>
                      <a:pPr algn="ctr"/>
                      <a:r>
                        <a:rPr lang="es-PE" dirty="0" err="1" smtClean="0"/>
                        <a:t>Carrot</a:t>
                      </a:r>
                      <a:endParaRPr lang="es-PE" dirty="0"/>
                    </a:p>
                  </a:txBody>
                  <a:tcPr anchor="ctr"/>
                </a:tc>
              </a:tr>
              <a:tr h="396000">
                <a:tc>
                  <a:txBody>
                    <a:bodyPr/>
                    <a:lstStyle/>
                    <a:p>
                      <a:pPr algn="ctr"/>
                      <a:r>
                        <a:rPr lang="es-PE" dirty="0" smtClean="0"/>
                        <a:t>Capsicum</a:t>
                      </a:r>
                      <a:endParaRPr lang="es-PE" dirty="0"/>
                    </a:p>
                  </a:txBody>
                  <a:tcPr anchor="ctr"/>
                </a:tc>
              </a:tr>
              <a:tr h="396000">
                <a:tc>
                  <a:txBody>
                    <a:bodyPr/>
                    <a:lstStyle/>
                    <a:p>
                      <a:pPr algn="ctr"/>
                      <a:r>
                        <a:rPr lang="es-PE" dirty="0" smtClean="0"/>
                        <a:t>Green </a:t>
                      </a:r>
                      <a:r>
                        <a:rPr lang="es-PE" dirty="0" err="1" smtClean="0"/>
                        <a:t>Asparagus</a:t>
                      </a:r>
                      <a:endParaRPr lang="es-PE" dirty="0"/>
                    </a:p>
                  </a:txBody>
                  <a:tcPr anchor="ctr"/>
                </a:tc>
              </a:tr>
              <a:tr h="396000">
                <a:tc>
                  <a:txBody>
                    <a:bodyPr/>
                    <a:lstStyle/>
                    <a:p>
                      <a:pPr algn="ctr"/>
                      <a:r>
                        <a:rPr lang="es-PE" dirty="0" smtClean="0"/>
                        <a:t>Panca</a:t>
                      </a:r>
                      <a:r>
                        <a:rPr lang="es-PE" baseline="0" dirty="0" smtClean="0"/>
                        <a:t> Chili </a:t>
                      </a:r>
                      <a:r>
                        <a:rPr lang="es-PE" baseline="0" dirty="0" err="1" smtClean="0"/>
                        <a:t>Pepper</a:t>
                      </a:r>
                      <a:endParaRPr lang="es-PE" dirty="0"/>
                    </a:p>
                  </a:txBody>
                  <a:tcPr anchor="ctr"/>
                </a:tc>
              </a:tr>
              <a:tr h="396000">
                <a:tc>
                  <a:txBody>
                    <a:bodyPr/>
                    <a:lstStyle/>
                    <a:p>
                      <a:pPr algn="ctr"/>
                      <a:r>
                        <a:rPr lang="es-PE" dirty="0" err="1" smtClean="0"/>
                        <a:t>Purple</a:t>
                      </a:r>
                      <a:r>
                        <a:rPr lang="es-PE" dirty="0" smtClean="0"/>
                        <a:t> </a:t>
                      </a:r>
                      <a:r>
                        <a:rPr lang="es-PE" dirty="0" err="1" smtClean="0"/>
                        <a:t>Corn</a:t>
                      </a:r>
                      <a:endParaRPr lang="es-PE" dirty="0"/>
                    </a:p>
                  </a:txBody>
                  <a:tcPr anchor="ctr"/>
                </a:tc>
              </a:tr>
              <a:tr h="396000">
                <a:tc>
                  <a:txBody>
                    <a:bodyPr/>
                    <a:lstStyle/>
                    <a:p>
                      <a:pPr algn="ctr"/>
                      <a:r>
                        <a:rPr lang="es-PE" dirty="0" smtClean="0"/>
                        <a:t>Marisol Chili </a:t>
                      </a:r>
                      <a:r>
                        <a:rPr lang="es-PE" dirty="0" err="1" smtClean="0"/>
                        <a:t>Pepper</a:t>
                      </a:r>
                      <a:endParaRPr lang="es-PE" dirty="0"/>
                    </a:p>
                  </a:txBody>
                  <a:tcPr anchor="ctr"/>
                </a:tc>
              </a:tr>
              <a:tr h="396000">
                <a:tc>
                  <a:txBody>
                    <a:bodyPr/>
                    <a:lstStyle/>
                    <a:p>
                      <a:pPr algn="ctr"/>
                      <a:r>
                        <a:rPr lang="es-PE" dirty="0" smtClean="0"/>
                        <a:t>Sacha </a:t>
                      </a:r>
                      <a:r>
                        <a:rPr lang="es-PE" dirty="0" err="1" smtClean="0"/>
                        <a:t>Inchi</a:t>
                      </a:r>
                      <a:endParaRPr lang="es-PE" dirty="0"/>
                    </a:p>
                  </a:txBody>
                  <a:tcPr anchor="ctr"/>
                </a:tc>
              </a:tr>
              <a:tr h="396000">
                <a:tc>
                  <a:txBody>
                    <a:bodyPr/>
                    <a:lstStyle/>
                    <a:p>
                      <a:pPr algn="ctr"/>
                      <a:r>
                        <a:rPr lang="es-PE" dirty="0" err="1" smtClean="0"/>
                        <a:t>Sweet</a:t>
                      </a:r>
                      <a:r>
                        <a:rPr lang="es-PE" dirty="0" smtClean="0"/>
                        <a:t> </a:t>
                      </a:r>
                      <a:r>
                        <a:rPr lang="es-PE" dirty="0" err="1" smtClean="0"/>
                        <a:t>Potato</a:t>
                      </a:r>
                      <a:endParaRPr lang="es-PE" dirty="0"/>
                    </a:p>
                  </a:txBody>
                  <a:tcPr anchor="ctr"/>
                </a:tc>
              </a:tr>
              <a:tr h="396000">
                <a:tc>
                  <a:txBody>
                    <a:bodyPr/>
                    <a:lstStyle/>
                    <a:p>
                      <a:pPr algn="ctr"/>
                      <a:r>
                        <a:rPr lang="es-PE" dirty="0" smtClean="0"/>
                        <a:t>Squash</a:t>
                      </a:r>
                      <a:endParaRPr lang="es-PE" dirty="0"/>
                    </a:p>
                  </a:txBody>
                  <a:tcPr anchor="ctr"/>
                </a:tc>
              </a:tr>
              <a:tr h="396000">
                <a:tc>
                  <a:txBody>
                    <a:bodyPr/>
                    <a:lstStyle/>
                    <a:p>
                      <a:pPr algn="ctr"/>
                      <a:r>
                        <a:rPr lang="es-PE" baseline="0" dirty="0" smtClean="0"/>
                        <a:t>White </a:t>
                      </a:r>
                      <a:r>
                        <a:rPr lang="es-PE" dirty="0" err="1" smtClean="0"/>
                        <a:t>Asparagus</a:t>
                      </a:r>
                      <a:endParaRPr lang="es-PE" dirty="0"/>
                    </a:p>
                  </a:txBody>
                  <a:tcPr anchor="ctr"/>
                </a:tc>
              </a:tr>
              <a:tr h="396000">
                <a:tc>
                  <a:txBody>
                    <a:bodyPr/>
                    <a:lstStyle/>
                    <a:p>
                      <a:pPr algn="ctr"/>
                      <a:r>
                        <a:rPr lang="es-PE" dirty="0" err="1" smtClean="0"/>
                        <a:t>Yacon</a:t>
                      </a:r>
                      <a:endParaRPr lang="es-PE" dirty="0"/>
                    </a:p>
                  </a:txBody>
                  <a:tcPr anchor="ctr"/>
                </a:tc>
              </a:tr>
            </a:tbl>
          </a:graphicData>
        </a:graphic>
      </p:graphicFrame>
      <p:sp>
        <p:nvSpPr>
          <p:cNvPr id="15" name="Rectángulo redondeado 14"/>
          <p:cNvSpPr/>
          <p:nvPr/>
        </p:nvSpPr>
        <p:spPr>
          <a:xfrm>
            <a:off x="7626096" y="5504688"/>
            <a:ext cx="3878515" cy="804672"/>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s-PE" dirty="0" err="1" smtClean="0"/>
              <a:t>Peruvian</a:t>
            </a:r>
            <a:r>
              <a:rPr lang="es-PE" dirty="0" smtClean="0"/>
              <a:t> </a:t>
            </a:r>
            <a:r>
              <a:rPr lang="es-PE" dirty="0" err="1" smtClean="0"/>
              <a:t>Nature</a:t>
            </a:r>
            <a:r>
              <a:rPr lang="es-PE" dirty="0" smtClean="0"/>
              <a:t> </a:t>
            </a:r>
            <a:r>
              <a:rPr lang="es-PE" dirty="0" err="1" smtClean="0"/>
              <a:t>also</a:t>
            </a:r>
            <a:r>
              <a:rPr lang="es-PE" dirty="0" smtClean="0"/>
              <a:t> has </a:t>
            </a:r>
            <a:r>
              <a:rPr lang="es-PE" dirty="0" err="1" smtClean="0"/>
              <a:t>finished</a:t>
            </a:r>
            <a:r>
              <a:rPr lang="es-PE" dirty="0" smtClean="0"/>
              <a:t> </a:t>
            </a:r>
            <a:r>
              <a:rPr lang="es-PE" dirty="0" err="1" smtClean="0"/>
              <a:t>products</a:t>
            </a:r>
            <a:r>
              <a:rPr lang="es-PE" dirty="0" smtClean="0"/>
              <a:t> as capsules and </a:t>
            </a:r>
            <a:r>
              <a:rPr lang="es-PE" dirty="0" err="1" smtClean="0"/>
              <a:t>doypacks</a:t>
            </a:r>
            <a:endParaRPr lang="es-PE" dirty="0"/>
          </a:p>
        </p:txBody>
      </p:sp>
    </p:spTree>
    <p:extLst>
      <p:ext uri="{BB962C8B-B14F-4D97-AF65-F5344CB8AC3E}">
        <p14:creationId xmlns:p14="http://schemas.microsoft.com/office/powerpoint/2010/main" xmlns="" val="36644542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PE" dirty="0" smtClean="0"/>
              <a:t>AMAZON HEALTH PRODUCTS</a:t>
            </a:r>
            <a:endParaRPr lang="es-PE" dirty="0"/>
          </a:p>
        </p:txBody>
      </p:sp>
      <p:sp>
        <p:nvSpPr>
          <p:cNvPr id="6" name="Marcador de contenido 5"/>
          <p:cNvSpPr>
            <a:spLocks noGrp="1"/>
          </p:cNvSpPr>
          <p:nvPr>
            <p:ph sz="half" idx="1"/>
          </p:nvPr>
        </p:nvSpPr>
        <p:spPr>
          <a:xfrm>
            <a:off x="2137410" y="1779270"/>
            <a:ext cx="4411980" cy="3777622"/>
          </a:xfrm>
        </p:spPr>
        <p:txBody>
          <a:bodyPr>
            <a:normAutofit/>
          </a:bodyPr>
          <a:lstStyle/>
          <a:p>
            <a:pPr algn="just"/>
            <a:r>
              <a:rPr lang="en-US" dirty="0"/>
              <a:t>Amazon Health Products is a Peruvian company that </a:t>
            </a:r>
            <a:r>
              <a:rPr lang="en-US" dirty="0" smtClean="0"/>
              <a:t>follow </a:t>
            </a:r>
            <a:r>
              <a:rPr lang="en-US" dirty="0"/>
              <a:t>the principles of Bio Trade including the conservation and sustainable use of biodiversity, the fair distribution of benefits, and socio economic sustainability. We are directly involved in all stages of production to guarantee provision and quality competitively</a:t>
            </a:r>
            <a:endParaRPr lang="es-PE" dirty="0"/>
          </a:p>
        </p:txBody>
      </p:sp>
      <p:sp>
        <p:nvSpPr>
          <p:cNvPr id="7" name="Marcador de contenido 6"/>
          <p:cNvSpPr>
            <a:spLocks noGrp="1"/>
          </p:cNvSpPr>
          <p:nvPr>
            <p:ph sz="half" idx="2"/>
          </p:nvPr>
        </p:nvSpPr>
        <p:spPr>
          <a:xfrm>
            <a:off x="7190746" y="1771892"/>
            <a:ext cx="4313865" cy="3777622"/>
          </a:xfrm>
        </p:spPr>
        <p:txBody>
          <a:bodyPr>
            <a:normAutofit/>
          </a:bodyPr>
          <a:lstStyle/>
          <a:p>
            <a:pPr algn="just"/>
            <a:r>
              <a:rPr lang="en-US" dirty="0"/>
              <a:t>Amazon Health Products </a:t>
            </a:r>
            <a:r>
              <a:rPr lang="es-PE" dirty="0" err="1" smtClean="0"/>
              <a:t>exports</a:t>
            </a:r>
            <a:r>
              <a:rPr lang="es-PE" dirty="0" smtClean="0"/>
              <a:t> </a:t>
            </a:r>
            <a:r>
              <a:rPr lang="es-PE" dirty="0"/>
              <a:t>to:</a:t>
            </a:r>
          </a:p>
          <a:p>
            <a:pPr lvl="1" algn="just"/>
            <a:r>
              <a:rPr lang="es-PE" dirty="0"/>
              <a:t>North and Central </a:t>
            </a:r>
            <a:r>
              <a:rPr lang="es-PE" dirty="0" err="1"/>
              <a:t>America</a:t>
            </a:r>
            <a:r>
              <a:rPr lang="es-PE" dirty="0"/>
              <a:t>: USA and </a:t>
            </a:r>
            <a:r>
              <a:rPr lang="es-PE" dirty="0" err="1"/>
              <a:t>Canada</a:t>
            </a:r>
            <a:r>
              <a:rPr lang="es-PE" dirty="0"/>
              <a:t>.</a:t>
            </a:r>
          </a:p>
          <a:p>
            <a:pPr lvl="1" algn="just"/>
            <a:r>
              <a:rPr lang="es-PE" dirty="0"/>
              <a:t>Asia: </a:t>
            </a:r>
            <a:r>
              <a:rPr lang="es-PE" dirty="0" err="1"/>
              <a:t>Japan</a:t>
            </a:r>
            <a:r>
              <a:rPr lang="es-PE" dirty="0"/>
              <a:t>, China, Hong Kong, </a:t>
            </a:r>
            <a:r>
              <a:rPr lang="es-PE" dirty="0" err="1"/>
              <a:t>Taiwan</a:t>
            </a:r>
            <a:r>
              <a:rPr lang="es-PE" dirty="0"/>
              <a:t> and South </a:t>
            </a:r>
            <a:r>
              <a:rPr lang="es-PE" dirty="0" err="1"/>
              <a:t>Korea</a:t>
            </a:r>
            <a:r>
              <a:rPr lang="es-PE" dirty="0"/>
              <a:t>.</a:t>
            </a:r>
          </a:p>
          <a:p>
            <a:pPr lvl="1" algn="just"/>
            <a:r>
              <a:rPr lang="es-PE" dirty="0" err="1"/>
              <a:t>Europe</a:t>
            </a:r>
            <a:r>
              <a:rPr lang="es-PE" dirty="0"/>
              <a:t>: </a:t>
            </a:r>
            <a:r>
              <a:rPr lang="es-PE" dirty="0" err="1"/>
              <a:t>Germany</a:t>
            </a:r>
            <a:r>
              <a:rPr lang="es-PE" dirty="0"/>
              <a:t>, </a:t>
            </a:r>
            <a:r>
              <a:rPr lang="es-PE" dirty="0" err="1"/>
              <a:t>Spain</a:t>
            </a:r>
            <a:r>
              <a:rPr lang="es-PE" dirty="0"/>
              <a:t>, France and </a:t>
            </a:r>
            <a:r>
              <a:rPr lang="es-PE" dirty="0" err="1"/>
              <a:t>Netherlands</a:t>
            </a:r>
            <a:r>
              <a:rPr lang="es-PE" dirty="0"/>
              <a:t>.</a:t>
            </a:r>
          </a:p>
          <a:p>
            <a:pPr lvl="1" algn="just"/>
            <a:r>
              <a:rPr lang="es-PE" dirty="0" err="1" smtClean="0"/>
              <a:t>Oceania</a:t>
            </a:r>
            <a:r>
              <a:rPr lang="es-PE" dirty="0" smtClean="0"/>
              <a:t>: Australia</a:t>
            </a:r>
            <a:r>
              <a:rPr lang="es-PE" dirty="0"/>
              <a:t> </a:t>
            </a:r>
            <a:r>
              <a:rPr lang="es-PE" dirty="0" smtClean="0"/>
              <a:t>and New </a:t>
            </a:r>
            <a:r>
              <a:rPr lang="es-PE" dirty="0" err="1" smtClean="0"/>
              <a:t>Zealand</a:t>
            </a:r>
            <a:endParaRPr lang="es-PE" dirty="0"/>
          </a:p>
          <a:p>
            <a:endParaRPr lang="es-PE" dirty="0"/>
          </a:p>
        </p:txBody>
      </p:sp>
      <p:pic>
        <p:nvPicPr>
          <p:cNvPr id="9" name="Imagen 8"/>
          <p:cNvPicPr>
            <a:picLocks noChangeAspect="1"/>
          </p:cNvPicPr>
          <p:nvPr/>
        </p:nvPicPr>
        <p:blipFill rotWithShape="1">
          <a:blip r:embed="rId2"/>
          <a:srcRect b="2135"/>
          <a:stretch/>
        </p:blipFill>
        <p:spPr>
          <a:xfrm>
            <a:off x="5591190" y="4479114"/>
            <a:ext cx="1952610" cy="2232938"/>
          </a:xfrm>
          <a:prstGeom prst="rect">
            <a:avLst/>
          </a:prstGeom>
          <a:ln>
            <a:noFill/>
          </a:ln>
          <a:effectLst>
            <a:softEdge rad="112500"/>
          </a:effectLst>
        </p:spPr>
      </p:pic>
      <p:pic>
        <p:nvPicPr>
          <p:cNvPr id="12" name="Imagen 11"/>
          <p:cNvPicPr>
            <a:picLocks noChangeAspect="1"/>
          </p:cNvPicPr>
          <p:nvPr/>
        </p:nvPicPr>
        <p:blipFill>
          <a:blip r:embed="rId3"/>
          <a:stretch>
            <a:fillRect/>
          </a:stretch>
        </p:blipFill>
        <p:spPr>
          <a:xfrm>
            <a:off x="9536189" y="402401"/>
            <a:ext cx="2212183" cy="795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32465805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PE" dirty="0"/>
              <a:t>AMAZON HEALTH PRODUCTS</a:t>
            </a:r>
          </a:p>
        </p:txBody>
      </p:sp>
      <p:graphicFrame>
        <p:nvGraphicFramePr>
          <p:cNvPr id="13" name="Tabla 12"/>
          <p:cNvGraphicFramePr>
            <a:graphicFrameLocks noGrp="1"/>
          </p:cNvGraphicFramePr>
          <p:nvPr>
            <p:extLst>
              <p:ext uri="{D42A27DB-BD31-4B8C-83A1-F6EECF244321}">
                <p14:modId xmlns:p14="http://schemas.microsoft.com/office/powerpoint/2010/main" xmlns="" val="1759133318"/>
              </p:ext>
            </p:extLst>
          </p:nvPr>
        </p:nvGraphicFramePr>
        <p:xfrm>
          <a:off x="5343536" y="1400448"/>
          <a:ext cx="2592000" cy="3564000"/>
        </p:xfrm>
        <a:graphic>
          <a:graphicData uri="http://schemas.openxmlformats.org/drawingml/2006/table">
            <a:tbl>
              <a:tblPr firstRow="1" bandRow="1">
                <a:tableStyleId>{5C22544A-7EE6-4342-B048-85BDC9FD1C3A}</a:tableStyleId>
              </a:tblPr>
              <a:tblGrid>
                <a:gridCol w="2592000"/>
              </a:tblGrid>
              <a:tr h="396000">
                <a:tc>
                  <a:txBody>
                    <a:bodyPr/>
                    <a:lstStyle/>
                    <a:p>
                      <a:pPr algn="ctr"/>
                      <a:r>
                        <a:rPr lang="es-PE" dirty="0" err="1" smtClean="0"/>
                        <a:t>Products</a:t>
                      </a:r>
                      <a:endParaRPr lang="es-PE" dirty="0"/>
                    </a:p>
                  </a:txBody>
                  <a:tcPr anchor="ctr"/>
                </a:tc>
              </a:tr>
              <a:tr h="396000">
                <a:tc>
                  <a:txBody>
                    <a:bodyPr/>
                    <a:lstStyle/>
                    <a:p>
                      <a:pPr algn="ctr"/>
                      <a:r>
                        <a:rPr lang="es-PE" dirty="0" smtClean="0"/>
                        <a:t>Achiote</a:t>
                      </a:r>
                      <a:endParaRPr lang="es-PE" dirty="0"/>
                    </a:p>
                  </a:txBody>
                  <a:tcPr anchor="ctr"/>
                </a:tc>
              </a:tr>
              <a:tr h="396000">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PE" dirty="0" err="1" smtClean="0"/>
                        <a:t>Camu</a:t>
                      </a:r>
                      <a:r>
                        <a:rPr lang="es-PE" baseline="0" dirty="0" smtClean="0"/>
                        <a:t> </a:t>
                      </a:r>
                      <a:r>
                        <a:rPr lang="es-PE" baseline="0" dirty="0" err="1" smtClean="0"/>
                        <a:t>Camu</a:t>
                      </a:r>
                      <a:r>
                        <a:rPr lang="es-PE" baseline="0" dirty="0" smtClean="0"/>
                        <a:t> </a:t>
                      </a:r>
                      <a:endParaRPr lang="es-PE" dirty="0" smtClean="0"/>
                    </a:p>
                  </a:txBody>
                  <a:tcPr anchor="ctr"/>
                </a:tc>
              </a:tr>
              <a:tr h="396000">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PE" dirty="0" err="1" smtClean="0"/>
                        <a:t>Cocoa</a:t>
                      </a:r>
                      <a:endParaRPr lang="es-PE" dirty="0" smtClean="0"/>
                    </a:p>
                  </a:txBody>
                  <a:tcPr anchor="ctr"/>
                </a:tc>
              </a:tr>
              <a:tr h="396000">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PE" dirty="0" err="1" smtClean="0"/>
                        <a:t>Dried</a:t>
                      </a:r>
                      <a:r>
                        <a:rPr lang="es-PE" dirty="0" smtClean="0"/>
                        <a:t> Golden </a:t>
                      </a:r>
                      <a:r>
                        <a:rPr lang="es-PE" dirty="0" err="1" smtClean="0"/>
                        <a:t>Berries</a:t>
                      </a:r>
                      <a:endParaRPr lang="es-PE" dirty="0" smtClean="0"/>
                    </a:p>
                  </a:txBody>
                  <a:tcPr anchor="ctr"/>
                </a:tc>
              </a:tr>
              <a:tr h="396000">
                <a:tc>
                  <a:txBody>
                    <a:bodyPr/>
                    <a:lstStyle/>
                    <a:p>
                      <a:pPr algn="ctr"/>
                      <a:r>
                        <a:rPr lang="es-PE" dirty="0" smtClean="0"/>
                        <a:t>Maca</a:t>
                      </a:r>
                      <a:endParaRPr lang="es-PE" dirty="0"/>
                    </a:p>
                  </a:txBody>
                  <a:tcPr anchor="ctr"/>
                </a:tc>
              </a:tr>
              <a:tr h="396000">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PE" dirty="0" smtClean="0"/>
                        <a:t>Sacha</a:t>
                      </a:r>
                      <a:r>
                        <a:rPr lang="es-PE" baseline="0" dirty="0" smtClean="0"/>
                        <a:t> </a:t>
                      </a:r>
                      <a:r>
                        <a:rPr lang="es-PE" baseline="0" dirty="0" err="1" smtClean="0"/>
                        <a:t>Inchi</a:t>
                      </a:r>
                      <a:r>
                        <a:rPr lang="es-PE" baseline="0" dirty="0" smtClean="0"/>
                        <a:t> </a:t>
                      </a:r>
                      <a:r>
                        <a:rPr lang="es-PE" baseline="0" dirty="0" err="1" smtClean="0"/>
                        <a:t>Oil</a:t>
                      </a:r>
                      <a:endParaRPr lang="es-PE" dirty="0" smtClean="0"/>
                    </a:p>
                  </a:txBody>
                  <a:tcPr anchor="ctr"/>
                </a:tc>
              </a:tr>
              <a:tr h="396000">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PE" dirty="0" smtClean="0"/>
                        <a:t>Sacha </a:t>
                      </a:r>
                      <a:r>
                        <a:rPr lang="es-PE" dirty="0" err="1" smtClean="0"/>
                        <a:t>Inchi</a:t>
                      </a:r>
                      <a:r>
                        <a:rPr lang="es-PE" dirty="0" smtClean="0"/>
                        <a:t> </a:t>
                      </a:r>
                      <a:r>
                        <a:rPr lang="es-PE" dirty="0" err="1" smtClean="0"/>
                        <a:t>Powder</a:t>
                      </a:r>
                      <a:endParaRPr lang="es-PE" dirty="0" smtClean="0"/>
                    </a:p>
                  </a:txBody>
                  <a:tcPr anchor="ctr"/>
                </a:tc>
              </a:tr>
              <a:tr h="39600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PE" dirty="0" smtClean="0"/>
                        <a:t>Sacha </a:t>
                      </a:r>
                      <a:r>
                        <a:rPr lang="es-PE" dirty="0" err="1" smtClean="0"/>
                        <a:t>Inchi</a:t>
                      </a:r>
                      <a:r>
                        <a:rPr lang="es-PE" dirty="0" smtClean="0"/>
                        <a:t> Snack </a:t>
                      </a:r>
                    </a:p>
                  </a:txBody>
                  <a:tcPr anchor="ctr"/>
                </a:tc>
              </a:tr>
            </a:tbl>
          </a:graphicData>
        </a:graphic>
      </p:graphicFrame>
      <p:pic>
        <p:nvPicPr>
          <p:cNvPr id="10" name="Imagen 9"/>
          <p:cNvPicPr>
            <a:picLocks noChangeAspect="1"/>
          </p:cNvPicPr>
          <p:nvPr/>
        </p:nvPicPr>
        <p:blipFill>
          <a:blip r:embed="rId2"/>
          <a:stretch>
            <a:fillRect/>
          </a:stretch>
        </p:blipFill>
        <p:spPr>
          <a:xfrm>
            <a:off x="9536189" y="402401"/>
            <a:ext cx="2212183" cy="795600"/>
          </a:xfrm>
          <a:prstGeom prst="rect">
            <a:avLst/>
          </a:prstGeom>
          <a:ln>
            <a:noFill/>
          </a:ln>
          <a:effectLst>
            <a:outerShdw blurRad="292100" dist="139700" dir="2700000" algn="tl" rotWithShape="0">
              <a:srgbClr val="333333">
                <a:alpha val="65000"/>
              </a:srgbClr>
            </a:outerShdw>
          </a:effectLst>
        </p:spPr>
      </p:pic>
      <p:pic>
        <p:nvPicPr>
          <p:cNvPr id="2" name="Imagen 1"/>
          <p:cNvPicPr>
            <a:picLocks noChangeAspect="1"/>
          </p:cNvPicPr>
          <p:nvPr/>
        </p:nvPicPr>
        <p:blipFill>
          <a:blip r:embed="rId3"/>
          <a:stretch>
            <a:fillRect/>
          </a:stretch>
        </p:blipFill>
        <p:spPr>
          <a:xfrm>
            <a:off x="8522914" y="1242790"/>
            <a:ext cx="2026550" cy="2193429"/>
          </a:xfrm>
          <a:prstGeom prst="ellipse">
            <a:avLst/>
          </a:prstGeom>
          <a:ln>
            <a:noFill/>
          </a:ln>
          <a:effectLst>
            <a:softEdge rad="112500"/>
          </a:effectLst>
        </p:spPr>
      </p:pic>
      <p:pic>
        <p:nvPicPr>
          <p:cNvPr id="3" name="Imagen 2"/>
          <p:cNvPicPr>
            <a:picLocks noChangeAspect="1"/>
          </p:cNvPicPr>
          <p:nvPr/>
        </p:nvPicPr>
        <p:blipFill>
          <a:blip r:embed="rId4"/>
          <a:stretch>
            <a:fillRect/>
          </a:stretch>
        </p:blipFill>
        <p:spPr>
          <a:xfrm>
            <a:off x="8602662" y="4645709"/>
            <a:ext cx="1867054" cy="2084583"/>
          </a:xfrm>
          <a:prstGeom prst="ellipse">
            <a:avLst/>
          </a:prstGeom>
          <a:ln>
            <a:noFill/>
          </a:ln>
          <a:effectLst>
            <a:softEdge rad="112500"/>
          </a:effectLst>
        </p:spPr>
      </p:pic>
      <p:pic>
        <p:nvPicPr>
          <p:cNvPr id="4" name="Imagen 3"/>
          <p:cNvPicPr>
            <a:picLocks noChangeAspect="1"/>
          </p:cNvPicPr>
          <p:nvPr/>
        </p:nvPicPr>
        <p:blipFill>
          <a:blip r:embed="rId5"/>
          <a:stretch>
            <a:fillRect/>
          </a:stretch>
        </p:blipFill>
        <p:spPr>
          <a:xfrm>
            <a:off x="9857960" y="3107980"/>
            <a:ext cx="1890412" cy="2143269"/>
          </a:xfrm>
          <a:prstGeom prst="ellipse">
            <a:avLst/>
          </a:prstGeom>
          <a:ln>
            <a:noFill/>
          </a:ln>
          <a:effectLst>
            <a:softEdge rad="112500"/>
          </a:effectLst>
        </p:spPr>
      </p:pic>
      <p:pic>
        <p:nvPicPr>
          <p:cNvPr id="5" name="Imagen 4"/>
          <p:cNvPicPr>
            <a:picLocks noChangeAspect="1"/>
          </p:cNvPicPr>
          <p:nvPr/>
        </p:nvPicPr>
        <p:blipFill>
          <a:blip r:embed="rId6"/>
          <a:stretch>
            <a:fillRect/>
          </a:stretch>
        </p:blipFill>
        <p:spPr>
          <a:xfrm>
            <a:off x="2823373" y="4645709"/>
            <a:ext cx="1771594" cy="1925276"/>
          </a:xfrm>
          <a:prstGeom prst="ellipse">
            <a:avLst/>
          </a:prstGeom>
          <a:ln>
            <a:noFill/>
          </a:ln>
          <a:effectLst>
            <a:softEdge rad="112500"/>
          </a:effectLst>
        </p:spPr>
      </p:pic>
      <p:pic>
        <p:nvPicPr>
          <p:cNvPr id="8" name="Imagen 7"/>
          <p:cNvPicPr>
            <a:picLocks noChangeAspect="1"/>
          </p:cNvPicPr>
          <p:nvPr/>
        </p:nvPicPr>
        <p:blipFill>
          <a:blip r:embed="rId7"/>
          <a:stretch>
            <a:fillRect/>
          </a:stretch>
        </p:blipFill>
        <p:spPr>
          <a:xfrm>
            <a:off x="1273392" y="3420358"/>
            <a:ext cx="2131060" cy="1768080"/>
          </a:xfrm>
          <a:prstGeom prst="ellipse">
            <a:avLst/>
          </a:prstGeom>
          <a:ln>
            <a:noFill/>
          </a:ln>
          <a:effectLst>
            <a:softEdge rad="112500"/>
          </a:effectLst>
        </p:spPr>
      </p:pic>
      <p:pic>
        <p:nvPicPr>
          <p:cNvPr id="14" name="Imagen 13"/>
          <p:cNvPicPr>
            <a:picLocks noChangeAspect="1"/>
          </p:cNvPicPr>
          <p:nvPr/>
        </p:nvPicPr>
        <p:blipFill>
          <a:blip r:embed="rId8"/>
          <a:stretch>
            <a:fillRect/>
          </a:stretch>
        </p:blipFill>
        <p:spPr>
          <a:xfrm>
            <a:off x="2592924" y="1397769"/>
            <a:ext cx="1623059" cy="1958741"/>
          </a:xfrm>
          <a:prstGeom prst="ellipse">
            <a:avLst/>
          </a:prstGeom>
          <a:ln>
            <a:noFill/>
          </a:ln>
          <a:effectLst>
            <a:softEdge rad="112500"/>
          </a:effectLst>
        </p:spPr>
      </p:pic>
      <p:pic>
        <p:nvPicPr>
          <p:cNvPr id="16" name="Imagen 15"/>
          <p:cNvPicPr>
            <a:picLocks noChangeAspect="1"/>
          </p:cNvPicPr>
          <p:nvPr/>
        </p:nvPicPr>
        <p:blipFill>
          <a:blip r:embed="rId9"/>
          <a:stretch>
            <a:fillRect/>
          </a:stretch>
        </p:blipFill>
        <p:spPr>
          <a:xfrm>
            <a:off x="6686301" y="5044229"/>
            <a:ext cx="1735878" cy="1895371"/>
          </a:xfrm>
          <a:prstGeom prst="ellipse">
            <a:avLst/>
          </a:prstGeom>
          <a:ln>
            <a:noFill/>
          </a:ln>
          <a:effectLst>
            <a:softEdge rad="112500"/>
          </a:effectLst>
        </p:spPr>
      </p:pic>
      <p:pic>
        <p:nvPicPr>
          <p:cNvPr id="17" name="Imagen 16"/>
          <p:cNvPicPr>
            <a:picLocks noChangeAspect="1"/>
          </p:cNvPicPr>
          <p:nvPr/>
        </p:nvPicPr>
        <p:blipFill>
          <a:blip r:embed="rId10"/>
          <a:stretch>
            <a:fillRect/>
          </a:stretch>
        </p:blipFill>
        <p:spPr>
          <a:xfrm>
            <a:off x="4775450" y="4923010"/>
            <a:ext cx="1898496" cy="2077253"/>
          </a:xfrm>
          <a:prstGeom prst="ellipse">
            <a:avLst/>
          </a:prstGeom>
          <a:ln>
            <a:noFill/>
          </a:ln>
          <a:effectLst>
            <a:softEdge rad="112500"/>
          </a:effectLst>
        </p:spPr>
      </p:pic>
    </p:spTree>
    <p:extLst>
      <p:ext uri="{BB962C8B-B14F-4D97-AF65-F5344CB8AC3E}">
        <p14:creationId xmlns:p14="http://schemas.microsoft.com/office/powerpoint/2010/main" xmlns="" val="31130348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PE" dirty="0" smtClean="0"/>
              <a:t>AMAZ FOOD</a:t>
            </a:r>
            <a:endParaRPr lang="es-PE" dirty="0"/>
          </a:p>
        </p:txBody>
      </p:sp>
      <p:sp>
        <p:nvSpPr>
          <p:cNvPr id="6" name="Marcador de contenido 5"/>
          <p:cNvSpPr>
            <a:spLocks noGrp="1"/>
          </p:cNvSpPr>
          <p:nvPr>
            <p:ph sz="half" idx="1"/>
          </p:nvPr>
        </p:nvSpPr>
        <p:spPr>
          <a:xfrm>
            <a:off x="2059627" y="1749032"/>
            <a:ext cx="4411980" cy="3777622"/>
          </a:xfrm>
        </p:spPr>
        <p:txBody>
          <a:bodyPr>
            <a:noAutofit/>
          </a:bodyPr>
          <a:lstStyle/>
          <a:p>
            <a:pPr algn="just"/>
            <a:r>
              <a:rPr lang="en-US" sz="1700" dirty="0"/>
              <a:t>In early 2012 born AMAZ </a:t>
            </a:r>
            <a:r>
              <a:rPr lang="en-US" sz="1700" dirty="0" smtClean="0"/>
              <a:t>FOODS, focused </a:t>
            </a:r>
            <a:r>
              <a:rPr lang="en-US" sz="1700" dirty="0"/>
              <a:t>on achieving the dream of developing healthy food products of premium quality, in order to generate sustainable </a:t>
            </a:r>
            <a:r>
              <a:rPr lang="en-US" sz="1700" dirty="0" smtClean="0"/>
              <a:t>markets. </a:t>
            </a:r>
          </a:p>
          <a:p>
            <a:pPr algn="just"/>
            <a:endParaRPr lang="en-US" sz="1700" dirty="0"/>
          </a:p>
          <a:p>
            <a:pPr algn="just"/>
            <a:r>
              <a:rPr lang="en-US" sz="1700" dirty="0"/>
              <a:t>AMAZ FOODS, has a multidisciplinary team oriented research and manufacture of innovative products made from cocoa and chocolates; using technology that allows you to meet the requirements of quality, environmental and bio-commerce with the international </a:t>
            </a:r>
            <a:r>
              <a:rPr lang="en-US" sz="1700" dirty="0" smtClean="0"/>
              <a:t>market.</a:t>
            </a:r>
            <a:endParaRPr lang="es-PE" sz="1700" dirty="0"/>
          </a:p>
        </p:txBody>
      </p:sp>
      <p:sp>
        <p:nvSpPr>
          <p:cNvPr id="7" name="Marcador de contenido 6"/>
          <p:cNvSpPr>
            <a:spLocks noGrp="1"/>
          </p:cNvSpPr>
          <p:nvPr>
            <p:ph sz="half" idx="2"/>
          </p:nvPr>
        </p:nvSpPr>
        <p:spPr>
          <a:xfrm>
            <a:off x="7190746" y="1703312"/>
            <a:ext cx="4313865" cy="3777622"/>
          </a:xfrm>
        </p:spPr>
        <p:txBody>
          <a:bodyPr>
            <a:normAutofit/>
          </a:bodyPr>
          <a:lstStyle/>
          <a:p>
            <a:pPr algn="just"/>
            <a:r>
              <a:rPr lang="en-US" dirty="0" err="1" smtClean="0"/>
              <a:t>Amaz</a:t>
            </a:r>
            <a:r>
              <a:rPr lang="en-US" dirty="0" smtClean="0"/>
              <a:t> Food </a:t>
            </a:r>
            <a:r>
              <a:rPr lang="es-PE" dirty="0" err="1" smtClean="0"/>
              <a:t>exports</a:t>
            </a:r>
            <a:r>
              <a:rPr lang="es-PE" dirty="0" smtClean="0"/>
              <a:t> </a:t>
            </a:r>
            <a:r>
              <a:rPr lang="es-PE" dirty="0"/>
              <a:t>to:</a:t>
            </a:r>
          </a:p>
          <a:p>
            <a:pPr lvl="1" algn="just"/>
            <a:r>
              <a:rPr lang="es-PE" dirty="0" err="1" smtClean="0"/>
              <a:t>Europe</a:t>
            </a:r>
            <a:r>
              <a:rPr lang="es-PE" dirty="0"/>
              <a:t>: </a:t>
            </a:r>
            <a:r>
              <a:rPr lang="es-PE" dirty="0" smtClean="0"/>
              <a:t>France</a:t>
            </a:r>
          </a:p>
          <a:p>
            <a:pPr marL="457200" lvl="1" indent="0" algn="just">
              <a:buNone/>
            </a:pPr>
            <a:endParaRPr lang="es-PE" dirty="0"/>
          </a:p>
          <a:p>
            <a:r>
              <a:rPr lang="es-PE" dirty="0" err="1" smtClean="0"/>
              <a:t>Products</a:t>
            </a:r>
            <a:r>
              <a:rPr lang="es-PE" dirty="0" smtClean="0"/>
              <a:t>:</a:t>
            </a:r>
            <a:endParaRPr lang="es-PE" dirty="0"/>
          </a:p>
          <a:p>
            <a:pPr lvl="1"/>
            <a:r>
              <a:rPr lang="es-PE" dirty="0" smtClean="0"/>
              <a:t>Chocolate Bar</a:t>
            </a:r>
          </a:p>
          <a:p>
            <a:pPr lvl="1"/>
            <a:r>
              <a:rPr lang="es-PE" dirty="0" err="1" smtClean="0"/>
              <a:t>Couvertures</a:t>
            </a:r>
            <a:endParaRPr lang="es-PE" dirty="0" smtClean="0"/>
          </a:p>
          <a:p>
            <a:pPr lvl="1"/>
            <a:r>
              <a:rPr lang="es-PE" dirty="0" err="1" smtClean="0"/>
              <a:t>Cocoa</a:t>
            </a:r>
            <a:r>
              <a:rPr lang="es-PE" dirty="0" smtClean="0"/>
              <a:t> </a:t>
            </a:r>
            <a:r>
              <a:rPr lang="es-PE" dirty="0" err="1" smtClean="0"/>
              <a:t>pieces</a:t>
            </a:r>
            <a:endParaRPr lang="es-PE" dirty="0" smtClean="0"/>
          </a:p>
          <a:p>
            <a:pPr lvl="1"/>
            <a:r>
              <a:rPr lang="es-PE" dirty="0" err="1" smtClean="0"/>
              <a:t>Cocoa</a:t>
            </a:r>
            <a:r>
              <a:rPr lang="es-PE" dirty="0" smtClean="0"/>
              <a:t> paste</a:t>
            </a:r>
          </a:p>
          <a:p>
            <a:pPr lvl="1"/>
            <a:r>
              <a:rPr lang="es-PE" dirty="0" smtClean="0"/>
              <a:t>Chocolate cup</a:t>
            </a:r>
          </a:p>
          <a:p>
            <a:endParaRPr lang="es-PE" dirty="0"/>
          </a:p>
        </p:txBody>
      </p:sp>
      <p:pic>
        <p:nvPicPr>
          <p:cNvPr id="8" name="Imagen 7"/>
          <p:cNvPicPr>
            <a:picLocks noChangeAspect="1"/>
          </p:cNvPicPr>
          <p:nvPr/>
        </p:nvPicPr>
        <p:blipFill>
          <a:blip r:embed="rId2"/>
          <a:stretch>
            <a:fillRect/>
          </a:stretch>
        </p:blipFill>
        <p:spPr>
          <a:xfrm>
            <a:off x="9103360" y="402401"/>
            <a:ext cx="2223770" cy="795600"/>
          </a:xfrm>
          <a:prstGeom prst="rect">
            <a:avLst/>
          </a:prstGeom>
          <a:ln>
            <a:noFill/>
          </a:ln>
          <a:effectLst>
            <a:outerShdw blurRad="292100" dist="139700" dir="2700000" algn="tl" rotWithShape="0">
              <a:srgbClr val="333333">
                <a:alpha val="65000"/>
              </a:srgbClr>
            </a:outerShdw>
          </a:effectLst>
        </p:spPr>
      </p:pic>
      <p:pic>
        <p:nvPicPr>
          <p:cNvPr id="9" name="Imagen 8"/>
          <p:cNvPicPr>
            <a:picLocks noChangeAspect="1"/>
          </p:cNvPicPr>
          <p:nvPr/>
        </p:nvPicPr>
        <p:blipFill>
          <a:blip r:embed="rId3"/>
          <a:stretch>
            <a:fillRect/>
          </a:stretch>
        </p:blipFill>
        <p:spPr>
          <a:xfrm>
            <a:off x="6216434" y="5556892"/>
            <a:ext cx="2235200" cy="1157520"/>
          </a:xfrm>
          <a:prstGeom prst="rect">
            <a:avLst/>
          </a:prstGeom>
        </p:spPr>
      </p:pic>
      <p:pic>
        <p:nvPicPr>
          <p:cNvPr id="10" name="Imagen 9"/>
          <p:cNvPicPr>
            <a:picLocks noChangeAspect="1"/>
          </p:cNvPicPr>
          <p:nvPr/>
        </p:nvPicPr>
        <p:blipFill>
          <a:blip r:embed="rId4"/>
          <a:stretch>
            <a:fillRect/>
          </a:stretch>
        </p:blipFill>
        <p:spPr>
          <a:xfrm>
            <a:off x="10518562" y="2249598"/>
            <a:ext cx="1542097" cy="2417569"/>
          </a:xfrm>
          <a:prstGeom prst="rect">
            <a:avLst/>
          </a:prstGeom>
          <a:ln>
            <a:noFill/>
          </a:ln>
          <a:effectLst>
            <a:softEdge rad="112500"/>
          </a:effectLst>
        </p:spPr>
      </p:pic>
      <p:pic>
        <p:nvPicPr>
          <p:cNvPr id="11" name="Imagen 10"/>
          <p:cNvPicPr>
            <a:picLocks noChangeAspect="1"/>
          </p:cNvPicPr>
          <p:nvPr/>
        </p:nvPicPr>
        <p:blipFill>
          <a:blip r:embed="rId5"/>
          <a:stretch>
            <a:fillRect/>
          </a:stretch>
        </p:blipFill>
        <p:spPr>
          <a:xfrm>
            <a:off x="9889912" y="5030976"/>
            <a:ext cx="1257300" cy="1666320"/>
          </a:xfrm>
          <a:prstGeom prst="rect">
            <a:avLst/>
          </a:prstGeom>
          <a:ln>
            <a:noFill/>
          </a:ln>
          <a:effectLst>
            <a:softEdge rad="112500"/>
          </a:effectLst>
        </p:spPr>
      </p:pic>
    </p:spTree>
    <p:extLst>
      <p:ext uri="{BB962C8B-B14F-4D97-AF65-F5344CB8AC3E}">
        <p14:creationId xmlns:p14="http://schemas.microsoft.com/office/powerpoint/2010/main" xmlns="" val="31768947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PE" dirty="0"/>
              <a:t>AMAZ FOOD</a:t>
            </a:r>
          </a:p>
        </p:txBody>
      </p:sp>
      <p:graphicFrame>
        <p:nvGraphicFramePr>
          <p:cNvPr id="9" name="Tabla 8"/>
          <p:cNvGraphicFramePr>
            <a:graphicFrameLocks noGrp="1"/>
          </p:cNvGraphicFramePr>
          <p:nvPr>
            <p:extLst>
              <p:ext uri="{D42A27DB-BD31-4B8C-83A1-F6EECF244321}">
                <p14:modId xmlns:p14="http://schemas.microsoft.com/office/powerpoint/2010/main" xmlns="" val="1991529568"/>
              </p:ext>
            </p:extLst>
          </p:nvPr>
        </p:nvGraphicFramePr>
        <p:xfrm>
          <a:off x="6334125" y="1650165"/>
          <a:ext cx="5443346" cy="1980000"/>
        </p:xfrm>
        <a:graphic>
          <a:graphicData uri="http://schemas.openxmlformats.org/drawingml/2006/table">
            <a:tbl>
              <a:tblPr firstRow="1" bandRow="1">
                <a:tableStyleId>{5C22544A-7EE6-4342-B048-85BDC9FD1C3A}</a:tableStyleId>
              </a:tblPr>
              <a:tblGrid>
                <a:gridCol w="2721673"/>
                <a:gridCol w="2721673"/>
              </a:tblGrid>
              <a:tr h="396000">
                <a:tc gridSpan="2">
                  <a:txBody>
                    <a:bodyPr/>
                    <a:lstStyle/>
                    <a:p>
                      <a:pPr algn="ctr"/>
                      <a:r>
                        <a:rPr lang="es-PE" dirty="0" err="1" smtClean="0"/>
                        <a:t>Amaz</a:t>
                      </a:r>
                      <a:r>
                        <a:rPr lang="es-PE" dirty="0" smtClean="0"/>
                        <a:t> </a:t>
                      </a:r>
                      <a:r>
                        <a:rPr lang="es-PE" dirty="0" err="1" smtClean="0"/>
                        <a:t>Tradition</a:t>
                      </a:r>
                      <a:r>
                        <a:rPr lang="es-PE" baseline="0" dirty="0" smtClean="0"/>
                        <a:t> </a:t>
                      </a:r>
                      <a:endParaRPr lang="es-PE" dirty="0"/>
                    </a:p>
                  </a:txBody>
                  <a:tcPr anchor="ctr"/>
                </a:tc>
                <a:tc hMerge="1">
                  <a:txBody>
                    <a:bodyPr/>
                    <a:lstStyle/>
                    <a:p>
                      <a:pPr algn="ctr"/>
                      <a:endParaRPr lang="es-PE" dirty="0"/>
                    </a:p>
                  </a:txBody>
                  <a:tcPr anchor="ctr"/>
                </a:tc>
              </a:tr>
              <a:tr h="396000">
                <a:tc>
                  <a:txBody>
                    <a:bodyPr/>
                    <a:lstStyle/>
                    <a:p>
                      <a:pPr algn="ctr"/>
                      <a:r>
                        <a:rPr lang="es-PE" dirty="0" smtClean="0"/>
                        <a:t>Intense </a:t>
                      </a:r>
                      <a:r>
                        <a:rPr lang="es-PE" dirty="0" err="1" smtClean="0"/>
                        <a:t>Cocoa</a:t>
                      </a:r>
                      <a:endParaRPr lang="es-PE" dirty="0"/>
                    </a:p>
                  </a:txBody>
                  <a:tcPr anchor="ctr"/>
                </a:tc>
                <a:tc>
                  <a:txBody>
                    <a:bodyPr/>
                    <a:lstStyle/>
                    <a:p>
                      <a:pPr algn="ctr"/>
                      <a:r>
                        <a:rPr lang="es-PE" dirty="0" smtClean="0"/>
                        <a:t>Pecan &amp;</a:t>
                      </a:r>
                      <a:r>
                        <a:rPr lang="es-PE" baseline="0" dirty="0" smtClean="0"/>
                        <a:t> Caramel</a:t>
                      </a:r>
                      <a:endParaRPr lang="es-PE" dirty="0"/>
                    </a:p>
                  </a:txBody>
                  <a:tcPr anchor="ctr"/>
                </a:tc>
              </a:tr>
              <a:tr h="396000">
                <a:tc>
                  <a:txBody>
                    <a:bodyPr/>
                    <a:lstStyle/>
                    <a:p>
                      <a:pPr algn="ctr"/>
                      <a:r>
                        <a:rPr lang="es-PE" dirty="0" err="1" smtClean="0"/>
                        <a:t>Milk</a:t>
                      </a:r>
                      <a:r>
                        <a:rPr lang="es-PE" dirty="0" smtClean="0"/>
                        <a:t> Chocolate</a:t>
                      </a:r>
                      <a:endParaRPr lang="es-PE" dirty="0"/>
                    </a:p>
                  </a:txBody>
                  <a:tcPr anchor="ctr"/>
                </a:tc>
                <a:tc>
                  <a:txBody>
                    <a:bodyPr/>
                    <a:lstStyle/>
                    <a:p>
                      <a:pPr algn="ctr"/>
                      <a:r>
                        <a:rPr lang="es-PE" dirty="0" smtClean="0"/>
                        <a:t>Moka &amp; Caramel</a:t>
                      </a:r>
                      <a:endParaRPr lang="es-PE" dirty="0"/>
                    </a:p>
                  </a:txBody>
                  <a:tcPr anchor="ctr"/>
                </a:tc>
              </a:tr>
              <a:tr h="396000">
                <a:tc>
                  <a:txBody>
                    <a:bodyPr/>
                    <a:lstStyle/>
                    <a:p>
                      <a:pPr algn="ctr"/>
                      <a:r>
                        <a:rPr lang="es-PE" dirty="0" err="1" smtClean="0"/>
                        <a:t>Cappucino</a:t>
                      </a:r>
                      <a:endParaRPr lang="es-PE" dirty="0"/>
                    </a:p>
                  </a:txBody>
                  <a:tcPr anchor="ctr"/>
                </a:tc>
                <a:tc>
                  <a:txBody>
                    <a:bodyPr/>
                    <a:lstStyle/>
                    <a:p>
                      <a:pPr algn="ctr"/>
                      <a:r>
                        <a:rPr lang="es-PE" dirty="0" smtClean="0"/>
                        <a:t>Golden Berry</a:t>
                      </a:r>
                      <a:endParaRPr lang="es-PE" dirty="0"/>
                    </a:p>
                  </a:txBody>
                  <a:tcPr anchor="ctr"/>
                </a:tc>
              </a:tr>
              <a:tr h="396000">
                <a:tc>
                  <a:txBody>
                    <a:bodyPr/>
                    <a:lstStyle/>
                    <a:p>
                      <a:pPr algn="ctr"/>
                      <a:r>
                        <a:rPr lang="es-PE" dirty="0" err="1" smtClean="0"/>
                        <a:t>Coconut</a:t>
                      </a:r>
                      <a:r>
                        <a:rPr lang="es-PE" dirty="0" smtClean="0"/>
                        <a:t> </a:t>
                      </a:r>
                      <a:r>
                        <a:rPr lang="es-PE" dirty="0" err="1" smtClean="0"/>
                        <a:t>Delight</a:t>
                      </a:r>
                      <a:endParaRPr lang="es-PE" dirty="0"/>
                    </a:p>
                  </a:txBody>
                  <a:tcPr anchor="ctr"/>
                </a:tc>
                <a:tc>
                  <a:txBody>
                    <a:bodyPr/>
                    <a:lstStyle/>
                    <a:p>
                      <a:pPr algn="ctr"/>
                      <a:r>
                        <a:rPr lang="es-PE" dirty="0" err="1" smtClean="0"/>
                        <a:t>Bitter</a:t>
                      </a:r>
                      <a:endParaRPr lang="es-PE" dirty="0"/>
                    </a:p>
                  </a:txBody>
                  <a:tcPr anchor="ctr"/>
                </a:tc>
              </a:tr>
            </a:tbl>
          </a:graphicData>
        </a:graphic>
      </p:graphicFrame>
      <p:graphicFrame>
        <p:nvGraphicFramePr>
          <p:cNvPr id="12" name="Tabla 11"/>
          <p:cNvGraphicFramePr>
            <a:graphicFrameLocks noGrp="1"/>
          </p:cNvGraphicFramePr>
          <p:nvPr>
            <p:extLst>
              <p:ext uri="{D42A27DB-BD31-4B8C-83A1-F6EECF244321}">
                <p14:modId xmlns:p14="http://schemas.microsoft.com/office/powerpoint/2010/main" xmlns="" val="1674192867"/>
              </p:ext>
            </p:extLst>
          </p:nvPr>
        </p:nvGraphicFramePr>
        <p:xfrm>
          <a:off x="1577940" y="1646682"/>
          <a:ext cx="2148240" cy="2620080"/>
        </p:xfrm>
        <a:graphic>
          <a:graphicData uri="http://schemas.openxmlformats.org/drawingml/2006/table">
            <a:tbl>
              <a:tblPr firstRow="1" bandRow="1">
                <a:tableStyleId>{5C22544A-7EE6-4342-B048-85BDC9FD1C3A}</a:tableStyleId>
              </a:tblPr>
              <a:tblGrid>
                <a:gridCol w="2148240"/>
              </a:tblGrid>
              <a:tr h="396000">
                <a:tc>
                  <a:txBody>
                    <a:bodyPr/>
                    <a:lstStyle/>
                    <a:p>
                      <a:pPr algn="ctr"/>
                      <a:r>
                        <a:rPr lang="es-PE" dirty="0" err="1" smtClean="0"/>
                        <a:t>Amaz</a:t>
                      </a:r>
                      <a:r>
                        <a:rPr lang="es-PE" dirty="0" smtClean="0"/>
                        <a:t> </a:t>
                      </a:r>
                      <a:r>
                        <a:rPr lang="es-PE" dirty="0" err="1" smtClean="0"/>
                        <a:t>Dark</a:t>
                      </a:r>
                      <a:endParaRPr lang="es-PE" dirty="0"/>
                    </a:p>
                  </a:txBody>
                  <a:tcPr anchor="ctr"/>
                </a:tc>
              </a:tr>
              <a:tr h="396000">
                <a:tc>
                  <a:txBody>
                    <a:bodyPr/>
                    <a:lstStyle/>
                    <a:p>
                      <a:pPr algn="ctr"/>
                      <a:r>
                        <a:rPr lang="es-PE" dirty="0" smtClean="0"/>
                        <a:t>Golden Berry </a:t>
                      </a:r>
                      <a:r>
                        <a:rPr lang="es-PE" dirty="0" err="1" smtClean="0"/>
                        <a:t>Dark</a:t>
                      </a:r>
                      <a:endParaRPr lang="es-PE" dirty="0"/>
                    </a:p>
                  </a:txBody>
                  <a:tcPr anchor="ctr"/>
                </a:tc>
              </a:tr>
              <a:tr h="396000">
                <a:tc>
                  <a:txBody>
                    <a:bodyPr/>
                    <a:lstStyle/>
                    <a:p>
                      <a:pPr algn="ctr"/>
                      <a:r>
                        <a:rPr lang="es-PE" dirty="0" smtClean="0"/>
                        <a:t>Pecan </a:t>
                      </a:r>
                      <a:r>
                        <a:rPr lang="es-PE" dirty="0" err="1" smtClean="0"/>
                        <a:t>Dark</a:t>
                      </a:r>
                      <a:endParaRPr lang="es-PE" dirty="0" smtClean="0"/>
                    </a:p>
                  </a:txBody>
                  <a:tcPr anchor="ctr"/>
                </a:tc>
              </a:tr>
              <a:tr h="396000">
                <a:tc>
                  <a:txBody>
                    <a:bodyPr/>
                    <a:lstStyle/>
                    <a:p>
                      <a:pPr algn="ctr"/>
                      <a:r>
                        <a:rPr lang="es-PE" dirty="0" err="1" smtClean="0"/>
                        <a:t>Coffee</a:t>
                      </a:r>
                      <a:r>
                        <a:rPr lang="es-PE" dirty="0" smtClean="0"/>
                        <a:t> </a:t>
                      </a:r>
                      <a:r>
                        <a:rPr lang="es-PE" dirty="0" err="1" smtClean="0"/>
                        <a:t>Dark</a:t>
                      </a:r>
                      <a:endParaRPr lang="es-PE" dirty="0" smtClean="0"/>
                    </a:p>
                  </a:txBody>
                  <a:tcPr anchor="ctr"/>
                </a:tc>
              </a:tr>
              <a:tr h="396000">
                <a:tc>
                  <a:txBody>
                    <a:bodyPr/>
                    <a:lstStyle/>
                    <a:p>
                      <a:pPr algn="ctr"/>
                      <a:r>
                        <a:rPr lang="es-PE" dirty="0" smtClean="0"/>
                        <a:t>Cacao Intense</a:t>
                      </a:r>
                      <a:endParaRPr lang="es-PE" dirty="0"/>
                    </a:p>
                  </a:txBody>
                  <a:tcPr anchor="ctr"/>
                </a:tc>
              </a:tr>
              <a:tr h="396000">
                <a:tc>
                  <a:txBody>
                    <a:bodyPr/>
                    <a:lstStyle/>
                    <a:p>
                      <a:pPr algn="ctr"/>
                      <a:r>
                        <a:rPr lang="es-PE" dirty="0" err="1" smtClean="0"/>
                        <a:t>Dark</a:t>
                      </a:r>
                      <a:r>
                        <a:rPr lang="es-PE" dirty="0" smtClean="0"/>
                        <a:t> Chocolate </a:t>
                      </a:r>
                      <a:endParaRPr lang="es-PE" dirty="0"/>
                    </a:p>
                  </a:txBody>
                  <a:tcPr anchor="ctr"/>
                </a:tc>
              </a:tr>
            </a:tbl>
          </a:graphicData>
        </a:graphic>
      </p:graphicFrame>
      <p:pic>
        <p:nvPicPr>
          <p:cNvPr id="13" name="Imagen 12"/>
          <p:cNvPicPr>
            <a:picLocks noChangeAspect="1"/>
          </p:cNvPicPr>
          <p:nvPr/>
        </p:nvPicPr>
        <p:blipFill>
          <a:blip r:embed="rId2"/>
          <a:stretch>
            <a:fillRect/>
          </a:stretch>
        </p:blipFill>
        <p:spPr>
          <a:xfrm>
            <a:off x="9103360" y="402401"/>
            <a:ext cx="2223770" cy="795600"/>
          </a:xfrm>
          <a:prstGeom prst="rect">
            <a:avLst/>
          </a:prstGeom>
          <a:ln>
            <a:noFill/>
          </a:ln>
          <a:effectLst>
            <a:outerShdw blurRad="292100" dist="139700" dir="2700000" algn="tl" rotWithShape="0">
              <a:srgbClr val="333333">
                <a:alpha val="65000"/>
              </a:srgbClr>
            </a:outerShdw>
          </a:effectLst>
        </p:spPr>
      </p:pic>
      <p:pic>
        <p:nvPicPr>
          <p:cNvPr id="3" name="Imagen 2"/>
          <p:cNvPicPr>
            <a:picLocks noChangeAspect="1"/>
          </p:cNvPicPr>
          <p:nvPr/>
        </p:nvPicPr>
        <p:blipFill>
          <a:blip r:embed="rId3"/>
          <a:stretch>
            <a:fillRect/>
          </a:stretch>
        </p:blipFill>
        <p:spPr>
          <a:xfrm>
            <a:off x="1664970" y="4650104"/>
            <a:ext cx="1409700" cy="1768080"/>
          </a:xfrm>
          <a:prstGeom prst="rect">
            <a:avLst/>
          </a:prstGeom>
          <a:ln>
            <a:noFill/>
          </a:ln>
          <a:effectLst>
            <a:softEdge rad="112500"/>
          </a:effectLst>
        </p:spPr>
      </p:pic>
      <p:pic>
        <p:nvPicPr>
          <p:cNvPr id="7" name="Imagen 6"/>
          <p:cNvPicPr>
            <a:picLocks noChangeAspect="1"/>
          </p:cNvPicPr>
          <p:nvPr/>
        </p:nvPicPr>
        <p:blipFill>
          <a:blip r:embed="rId4"/>
          <a:stretch>
            <a:fillRect/>
          </a:stretch>
        </p:blipFill>
        <p:spPr>
          <a:xfrm>
            <a:off x="4232910" y="1603830"/>
            <a:ext cx="1371600" cy="1844400"/>
          </a:xfrm>
          <a:prstGeom prst="rect">
            <a:avLst/>
          </a:prstGeom>
          <a:ln>
            <a:noFill/>
          </a:ln>
          <a:effectLst>
            <a:softEdge rad="112500"/>
          </a:effectLst>
        </p:spPr>
      </p:pic>
      <p:pic>
        <p:nvPicPr>
          <p:cNvPr id="8" name="Imagen 7"/>
          <p:cNvPicPr>
            <a:picLocks noChangeAspect="1"/>
          </p:cNvPicPr>
          <p:nvPr/>
        </p:nvPicPr>
        <p:blipFill>
          <a:blip r:embed="rId5"/>
          <a:stretch>
            <a:fillRect/>
          </a:stretch>
        </p:blipFill>
        <p:spPr>
          <a:xfrm>
            <a:off x="4041591" y="4014360"/>
            <a:ext cx="1447800" cy="1755360"/>
          </a:xfrm>
          <a:prstGeom prst="rect">
            <a:avLst/>
          </a:prstGeom>
          <a:ln>
            <a:noFill/>
          </a:ln>
          <a:effectLst>
            <a:softEdge rad="112500"/>
          </a:effectLst>
        </p:spPr>
      </p:pic>
      <p:pic>
        <p:nvPicPr>
          <p:cNvPr id="16" name="Imagen 15"/>
          <p:cNvPicPr>
            <a:picLocks noChangeAspect="1"/>
          </p:cNvPicPr>
          <p:nvPr/>
        </p:nvPicPr>
        <p:blipFill>
          <a:blip r:embed="rId6"/>
          <a:stretch>
            <a:fillRect/>
          </a:stretch>
        </p:blipFill>
        <p:spPr>
          <a:xfrm>
            <a:off x="10081260" y="3925320"/>
            <a:ext cx="1805940" cy="1933440"/>
          </a:xfrm>
          <a:prstGeom prst="rect">
            <a:avLst/>
          </a:prstGeom>
          <a:ln>
            <a:noFill/>
          </a:ln>
          <a:effectLst>
            <a:softEdge rad="112500"/>
          </a:effectLst>
        </p:spPr>
      </p:pic>
      <p:pic>
        <p:nvPicPr>
          <p:cNvPr id="17" name="Imagen 16"/>
          <p:cNvPicPr>
            <a:picLocks noChangeAspect="1"/>
          </p:cNvPicPr>
          <p:nvPr/>
        </p:nvPicPr>
        <p:blipFill>
          <a:blip r:embed="rId7"/>
          <a:stretch>
            <a:fillRect/>
          </a:stretch>
        </p:blipFill>
        <p:spPr>
          <a:xfrm>
            <a:off x="7914639" y="4796640"/>
            <a:ext cx="1730007" cy="1946160"/>
          </a:xfrm>
          <a:prstGeom prst="rect">
            <a:avLst/>
          </a:prstGeom>
          <a:ln>
            <a:noFill/>
          </a:ln>
          <a:effectLst>
            <a:softEdge rad="112500"/>
          </a:effectLst>
        </p:spPr>
      </p:pic>
      <p:pic>
        <p:nvPicPr>
          <p:cNvPr id="18" name="Imagen 17"/>
          <p:cNvPicPr>
            <a:picLocks noChangeAspect="1"/>
          </p:cNvPicPr>
          <p:nvPr/>
        </p:nvPicPr>
        <p:blipFill>
          <a:blip r:embed="rId8"/>
          <a:stretch>
            <a:fillRect/>
          </a:stretch>
        </p:blipFill>
        <p:spPr>
          <a:xfrm>
            <a:off x="5704020" y="4014360"/>
            <a:ext cx="1672405" cy="1933440"/>
          </a:xfrm>
          <a:prstGeom prst="rect">
            <a:avLst/>
          </a:prstGeom>
          <a:ln>
            <a:noFill/>
          </a:ln>
          <a:effectLst>
            <a:softEdge rad="112500"/>
          </a:effectLst>
        </p:spPr>
      </p:pic>
    </p:spTree>
    <p:extLst>
      <p:ext uri="{BB962C8B-B14F-4D97-AF65-F5344CB8AC3E}">
        <p14:creationId xmlns:p14="http://schemas.microsoft.com/office/powerpoint/2010/main" xmlns="" val="29234381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PE" dirty="0" smtClean="0"/>
              <a:t>DESTILERIA CASTRO</a:t>
            </a:r>
            <a:endParaRPr lang="es-PE" dirty="0"/>
          </a:p>
        </p:txBody>
      </p:sp>
      <p:sp>
        <p:nvSpPr>
          <p:cNvPr id="6" name="Marcador de contenido 5"/>
          <p:cNvSpPr>
            <a:spLocks noGrp="1"/>
          </p:cNvSpPr>
          <p:nvPr>
            <p:ph sz="half" idx="1"/>
          </p:nvPr>
        </p:nvSpPr>
        <p:spPr>
          <a:xfrm>
            <a:off x="2137410" y="1779270"/>
            <a:ext cx="3348990" cy="4471628"/>
          </a:xfrm>
        </p:spPr>
        <p:txBody>
          <a:bodyPr>
            <a:normAutofit/>
          </a:bodyPr>
          <a:lstStyle/>
          <a:p>
            <a:pPr marL="0" indent="0" algn="just">
              <a:buNone/>
            </a:pPr>
            <a:r>
              <a:rPr lang="en-US" dirty="0" err="1"/>
              <a:t>Pisco</a:t>
            </a:r>
            <a:r>
              <a:rPr lang="en-US" dirty="0"/>
              <a:t> </a:t>
            </a:r>
            <a:r>
              <a:rPr lang="en-US" dirty="0" err="1"/>
              <a:t>Nasca</a:t>
            </a:r>
            <a:r>
              <a:rPr lang="en-US" dirty="0"/>
              <a:t> is a high quality </a:t>
            </a:r>
            <a:r>
              <a:rPr lang="en-US" dirty="0" err="1"/>
              <a:t>pisco</a:t>
            </a:r>
            <a:r>
              <a:rPr lang="en-US" dirty="0"/>
              <a:t>, since it is made ​​from selected grapes passed through a careful process . Its aroma , body and quality has been rewarded and recognized internationally</a:t>
            </a:r>
            <a:endParaRPr lang="es-PE" dirty="0"/>
          </a:p>
          <a:p>
            <a:pPr marL="0" indent="0" algn="just">
              <a:buNone/>
            </a:pPr>
            <a:r>
              <a:rPr lang="en-US" dirty="0"/>
              <a:t>Starting from 1960´s in the region of </a:t>
            </a:r>
            <a:r>
              <a:rPr lang="en-US" dirty="0" err="1"/>
              <a:t>Lunahuana</a:t>
            </a:r>
            <a:r>
              <a:rPr lang="en-US" dirty="0"/>
              <a:t>-Cañete. </a:t>
            </a:r>
            <a:r>
              <a:rPr lang="es-PE" dirty="0" err="1"/>
              <a:t>Nowadays</a:t>
            </a:r>
            <a:r>
              <a:rPr lang="es-PE" dirty="0"/>
              <a:t> </a:t>
            </a:r>
            <a:r>
              <a:rPr lang="es-PE" dirty="0" err="1"/>
              <a:t>the</a:t>
            </a:r>
            <a:r>
              <a:rPr lang="es-PE" dirty="0"/>
              <a:t> </a:t>
            </a:r>
            <a:r>
              <a:rPr lang="es-PE" dirty="0" err="1"/>
              <a:t>vineyard</a:t>
            </a:r>
            <a:r>
              <a:rPr lang="es-PE" dirty="0"/>
              <a:t> “Fundo </a:t>
            </a:r>
            <a:r>
              <a:rPr lang="es-PE" dirty="0" err="1"/>
              <a:t>Paraiso</a:t>
            </a:r>
            <a:r>
              <a:rPr lang="es-PE" dirty="0"/>
              <a:t> “ </a:t>
            </a:r>
            <a:r>
              <a:rPr lang="es-PE" dirty="0" err="1"/>
              <a:t>property</a:t>
            </a:r>
            <a:r>
              <a:rPr lang="es-PE" dirty="0"/>
              <a:t> of </a:t>
            </a:r>
            <a:r>
              <a:rPr lang="es-PE" dirty="0" err="1"/>
              <a:t>Destileria</a:t>
            </a:r>
            <a:r>
              <a:rPr lang="es-PE" dirty="0"/>
              <a:t> Castro, </a:t>
            </a:r>
            <a:r>
              <a:rPr lang="es-PE" dirty="0" err="1"/>
              <a:t>count</a:t>
            </a:r>
            <a:r>
              <a:rPr lang="es-PE" dirty="0"/>
              <a:t> 12 acres of grapes (Moscatel, </a:t>
            </a:r>
            <a:r>
              <a:rPr lang="es-PE" dirty="0" err="1"/>
              <a:t>Torontel</a:t>
            </a:r>
            <a:r>
              <a:rPr lang="es-PE" dirty="0"/>
              <a:t> and Quebranta).</a:t>
            </a:r>
          </a:p>
        </p:txBody>
      </p:sp>
      <p:sp>
        <p:nvSpPr>
          <p:cNvPr id="7" name="Marcador de contenido 6"/>
          <p:cNvSpPr>
            <a:spLocks noGrp="1"/>
          </p:cNvSpPr>
          <p:nvPr>
            <p:ph sz="half" idx="2"/>
          </p:nvPr>
        </p:nvSpPr>
        <p:spPr>
          <a:xfrm>
            <a:off x="7190746" y="1771892"/>
            <a:ext cx="4313865" cy="3777622"/>
          </a:xfrm>
        </p:spPr>
        <p:txBody>
          <a:bodyPr>
            <a:normAutofit/>
          </a:bodyPr>
          <a:lstStyle/>
          <a:p>
            <a:pPr algn="just"/>
            <a:r>
              <a:rPr lang="en-US" dirty="0" err="1" smtClean="0"/>
              <a:t>Pisco</a:t>
            </a:r>
            <a:r>
              <a:rPr lang="en-US" dirty="0" smtClean="0"/>
              <a:t> </a:t>
            </a:r>
            <a:r>
              <a:rPr lang="en-US" dirty="0" err="1" smtClean="0"/>
              <a:t>Nasca</a:t>
            </a:r>
            <a:r>
              <a:rPr lang="en-US" dirty="0" smtClean="0"/>
              <a:t> </a:t>
            </a:r>
            <a:r>
              <a:rPr lang="es-PE" dirty="0" err="1" smtClean="0"/>
              <a:t>exports</a:t>
            </a:r>
            <a:r>
              <a:rPr lang="es-PE" dirty="0" smtClean="0"/>
              <a:t> </a:t>
            </a:r>
            <a:r>
              <a:rPr lang="es-PE" dirty="0"/>
              <a:t>to:</a:t>
            </a:r>
          </a:p>
          <a:p>
            <a:pPr lvl="1" algn="just"/>
            <a:r>
              <a:rPr lang="es-PE" dirty="0"/>
              <a:t>North </a:t>
            </a:r>
            <a:r>
              <a:rPr lang="es-PE" dirty="0" err="1" smtClean="0"/>
              <a:t>America</a:t>
            </a:r>
            <a:r>
              <a:rPr lang="es-PE" dirty="0"/>
              <a:t>: USA and </a:t>
            </a:r>
            <a:r>
              <a:rPr lang="es-PE" dirty="0" err="1"/>
              <a:t>Canada</a:t>
            </a:r>
            <a:r>
              <a:rPr lang="es-PE" dirty="0"/>
              <a:t>.</a:t>
            </a:r>
          </a:p>
          <a:p>
            <a:pPr lvl="1" algn="just"/>
            <a:r>
              <a:rPr lang="es-PE" dirty="0"/>
              <a:t>Asia: </a:t>
            </a:r>
            <a:r>
              <a:rPr lang="es-PE" dirty="0" smtClean="0"/>
              <a:t>Israel.</a:t>
            </a:r>
            <a:endParaRPr lang="es-PE" dirty="0"/>
          </a:p>
          <a:p>
            <a:pPr lvl="1" algn="just"/>
            <a:r>
              <a:rPr lang="es-PE" dirty="0" err="1"/>
              <a:t>Europe</a:t>
            </a:r>
            <a:r>
              <a:rPr lang="es-PE" dirty="0"/>
              <a:t>: </a:t>
            </a:r>
            <a:r>
              <a:rPr lang="es-PE" dirty="0" err="1" smtClean="0"/>
              <a:t>Germany</a:t>
            </a:r>
            <a:endParaRPr lang="es-PE" dirty="0" smtClean="0"/>
          </a:p>
          <a:p>
            <a:pPr marL="457200" lvl="1" indent="0" algn="just">
              <a:buNone/>
            </a:pPr>
            <a:endParaRPr lang="es-PE" dirty="0"/>
          </a:p>
          <a:p>
            <a:r>
              <a:rPr lang="es-PE" dirty="0" err="1" smtClean="0"/>
              <a:t>Products</a:t>
            </a:r>
            <a:r>
              <a:rPr lang="es-PE" dirty="0" smtClean="0"/>
              <a:t>:</a:t>
            </a:r>
            <a:endParaRPr lang="es-PE" dirty="0"/>
          </a:p>
          <a:p>
            <a:pPr lvl="1"/>
            <a:r>
              <a:rPr lang="es-PE" dirty="0" smtClean="0"/>
              <a:t>Pisco Quebranta</a:t>
            </a:r>
          </a:p>
          <a:p>
            <a:pPr lvl="1"/>
            <a:r>
              <a:rPr lang="es-PE" dirty="0" smtClean="0"/>
              <a:t>Pisco Acholado</a:t>
            </a:r>
          </a:p>
          <a:p>
            <a:endParaRPr lang="es-PE" dirty="0"/>
          </a:p>
        </p:txBody>
      </p:sp>
      <p:pic>
        <p:nvPicPr>
          <p:cNvPr id="3" name="Imagen 2"/>
          <p:cNvPicPr>
            <a:picLocks noChangeAspect="1"/>
          </p:cNvPicPr>
          <p:nvPr/>
        </p:nvPicPr>
        <p:blipFill>
          <a:blip r:embed="rId2"/>
          <a:stretch>
            <a:fillRect/>
          </a:stretch>
        </p:blipFill>
        <p:spPr>
          <a:xfrm>
            <a:off x="9029700" y="407425"/>
            <a:ext cx="2228850" cy="795600"/>
          </a:xfrm>
          <a:prstGeom prst="rect">
            <a:avLst/>
          </a:prstGeom>
          <a:ln>
            <a:noFill/>
          </a:ln>
          <a:effectLst>
            <a:outerShdw blurRad="292100" dist="139700" dir="2700000" algn="tl" rotWithShape="0">
              <a:srgbClr val="333333">
                <a:alpha val="65000"/>
              </a:srgbClr>
            </a:outerShdw>
          </a:effectLst>
        </p:spPr>
      </p:pic>
      <p:pic>
        <p:nvPicPr>
          <p:cNvPr id="4" name="Imagen 3"/>
          <p:cNvPicPr>
            <a:picLocks noChangeAspect="1"/>
          </p:cNvPicPr>
          <p:nvPr/>
        </p:nvPicPr>
        <p:blipFill>
          <a:blip r:embed="rId3"/>
          <a:stretch>
            <a:fillRect/>
          </a:stretch>
        </p:blipFill>
        <p:spPr>
          <a:xfrm>
            <a:off x="10144125" y="3168752"/>
            <a:ext cx="1974695" cy="3509010"/>
          </a:xfrm>
          <a:prstGeom prst="rect">
            <a:avLst/>
          </a:prstGeom>
          <a:ln>
            <a:noFill/>
          </a:ln>
          <a:effectLst>
            <a:softEdge rad="112500"/>
          </a:effectLst>
        </p:spPr>
      </p:pic>
      <p:pic>
        <p:nvPicPr>
          <p:cNvPr id="5" name="Imagen 4"/>
          <p:cNvPicPr>
            <a:picLocks noChangeAspect="1"/>
          </p:cNvPicPr>
          <p:nvPr/>
        </p:nvPicPr>
        <p:blipFill>
          <a:blip r:embed="rId4"/>
          <a:stretch>
            <a:fillRect/>
          </a:stretch>
        </p:blipFill>
        <p:spPr>
          <a:xfrm>
            <a:off x="5771214" y="2297467"/>
            <a:ext cx="1495902" cy="3098992"/>
          </a:xfrm>
          <a:prstGeom prst="rect">
            <a:avLst/>
          </a:prstGeom>
          <a:ln>
            <a:noFill/>
          </a:ln>
          <a:effectLst>
            <a:softEdge rad="112500"/>
          </a:effectLst>
        </p:spPr>
      </p:pic>
    </p:spTree>
    <p:extLst>
      <p:ext uri="{BB962C8B-B14F-4D97-AF65-F5344CB8AC3E}">
        <p14:creationId xmlns:p14="http://schemas.microsoft.com/office/powerpoint/2010/main" xmlns="" val="18382198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PE" dirty="0" smtClean="0"/>
              <a:t>INKA CROPS</a:t>
            </a:r>
            <a:endParaRPr lang="es-PE" dirty="0"/>
          </a:p>
        </p:txBody>
      </p:sp>
      <p:sp>
        <p:nvSpPr>
          <p:cNvPr id="3" name="Marcador de contenido 2"/>
          <p:cNvSpPr>
            <a:spLocks noGrp="1"/>
          </p:cNvSpPr>
          <p:nvPr>
            <p:ph sz="half" idx="1"/>
          </p:nvPr>
        </p:nvSpPr>
        <p:spPr/>
        <p:txBody>
          <a:bodyPr>
            <a:normAutofit fontScale="92500"/>
          </a:bodyPr>
          <a:lstStyle/>
          <a:p>
            <a:pPr marL="0" indent="0" algn="just">
              <a:buNone/>
            </a:pPr>
            <a:r>
              <a:rPr lang="en-US" dirty="0"/>
              <a:t>Inka Crops, is a Peruvian company founded in 1998 with the firm intention of giving value and promote the finest products of our culture and gastronomy in the world</a:t>
            </a:r>
            <a:r>
              <a:rPr lang="en-US" dirty="0" smtClean="0"/>
              <a:t>.</a:t>
            </a:r>
          </a:p>
          <a:p>
            <a:pPr marL="0" indent="0" algn="just">
              <a:buNone/>
            </a:pPr>
            <a:endParaRPr lang="en-US" dirty="0"/>
          </a:p>
          <a:p>
            <a:pPr marL="0" indent="0" algn="just">
              <a:buNone/>
            </a:pPr>
            <a:r>
              <a:rPr lang="en-US" dirty="0"/>
              <a:t>Today 14 years later, with exports worldwide, being a company that is specialized in the production and marketing of gourmet snacks, offering a wide variety of natural products made from raw materials of the highest quality from the rich valleys of </a:t>
            </a:r>
            <a:r>
              <a:rPr lang="en-US" dirty="0" err="1"/>
              <a:t>Perú</a:t>
            </a:r>
            <a:r>
              <a:rPr lang="en-US" dirty="0"/>
              <a:t>.</a:t>
            </a:r>
            <a:endParaRPr lang="es-PE" dirty="0"/>
          </a:p>
          <a:p>
            <a:pPr marL="0" indent="0" algn="just">
              <a:buNone/>
            </a:pPr>
            <a:endParaRPr lang="es-PE" dirty="0"/>
          </a:p>
        </p:txBody>
      </p:sp>
      <p:sp>
        <p:nvSpPr>
          <p:cNvPr id="4" name="Marcador de contenido 3"/>
          <p:cNvSpPr>
            <a:spLocks noGrp="1"/>
          </p:cNvSpPr>
          <p:nvPr>
            <p:ph sz="half" idx="2"/>
          </p:nvPr>
        </p:nvSpPr>
        <p:spPr/>
        <p:txBody>
          <a:bodyPr>
            <a:noAutofit/>
          </a:bodyPr>
          <a:lstStyle/>
          <a:p>
            <a:pPr algn="just"/>
            <a:r>
              <a:rPr lang="en-US" sz="1700" dirty="0"/>
              <a:t>Amazon Health Products </a:t>
            </a:r>
            <a:r>
              <a:rPr lang="es-PE" sz="1700" dirty="0" err="1"/>
              <a:t>exports</a:t>
            </a:r>
            <a:r>
              <a:rPr lang="es-PE" sz="1700" dirty="0"/>
              <a:t> to:</a:t>
            </a:r>
          </a:p>
          <a:p>
            <a:pPr lvl="1" algn="just"/>
            <a:r>
              <a:rPr lang="es-PE" sz="1700" dirty="0"/>
              <a:t>North and Central </a:t>
            </a:r>
            <a:r>
              <a:rPr lang="es-PE" sz="1700" dirty="0" err="1"/>
              <a:t>America</a:t>
            </a:r>
            <a:r>
              <a:rPr lang="es-PE" sz="1700" dirty="0"/>
              <a:t>: </a:t>
            </a:r>
            <a:r>
              <a:rPr lang="es-PE" sz="1700" dirty="0" smtClean="0"/>
              <a:t>USA, </a:t>
            </a:r>
            <a:r>
              <a:rPr lang="es-PE" sz="1700" dirty="0" err="1" smtClean="0"/>
              <a:t>Canada</a:t>
            </a:r>
            <a:r>
              <a:rPr lang="es-PE" sz="1700" dirty="0" smtClean="0"/>
              <a:t>, Costa Rica and </a:t>
            </a:r>
            <a:r>
              <a:rPr lang="es-PE" sz="1700" dirty="0" err="1" smtClean="0"/>
              <a:t>Panama</a:t>
            </a:r>
            <a:r>
              <a:rPr lang="es-PE" sz="1700" dirty="0" smtClean="0"/>
              <a:t>.</a:t>
            </a:r>
          </a:p>
          <a:p>
            <a:pPr lvl="1" algn="just"/>
            <a:r>
              <a:rPr lang="es-PE" sz="1700" dirty="0" smtClean="0"/>
              <a:t>South </a:t>
            </a:r>
            <a:r>
              <a:rPr lang="es-PE" sz="1700" dirty="0" err="1" smtClean="0"/>
              <a:t>America</a:t>
            </a:r>
            <a:r>
              <a:rPr lang="es-PE" sz="1700" dirty="0" smtClean="0"/>
              <a:t>: Chile, Colombia, </a:t>
            </a:r>
            <a:r>
              <a:rPr lang="es-PE" sz="1700" dirty="0" err="1" smtClean="0"/>
              <a:t>Brazil</a:t>
            </a:r>
            <a:r>
              <a:rPr lang="es-PE" sz="1700" dirty="0" smtClean="0"/>
              <a:t> and Venezuela.</a:t>
            </a:r>
            <a:endParaRPr lang="es-PE" sz="1700" dirty="0"/>
          </a:p>
          <a:p>
            <a:pPr lvl="1" algn="just"/>
            <a:r>
              <a:rPr lang="es-PE" sz="1700" dirty="0"/>
              <a:t>Asia: </a:t>
            </a:r>
            <a:r>
              <a:rPr lang="es-PE" sz="1700" dirty="0" err="1" smtClean="0"/>
              <a:t>Japan</a:t>
            </a:r>
            <a:r>
              <a:rPr lang="es-PE" sz="1700" dirty="0" smtClean="0"/>
              <a:t>, Kuwait and </a:t>
            </a:r>
            <a:r>
              <a:rPr lang="es-PE" sz="1700" dirty="0" err="1" smtClean="0"/>
              <a:t>United</a:t>
            </a:r>
            <a:r>
              <a:rPr lang="es-PE" sz="1700" dirty="0" smtClean="0"/>
              <a:t> </a:t>
            </a:r>
            <a:r>
              <a:rPr lang="es-PE" sz="1700" dirty="0" err="1" smtClean="0"/>
              <a:t>Arab</a:t>
            </a:r>
            <a:r>
              <a:rPr lang="es-PE" sz="1700" dirty="0" smtClean="0"/>
              <a:t> </a:t>
            </a:r>
            <a:r>
              <a:rPr lang="es-PE" sz="1700" dirty="0" err="1" smtClean="0"/>
              <a:t>Emirates</a:t>
            </a:r>
            <a:endParaRPr lang="es-PE" sz="1700" dirty="0" smtClean="0"/>
          </a:p>
          <a:p>
            <a:pPr lvl="1" algn="just"/>
            <a:r>
              <a:rPr lang="es-PE" sz="1700" dirty="0" err="1" smtClean="0"/>
              <a:t>Europe</a:t>
            </a:r>
            <a:r>
              <a:rPr lang="es-PE" sz="1700" dirty="0"/>
              <a:t>: </a:t>
            </a:r>
            <a:r>
              <a:rPr lang="es-PE" sz="1700" dirty="0" err="1" smtClean="0"/>
              <a:t>United</a:t>
            </a:r>
            <a:r>
              <a:rPr lang="es-PE" sz="1700" dirty="0" smtClean="0"/>
              <a:t> </a:t>
            </a:r>
            <a:r>
              <a:rPr lang="es-PE" sz="1700" dirty="0" err="1" smtClean="0"/>
              <a:t>Kingdom</a:t>
            </a:r>
            <a:r>
              <a:rPr lang="es-PE" sz="1700" dirty="0" smtClean="0"/>
              <a:t> and </a:t>
            </a:r>
            <a:r>
              <a:rPr lang="es-PE" sz="1700" dirty="0" err="1" smtClean="0"/>
              <a:t>Italy</a:t>
            </a:r>
            <a:endParaRPr lang="es-PE" sz="1700" dirty="0" smtClean="0"/>
          </a:p>
          <a:p>
            <a:pPr lvl="1" algn="just"/>
            <a:r>
              <a:rPr lang="es-PE" sz="1700" dirty="0" err="1" smtClean="0"/>
              <a:t>Oceania</a:t>
            </a:r>
            <a:r>
              <a:rPr lang="es-PE" sz="1700" dirty="0"/>
              <a:t>: Australia and </a:t>
            </a:r>
            <a:r>
              <a:rPr lang="es-PE" sz="1700" dirty="0" err="1" smtClean="0"/>
              <a:t>ew</a:t>
            </a:r>
            <a:r>
              <a:rPr lang="es-PE" sz="1700" dirty="0" smtClean="0"/>
              <a:t> </a:t>
            </a:r>
            <a:r>
              <a:rPr lang="es-PE" sz="1700" dirty="0" err="1"/>
              <a:t>Zealand</a:t>
            </a:r>
            <a:endParaRPr lang="es-PE" sz="1700" dirty="0"/>
          </a:p>
          <a:p>
            <a:endParaRPr lang="es-PE" sz="1700" dirty="0"/>
          </a:p>
        </p:txBody>
      </p:sp>
      <p:pic>
        <p:nvPicPr>
          <p:cNvPr id="13" name="Imagen 12"/>
          <p:cNvPicPr>
            <a:picLocks noChangeAspect="1"/>
          </p:cNvPicPr>
          <p:nvPr/>
        </p:nvPicPr>
        <p:blipFill>
          <a:blip r:embed="rId2"/>
          <a:stretch>
            <a:fillRect/>
          </a:stretch>
        </p:blipFill>
        <p:spPr>
          <a:xfrm>
            <a:off x="8547579" y="395510"/>
            <a:ext cx="1600200" cy="1190625"/>
          </a:xfrm>
          <a:prstGeom prst="rect">
            <a:avLst/>
          </a:prstGeom>
        </p:spPr>
      </p:pic>
    </p:spTree>
    <p:extLst>
      <p:ext uri="{BB962C8B-B14F-4D97-AF65-F5344CB8AC3E}">
        <p14:creationId xmlns:p14="http://schemas.microsoft.com/office/powerpoint/2010/main" xmlns="" val="2151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PE" dirty="0"/>
              <a:t>INKA CROPS</a:t>
            </a:r>
          </a:p>
        </p:txBody>
      </p:sp>
      <p:graphicFrame>
        <p:nvGraphicFramePr>
          <p:cNvPr id="5" name="Tabla 4"/>
          <p:cNvGraphicFramePr>
            <a:graphicFrameLocks noGrp="1"/>
          </p:cNvGraphicFramePr>
          <p:nvPr>
            <p:extLst/>
          </p:nvPr>
        </p:nvGraphicFramePr>
        <p:xfrm>
          <a:off x="2796516" y="2215776"/>
          <a:ext cx="2148240" cy="3564000"/>
        </p:xfrm>
        <a:graphic>
          <a:graphicData uri="http://schemas.openxmlformats.org/drawingml/2006/table">
            <a:tbl>
              <a:tblPr firstRow="1" bandRow="1">
                <a:tableStyleId>{5C22544A-7EE6-4342-B048-85BDC9FD1C3A}</a:tableStyleId>
              </a:tblPr>
              <a:tblGrid>
                <a:gridCol w="2148240"/>
              </a:tblGrid>
              <a:tr h="396000">
                <a:tc>
                  <a:txBody>
                    <a:bodyPr/>
                    <a:lstStyle/>
                    <a:p>
                      <a:pPr algn="ctr"/>
                      <a:r>
                        <a:rPr lang="es-PE" dirty="0" err="1" smtClean="0"/>
                        <a:t>Products</a:t>
                      </a:r>
                      <a:endParaRPr lang="es-PE" dirty="0"/>
                    </a:p>
                  </a:txBody>
                  <a:tcPr anchor="ctr"/>
                </a:tc>
              </a:tr>
              <a:tr h="396000">
                <a:tc>
                  <a:txBody>
                    <a:bodyPr/>
                    <a:lstStyle/>
                    <a:p>
                      <a:pPr algn="ctr"/>
                      <a:r>
                        <a:rPr lang="es-PE" dirty="0" err="1" smtClean="0"/>
                        <a:t>Mahi</a:t>
                      </a:r>
                      <a:r>
                        <a:rPr lang="es-PE" dirty="0" smtClean="0"/>
                        <a:t> </a:t>
                      </a:r>
                      <a:r>
                        <a:rPr lang="es-PE" dirty="0" err="1" smtClean="0"/>
                        <a:t>Mahi</a:t>
                      </a:r>
                      <a:endParaRPr lang="es-PE" dirty="0"/>
                    </a:p>
                  </a:txBody>
                  <a:tcPr anchor="ctr"/>
                </a:tc>
              </a:tr>
              <a:tr h="396000">
                <a:tc>
                  <a:txBody>
                    <a:bodyPr/>
                    <a:lstStyle/>
                    <a:p>
                      <a:pPr algn="ctr"/>
                      <a:r>
                        <a:rPr lang="es-PE" dirty="0" err="1" smtClean="0"/>
                        <a:t>Giant</a:t>
                      </a:r>
                      <a:r>
                        <a:rPr lang="es-PE" dirty="0" smtClean="0"/>
                        <a:t> </a:t>
                      </a:r>
                      <a:r>
                        <a:rPr lang="es-PE" dirty="0" err="1" smtClean="0"/>
                        <a:t>Squid</a:t>
                      </a:r>
                      <a:endParaRPr lang="es-PE" dirty="0" smtClean="0"/>
                    </a:p>
                  </a:txBody>
                  <a:tcPr anchor="ctr"/>
                </a:tc>
              </a:tr>
              <a:tr h="396000">
                <a:tc>
                  <a:txBody>
                    <a:bodyPr/>
                    <a:lstStyle/>
                    <a:p>
                      <a:pPr algn="ctr"/>
                      <a:r>
                        <a:rPr lang="es-PE" dirty="0" err="1" smtClean="0"/>
                        <a:t>Scallops</a:t>
                      </a:r>
                      <a:endParaRPr lang="es-PE" dirty="0" smtClean="0"/>
                    </a:p>
                  </a:txBody>
                  <a:tcPr anchor="ctr"/>
                </a:tc>
              </a:tr>
              <a:tr h="396000">
                <a:tc>
                  <a:txBody>
                    <a:bodyPr/>
                    <a:lstStyle/>
                    <a:p>
                      <a:pPr algn="ctr"/>
                      <a:r>
                        <a:rPr lang="es-PE" dirty="0" err="1" smtClean="0"/>
                        <a:t>Silverside</a:t>
                      </a:r>
                      <a:endParaRPr lang="es-PE" dirty="0"/>
                    </a:p>
                  </a:txBody>
                  <a:tcPr anchor="ctr"/>
                </a:tc>
              </a:tr>
              <a:tr h="396000">
                <a:tc>
                  <a:txBody>
                    <a:bodyPr/>
                    <a:lstStyle/>
                    <a:p>
                      <a:pPr algn="ctr"/>
                      <a:r>
                        <a:rPr lang="es-PE" dirty="0" err="1" smtClean="0"/>
                        <a:t>Hake</a:t>
                      </a:r>
                      <a:endParaRPr lang="es-PE" dirty="0"/>
                    </a:p>
                  </a:txBody>
                  <a:tcPr anchor="ctr"/>
                </a:tc>
              </a:tr>
              <a:tr h="396000">
                <a:tc>
                  <a:txBody>
                    <a:bodyPr/>
                    <a:lstStyle/>
                    <a:p>
                      <a:pPr algn="ctr"/>
                      <a:r>
                        <a:rPr lang="es-PE" dirty="0" err="1" smtClean="0"/>
                        <a:t>Mackerel</a:t>
                      </a:r>
                      <a:endParaRPr lang="es-PE" dirty="0"/>
                    </a:p>
                  </a:txBody>
                  <a:tcPr anchor="ctr"/>
                </a:tc>
              </a:tr>
              <a:tr h="396000">
                <a:tc>
                  <a:txBody>
                    <a:bodyPr/>
                    <a:lstStyle/>
                    <a:p>
                      <a:pPr algn="ctr"/>
                      <a:r>
                        <a:rPr lang="es-PE" dirty="0" err="1" smtClean="0"/>
                        <a:t>Squid</a:t>
                      </a:r>
                      <a:endParaRPr lang="es-PE" dirty="0"/>
                    </a:p>
                  </a:txBody>
                  <a:tcPr anchor="ctr"/>
                </a:tc>
              </a:tr>
              <a:tr h="396000">
                <a:tc>
                  <a:txBody>
                    <a:bodyPr/>
                    <a:lstStyle/>
                    <a:p>
                      <a:pPr algn="ctr"/>
                      <a:r>
                        <a:rPr lang="es-PE" dirty="0" smtClean="0"/>
                        <a:t>Anchoveta</a:t>
                      </a:r>
                      <a:endParaRPr lang="es-PE" dirty="0"/>
                    </a:p>
                  </a:txBody>
                  <a:tcPr anchor="ctr"/>
                </a:tc>
              </a:tr>
            </a:tbl>
          </a:graphicData>
        </a:graphic>
      </p:graphicFrame>
      <p:pic>
        <p:nvPicPr>
          <p:cNvPr id="3" name="Imagen 2"/>
          <p:cNvPicPr>
            <a:picLocks noChangeAspect="1"/>
          </p:cNvPicPr>
          <p:nvPr/>
        </p:nvPicPr>
        <p:blipFill>
          <a:blip r:embed="rId2"/>
          <a:stretch>
            <a:fillRect/>
          </a:stretch>
        </p:blipFill>
        <p:spPr>
          <a:xfrm>
            <a:off x="6433363" y="450839"/>
            <a:ext cx="3871098" cy="6108721"/>
          </a:xfrm>
          <a:prstGeom prst="rect">
            <a:avLst/>
          </a:prstGeom>
        </p:spPr>
      </p:pic>
      <p:pic>
        <p:nvPicPr>
          <p:cNvPr id="11" name="Imagen 10"/>
          <p:cNvPicPr>
            <a:picLocks noChangeAspect="1"/>
          </p:cNvPicPr>
          <p:nvPr/>
        </p:nvPicPr>
        <p:blipFill>
          <a:blip r:embed="rId3"/>
          <a:stretch>
            <a:fillRect/>
          </a:stretch>
        </p:blipFill>
        <p:spPr>
          <a:xfrm>
            <a:off x="10104436" y="450839"/>
            <a:ext cx="1600200" cy="1190625"/>
          </a:xfrm>
          <a:prstGeom prst="rect">
            <a:avLst/>
          </a:prstGeom>
        </p:spPr>
      </p:pic>
      <p:sp>
        <p:nvSpPr>
          <p:cNvPr id="12" name="CuadroTexto 11"/>
          <p:cNvSpPr txBox="1"/>
          <p:nvPr/>
        </p:nvSpPr>
        <p:spPr>
          <a:xfrm>
            <a:off x="-3674117" y="2106082"/>
            <a:ext cx="2635623" cy="3970318"/>
          </a:xfrm>
          <a:prstGeom prst="rect">
            <a:avLst/>
          </a:prstGeom>
          <a:noFill/>
        </p:spPr>
        <p:txBody>
          <a:bodyPr wrap="square" rtlCol="0">
            <a:spAutoFit/>
          </a:bodyPr>
          <a:lstStyle/>
          <a:p>
            <a:r>
              <a:rPr lang="es-PE" b="1" dirty="0" smtClean="0"/>
              <a:t>Products :</a:t>
            </a:r>
          </a:p>
          <a:p>
            <a:endParaRPr lang="es-PE" b="1" dirty="0" smtClean="0"/>
          </a:p>
          <a:p>
            <a:pPr lvl="1"/>
            <a:r>
              <a:rPr lang="es-PE" dirty="0" err="1" smtClean="0"/>
              <a:t>Giant</a:t>
            </a:r>
            <a:r>
              <a:rPr lang="es-PE" dirty="0" smtClean="0"/>
              <a:t> </a:t>
            </a:r>
            <a:r>
              <a:rPr lang="es-PE" dirty="0" err="1" smtClean="0"/>
              <a:t>roasted</a:t>
            </a:r>
            <a:r>
              <a:rPr lang="es-PE" dirty="0" smtClean="0"/>
              <a:t> </a:t>
            </a:r>
            <a:r>
              <a:rPr lang="es-PE" dirty="0" err="1" smtClean="0"/>
              <a:t>corn</a:t>
            </a:r>
            <a:endParaRPr lang="es-PE" dirty="0" smtClean="0"/>
          </a:p>
          <a:p>
            <a:endParaRPr lang="es-PE" dirty="0" smtClean="0"/>
          </a:p>
          <a:p>
            <a:pPr lvl="1"/>
            <a:r>
              <a:rPr lang="es-PE" dirty="0" err="1" smtClean="0"/>
              <a:t>Plantains</a:t>
            </a:r>
            <a:r>
              <a:rPr lang="es-PE" dirty="0" smtClean="0"/>
              <a:t> Chips</a:t>
            </a:r>
          </a:p>
          <a:p>
            <a:endParaRPr lang="es-PE" dirty="0" smtClean="0"/>
          </a:p>
          <a:p>
            <a:pPr lvl="1"/>
            <a:r>
              <a:rPr lang="es-PE" dirty="0" smtClean="0"/>
              <a:t>Chips</a:t>
            </a:r>
          </a:p>
          <a:p>
            <a:endParaRPr lang="es-PE" dirty="0" smtClean="0"/>
          </a:p>
          <a:p>
            <a:pPr lvl="1"/>
            <a:r>
              <a:rPr lang="es-PE" dirty="0" err="1" smtClean="0"/>
              <a:t>Potato</a:t>
            </a:r>
            <a:r>
              <a:rPr lang="es-PE" dirty="0" smtClean="0"/>
              <a:t> Chips</a:t>
            </a:r>
          </a:p>
          <a:p>
            <a:endParaRPr lang="es-PE" dirty="0" smtClean="0"/>
          </a:p>
          <a:p>
            <a:pPr lvl="1"/>
            <a:r>
              <a:rPr lang="es-PE" dirty="0" err="1" smtClean="0"/>
              <a:t>Broad</a:t>
            </a:r>
            <a:r>
              <a:rPr lang="es-PE" dirty="0" smtClean="0"/>
              <a:t> </a:t>
            </a:r>
            <a:r>
              <a:rPr lang="es-PE" dirty="0" err="1" smtClean="0"/>
              <a:t>Beans</a:t>
            </a:r>
            <a:endParaRPr lang="es-PE" dirty="0" smtClean="0"/>
          </a:p>
          <a:p>
            <a:endParaRPr lang="es-PE" dirty="0" smtClean="0"/>
          </a:p>
          <a:p>
            <a:pPr lvl="1"/>
            <a:r>
              <a:rPr lang="es-PE" dirty="0" err="1" smtClean="0"/>
              <a:t>Native</a:t>
            </a:r>
            <a:r>
              <a:rPr lang="es-PE" dirty="0" smtClean="0"/>
              <a:t> </a:t>
            </a:r>
            <a:r>
              <a:rPr lang="es-PE" dirty="0" err="1"/>
              <a:t>C</a:t>
            </a:r>
            <a:r>
              <a:rPr lang="es-PE" dirty="0" err="1" smtClean="0"/>
              <a:t>orn</a:t>
            </a:r>
            <a:endParaRPr lang="es-PE" dirty="0"/>
          </a:p>
        </p:txBody>
      </p:sp>
    </p:spTree>
    <p:extLst>
      <p:ext uri="{BB962C8B-B14F-4D97-AF65-F5344CB8AC3E}">
        <p14:creationId xmlns:p14="http://schemas.microsoft.com/office/powerpoint/2010/main" xmlns="" val="42387328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PE" dirty="0" smtClean="0"/>
              <a:t>ALGARROBOS ORGANICOS</a:t>
            </a:r>
            <a:endParaRPr lang="es-PE" dirty="0"/>
          </a:p>
        </p:txBody>
      </p:sp>
      <p:sp>
        <p:nvSpPr>
          <p:cNvPr id="3" name="Marcador de contenido 2"/>
          <p:cNvSpPr>
            <a:spLocks noGrp="1"/>
          </p:cNvSpPr>
          <p:nvPr>
            <p:ph sz="half" idx="1"/>
          </p:nvPr>
        </p:nvSpPr>
        <p:spPr>
          <a:xfrm>
            <a:off x="2140773" y="2026020"/>
            <a:ext cx="4762304" cy="3777622"/>
          </a:xfrm>
        </p:spPr>
        <p:txBody>
          <a:bodyPr>
            <a:normAutofit lnSpcReduction="10000"/>
          </a:bodyPr>
          <a:lstStyle/>
          <a:p>
            <a:pPr algn="just"/>
            <a:r>
              <a:rPr lang="en-US" dirty="0"/>
              <a:t>In 2007, </a:t>
            </a:r>
            <a:r>
              <a:rPr lang="en-US" dirty="0" err="1"/>
              <a:t>Algarrobos</a:t>
            </a:r>
            <a:r>
              <a:rPr lang="en-US" dirty="0"/>
              <a:t> </a:t>
            </a:r>
            <a:r>
              <a:rPr lang="en-US" dirty="0" err="1"/>
              <a:t>Organicos</a:t>
            </a:r>
            <a:r>
              <a:rPr lang="en-US" dirty="0"/>
              <a:t> was created with the purpose of recovering the ancestral knowledge of the dwellers of the Andean, Coastal and Amazonian region in order to grow the best products possible for Peru and for the world. Following old traditions, we grow, process and market within organic standards and systems. </a:t>
            </a:r>
            <a:r>
              <a:rPr lang="en-US" dirty="0" smtClean="0"/>
              <a:t>We began our operations </a:t>
            </a:r>
            <a:r>
              <a:rPr lang="en-US" dirty="0"/>
              <a:t>only producing mesquite, becoming the first company Peru with certified organic mesquite. </a:t>
            </a:r>
            <a:endParaRPr lang="es-PE" dirty="0"/>
          </a:p>
        </p:txBody>
      </p:sp>
      <p:sp>
        <p:nvSpPr>
          <p:cNvPr id="4" name="Marcador de contenido 3"/>
          <p:cNvSpPr>
            <a:spLocks noGrp="1"/>
          </p:cNvSpPr>
          <p:nvPr>
            <p:ph sz="half" idx="2"/>
          </p:nvPr>
        </p:nvSpPr>
        <p:spPr>
          <a:xfrm>
            <a:off x="7190747" y="2018642"/>
            <a:ext cx="4171797" cy="3777622"/>
          </a:xfrm>
        </p:spPr>
        <p:txBody>
          <a:bodyPr>
            <a:normAutofit lnSpcReduction="10000"/>
          </a:bodyPr>
          <a:lstStyle/>
          <a:p>
            <a:r>
              <a:rPr lang="en-US" dirty="0" err="1"/>
              <a:t>Algarrobos</a:t>
            </a:r>
            <a:r>
              <a:rPr lang="en-US" dirty="0"/>
              <a:t> </a:t>
            </a:r>
            <a:r>
              <a:rPr lang="en-US" dirty="0" err="1"/>
              <a:t>Organicos</a:t>
            </a:r>
            <a:r>
              <a:rPr lang="en-US" dirty="0"/>
              <a:t> </a:t>
            </a:r>
            <a:r>
              <a:rPr lang="es-PE" dirty="0" err="1"/>
              <a:t>exports</a:t>
            </a:r>
            <a:r>
              <a:rPr lang="es-PE" dirty="0"/>
              <a:t> to:</a:t>
            </a:r>
          </a:p>
          <a:p>
            <a:pPr lvl="1" algn="just"/>
            <a:r>
              <a:rPr lang="es-PE" sz="1800" dirty="0"/>
              <a:t>North </a:t>
            </a:r>
            <a:r>
              <a:rPr lang="es-PE" sz="1800" dirty="0" err="1"/>
              <a:t>America</a:t>
            </a:r>
            <a:r>
              <a:rPr lang="es-PE" sz="1800" dirty="0"/>
              <a:t>: USA, </a:t>
            </a:r>
            <a:r>
              <a:rPr lang="es-PE" sz="1800" dirty="0" err="1"/>
              <a:t>Canada</a:t>
            </a:r>
            <a:r>
              <a:rPr lang="es-PE" sz="1800" dirty="0"/>
              <a:t> and  </a:t>
            </a:r>
            <a:r>
              <a:rPr lang="es-PE" sz="1800" dirty="0" err="1"/>
              <a:t>Mexico</a:t>
            </a:r>
            <a:r>
              <a:rPr lang="es-PE" sz="1800" dirty="0"/>
              <a:t>.</a:t>
            </a:r>
          </a:p>
          <a:p>
            <a:pPr lvl="1" algn="just"/>
            <a:r>
              <a:rPr lang="es-PE" sz="1800" dirty="0"/>
              <a:t>Asia: China and </a:t>
            </a:r>
            <a:r>
              <a:rPr lang="es-PE" sz="1800" dirty="0" err="1"/>
              <a:t>Taiwan</a:t>
            </a:r>
            <a:r>
              <a:rPr lang="es-PE" sz="1800" dirty="0"/>
              <a:t>.</a:t>
            </a:r>
          </a:p>
          <a:p>
            <a:pPr lvl="1" algn="just"/>
            <a:r>
              <a:rPr lang="es-PE" sz="1800" dirty="0" err="1"/>
              <a:t>Europe</a:t>
            </a:r>
            <a:r>
              <a:rPr lang="es-PE" sz="1800" dirty="0"/>
              <a:t>: </a:t>
            </a:r>
            <a:r>
              <a:rPr lang="es-PE" sz="1800" dirty="0" err="1"/>
              <a:t>Germany</a:t>
            </a:r>
            <a:r>
              <a:rPr lang="es-PE" sz="1800" dirty="0"/>
              <a:t>, Portugal, </a:t>
            </a:r>
            <a:r>
              <a:rPr lang="es-PE" sz="1800" dirty="0" err="1"/>
              <a:t>Spain</a:t>
            </a:r>
            <a:r>
              <a:rPr lang="es-PE" sz="1800" dirty="0"/>
              <a:t>, France, Austria, </a:t>
            </a:r>
            <a:r>
              <a:rPr lang="es-PE" sz="1800" dirty="0" err="1"/>
              <a:t>United</a:t>
            </a:r>
            <a:r>
              <a:rPr lang="es-PE" sz="1800" dirty="0"/>
              <a:t> </a:t>
            </a:r>
            <a:r>
              <a:rPr lang="es-PE" sz="1800" dirty="0" err="1"/>
              <a:t>Kingdom</a:t>
            </a:r>
            <a:r>
              <a:rPr lang="es-PE" sz="1800" dirty="0"/>
              <a:t>, </a:t>
            </a:r>
            <a:r>
              <a:rPr lang="es-PE" sz="1800" dirty="0" err="1"/>
              <a:t>Italy</a:t>
            </a:r>
            <a:r>
              <a:rPr lang="es-PE" sz="1800" dirty="0"/>
              <a:t>, </a:t>
            </a:r>
            <a:r>
              <a:rPr lang="es-PE" sz="1800" dirty="0" err="1"/>
              <a:t>Netherlands</a:t>
            </a:r>
            <a:r>
              <a:rPr lang="es-PE" sz="1800" dirty="0"/>
              <a:t>, </a:t>
            </a:r>
            <a:r>
              <a:rPr lang="es-PE" sz="1800" dirty="0" err="1" smtClean="0"/>
              <a:t>Switzerland</a:t>
            </a:r>
            <a:r>
              <a:rPr lang="es-PE" sz="1800" dirty="0" smtClean="0"/>
              <a:t>, </a:t>
            </a:r>
            <a:r>
              <a:rPr lang="es-PE" sz="1800" dirty="0" err="1"/>
              <a:t>the</a:t>
            </a:r>
            <a:r>
              <a:rPr lang="es-PE" sz="1800" dirty="0"/>
              <a:t> </a:t>
            </a:r>
            <a:r>
              <a:rPr lang="es-PE" sz="1800" dirty="0" err="1"/>
              <a:t>Czech</a:t>
            </a:r>
            <a:r>
              <a:rPr lang="es-PE" sz="1800" dirty="0"/>
              <a:t> </a:t>
            </a:r>
            <a:r>
              <a:rPr lang="es-PE" sz="1800" dirty="0" err="1"/>
              <a:t>Republic</a:t>
            </a:r>
            <a:r>
              <a:rPr lang="es-PE" sz="1800" dirty="0"/>
              <a:t> and </a:t>
            </a:r>
            <a:r>
              <a:rPr lang="es-PE" sz="1800" dirty="0" err="1"/>
              <a:t>Croatia</a:t>
            </a:r>
            <a:r>
              <a:rPr lang="es-PE" sz="1800" dirty="0"/>
              <a:t> </a:t>
            </a:r>
          </a:p>
          <a:p>
            <a:pPr lvl="1" algn="just"/>
            <a:r>
              <a:rPr lang="es-PE" sz="1800" dirty="0" err="1"/>
              <a:t>Oceania</a:t>
            </a:r>
            <a:r>
              <a:rPr lang="es-PE" sz="1800" dirty="0"/>
              <a:t>: Australia and New </a:t>
            </a:r>
            <a:r>
              <a:rPr lang="es-PE" sz="1800" dirty="0" err="1"/>
              <a:t>Zealand</a:t>
            </a:r>
            <a:endParaRPr lang="es-PE" sz="1800" dirty="0"/>
          </a:p>
          <a:p>
            <a:pPr lvl="1" algn="just"/>
            <a:r>
              <a:rPr lang="es-PE" sz="1800" dirty="0" err="1"/>
              <a:t>Africa</a:t>
            </a:r>
            <a:r>
              <a:rPr lang="es-PE" sz="1800" dirty="0"/>
              <a:t>: South </a:t>
            </a:r>
            <a:r>
              <a:rPr lang="es-PE" sz="1800" dirty="0" err="1"/>
              <a:t>Africa</a:t>
            </a:r>
            <a:endParaRPr lang="es-PE" sz="1800" dirty="0"/>
          </a:p>
          <a:p>
            <a:endParaRPr lang="es-PE" dirty="0"/>
          </a:p>
        </p:txBody>
      </p:sp>
      <p:pic>
        <p:nvPicPr>
          <p:cNvPr id="5" name="Imagen 4"/>
          <p:cNvPicPr>
            <a:picLocks noChangeAspect="1"/>
          </p:cNvPicPr>
          <p:nvPr/>
        </p:nvPicPr>
        <p:blipFill>
          <a:blip r:embed="rId2"/>
          <a:stretch>
            <a:fillRect/>
          </a:stretch>
        </p:blipFill>
        <p:spPr>
          <a:xfrm>
            <a:off x="9519801" y="172626"/>
            <a:ext cx="1257300" cy="1628775"/>
          </a:xfrm>
          <a:prstGeom prst="rect">
            <a:avLst/>
          </a:prstGeom>
        </p:spPr>
      </p:pic>
    </p:spTree>
    <p:extLst>
      <p:ext uri="{BB962C8B-B14F-4D97-AF65-F5344CB8AC3E}">
        <p14:creationId xmlns:p14="http://schemas.microsoft.com/office/powerpoint/2010/main" xmlns="" val="20013151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PE" dirty="0"/>
              <a:t>ALGARROBOS ORGANICOS</a:t>
            </a:r>
          </a:p>
        </p:txBody>
      </p:sp>
      <p:graphicFrame>
        <p:nvGraphicFramePr>
          <p:cNvPr id="5" name="Tabla 4"/>
          <p:cNvGraphicFramePr>
            <a:graphicFrameLocks noGrp="1"/>
          </p:cNvGraphicFramePr>
          <p:nvPr>
            <p:extLst>
              <p:ext uri="{D42A27DB-BD31-4B8C-83A1-F6EECF244321}">
                <p14:modId xmlns:p14="http://schemas.microsoft.com/office/powerpoint/2010/main" xmlns="" val="4194610243"/>
              </p:ext>
            </p:extLst>
          </p:nvPr>
        </p:nvGraphicFramePr>
        <p:xfrm>
          <a:off x="1024866" y="1682376"/>
          <a:ext cx="2148240" cy="4356000"/>
        </p:xfrm>
        <a:graphic>
          <a:graphicData uri="http://schemas.openxmlformats.org/drawingml/2006/table">
            <a:tbl>
              <a:tblPr firstRow="1" bandRow="1">
                <a:tableStyleId>{5C22544A-7EE6-4342-B048-85BDC9FD1C3A}</a:tableStyleId>
              </a:tblPr>
              <a:tblGrid>
                <a:gridCol w="2148240"/>
              </a:tblGrid>
              <a:tr h="396000">
                <a:tc>
                  <a:txBody>
                    <a:bodyPr/>
                    <a:lstStyle/>
                    <a:p>
                      <a:pPr algn="ctr"/>
                      <a:r>
                        <a:rPr lang="es-PE" dirty="0" err="1" smtClean="0"/>
                        <a:t>Products</a:t>
                      </a:r>
                      <a:endParaRPr lang="es-PE" dirty="0"/>
                    </a:p>
                  </a:txBody>
                  <a:tcPr anchor="ctr"/>
                </a:tc>
              </a:tr>
              <a:tr h="396000">
                <a:tc>
                  <a:txBody>
                    <a:bodyPr/>
                    <a:lstStyle/>
                    <a:p>
                      <a:pPr algn="ctr"/>
                      <a:r>
                        <a:rPr lang="es-PE" dirty="0" smtClean="0"/>
                        <a:t>Golden </a:t>
                      </a:r>
                      <a:r>
                        <a:rPr lang="es-PE" dirty="0" err="1" smtClean="0"/>
                        <a:t>Berries</a:t>
                      </a:r>
                      <a:endParaRPr lang="es-PE" dirty="0"/>
                    </a:p>
                  </a:txBody>
                  <a:tcPr anchor="ctr"/>
                </a:tc>
              </a:tr>
              <a:tr h="396000">
                <a:tc>
                  <a:txBody>
                    <a:bodyPr/>
                    <a:lstStyle/>
                    <a:p>
                      <a:pPr algn="ctr"/>
                      <a:r>
                        <a:rPr lang="es-PE" dirty="0" smtClean="0"/>
                        <a:t>Mesquite</a:t>
                      </a:r>
                    </a:p>
                  </a:txBody>
                  <a:tcPr anchor="ctr"/>
                </a:tc>
              </a:tr>
              <a:tr h="396000">
                <a:tc>
                  <a:txBody>
                    <a:bodyPr/>
                    <a:lstStyle/>
                    <a:p>
                      <a:pPr algn="ctr"/>
                      <a:r>
                        <a:rPr lang="es-PE" dirty="0" err="1" smtClean="0"/>
                        <a:t>Lucuma</a:t>
                      </a:r>
                      <a:endParaRPr lang="es-PE" dirty="0" smtClean="0"/>
                    </a:p>
                  </a:txBody>
                  <a:tcPr anchor="ctr"/>
                </a:tc>
              </a:tr>
              <a:tr h="396000">
                <a:tc>
                  <a:txBody>
                    <a:bodyPr/>
                    <a:lstStyle/>
                    <a:p>
                      <a:pPr algn="ctr"/>
                      <a:r>
                        <a:rPr lang="es-PE" dirty="0" smtClean="0"/>
                        <a:t>Maca</a:t>
                      </a:r>
                      <a:endParaRPr lang="es-PE" dirty="0"/>
                    </a:p>
                  </a:txBody>
                  <a:tcPr anchor="ctr"/>
                </a:tc>
              </a:tr>
              <a:tr h="396000">
                <a:tc>
                  <a:txBody>
                    <a:bodyPr/>
                    <a:lstStyle/>
                    <a:p>
                      <a:pPr algn="ctr"/>
                      <a:r>
                        <a:rPr lang="es-PE" dirty="0" smtClean="0"/>
                        <a:t>Cacao</a:t>
                      </a:r>
                      <a:endParaRPr lang="es-PE" dirty="0"/>
                    </a:p>
                  </a:txBody>
                  <a:tcPr anchor="ctr"/>
                </a:tc>
              </a:tr>
              <a:tr h="396000">
                <a:tc>
                  <a:txBody>
                    <a:bodyPr/>
                    <a:lstStyle/>
                    <a:p>
                      <a:pPr algn="ctr"/>
                      <a:r>
                        <a:rPr lang="es-PE" dirty="0" err="1" smtClean="0"/>
                        <a:t>Purple</a:t>
                      </a:r>
                      <a:r>
                        <a:rPr lang="es-PE" baseline="0" dirty="0" smtClean="0"/>
                        <a:t> </a:t>
                      </a:r>
                      <a:r>
                        <a:rPr lang="es-PE" baseline="0" dirty="0" err="1" smtClean="0"/>
                        <a:t>Corn</a:t>
                      </a:r>
                      <a:r>
                        <a:rPr lang="es-PE" baseline="0" dirty="0" smtClean="0"/>
                        <a:t> </a:t>
                      </a:r>
                      <a:r>
                        <a:rPr lang="es-PE" baseline="0" dirty="0" err="1" smtClean="0"/>
                        <a:t>Flour</a:t>
                      </a:r>
                      <a:endParaRPr lang="es-PE" dirty="0"/>
                    </a:p>
                  </a:txBody>
                  <a:tcPr anchor="ctr"/>
                </a:tc>
              </a:tr>
              <a:tr h="396000">
                <a:tc>
                  <a:txBody>
                    <a:bodyPr/>
                    <a:lstStyle/>
                    <a:p>
                      <a:pPr algn="ctr"/>
                      <a:r>
                        <a:rPr lang="es-PE" dirty="0" err="1" smtClean="0"/>
                        <a:t>Yacon</a:t>
                      </a:r>
                      <a:endParaRPr lang="es-PE" dirty="0"/>
                    </a:p>
                  </a:txBody>
                  <a:tcPr anchor="ctr"/>
                </a:tc>
              </a:tr>
              <a:tr h="396000">
                <a:tc>
                  <a:txBody>
                    <a:bodyPr/>
                    <a:lstStyle/>
                    <a:p>
                      <a:pPr algn="ctr"/>
                      <a:r>
                        <a:rPr lang="es-PE" dirty="0" err="1" smtClean="0"/>
                        <a:t>Quinoa</a:t>
                      </a:r>
                      <a:endParaRPr lang="es-PE" dirty="0"/>
                    </a:p>
                  </a:txBody>
                  <a:tcPr anchor="ctr"/>
                </a:tc>
              </a:tr>
              <a:tr h="396000">
                <a:tc>
                  <a:txBody>
                    <a:bodyPr/>
                    <a:lstStyle/>
                    <a:p>
                      <a:pPr algn="ctr"/>
                      <a:r>
                        <a:rPr lang="es-PE" dirty="0" err="1" smtClean="0"/>
                        <a:t>Camu</a:t>
                      </a:r>
                      <a:r>
                        <a:rPr lang="es-PE" baseline="0" dirty="0" smtClean="0"/>
                        <a:t> </a:t>
                      </a:r>
                      <a:r>
                        <a:rPr lang="es-PE" baseline="0" dirty="0" err="1" smtClean="0"/>
                        <a:t>Camu</a:t>
                      </a:r>
                      <a:endParaRPr lang="es-PE" dirty="0"/>
                    </a:p>
                  </a:txBody>
                  <a:tcPr anchor="ctr"/>
                </a:tc>
              </a:tr>
              <a:tr h="396000">
                <a:tc>
                  <a:txBody>
                    <a:bodyPr/>
                    <a:lstStyle/>
                    <a:p>
                      <a:pPr algn="ctr"/>
                      <a:r>
                        <a:rPr lang="es-PE" dirty="0" smtClean="0"/>
                        <a:t>Sacha</a:t>
                      </a:r>
                      <a:r>
                        <a:rPr lang="es-PE" baseline="0" dirty="0" smtClean="0"/>
                        <a:t> </a:t>
                      </a:r>
                      <a:r>
                        <a:rPr lang="es-PE" baseline="0" dirty="0" err="1" smtClean="0"/>
                        <a:t>Inchi</a:t>
                      </a:r>
                      <a:r>
                        <a:rPr lang="es-PE" baseline="0" dirty="0" smtClean="0"/>
                        <a:t> </a:t>
                      </a:r>
                      <a:r>
                        <a:rPr lang="es-PE" baseline="0" dirty="0" err="1" smtClean="0"/>
                        <a:t>Flour</a:t>
                      </a:r>
                      <a:endParaRPr lang="es-PE" dirty="0"/>
                    </a:p>
                  </a:txBody>
                  <a:tcPr anchor="ctr"/>
                </a:tc>
              </a:tr>
            </a:tbl>
          </a:graphicData>
        </a:graphic>
      </p:graphicFrame>
      <p:pic>
        <p:nvPicPr>
          <p:cNvPr id="6" name="Imagen 5"/>
          <p:cNvPicPr>
            <a:picLocks noChangeAspect="1"/>
          </p:cNvPicPr>
          <p:nvPr/>
        </p:nvPicPr>
        <p:blipFill>
          <a:blip r:embed="rId2"/>
          <a:stretch>
            <a:fillRect/>
          </a:stretch>
        </p:blipFill>
        <p:spPr>
          <a:xfrm>
            <a:off x="6027658" y="2664729"/>
            <a:ext cx="1854280" cy="1078595"/>
          </a:xfrm>
          <a:prstGeom prst="rect">
            <a:avLst/>
          </a:prstGeom>
        </p:spPr>
      </p:pic>
      <p:pic>
        <p:nvPicPr>
          <p:cNvPr id="7" name="Imagen 6"/>
          <p:cNvPicPr>
            <a:picLocks noChangeAspect="1"/>
          </p:cNvPicPr>
          <p:nvPr/>
        </p:nvPicPr>
        <p:blipFill>
          <a:blip r:embed="rId3"/>
          <a:stretch>
            <a:fillRect/>
          </a:stretch>
        </p:blipFill>
        <p:spPr>
          <a:xfrm>
            <a:off x="8418823" y="3993726"/>
            <a:ext cx="1880323" cy="1019712"/>
          </a:xfrm>
          <a:prstGeom prst="rect">
            <a:avLst/>
          </a:prstGeom>
        </p:spPr>
      </p:pic>
      <p:pic>
        <p:nvPicPr>
          <p:cNvPr id="8" name="Imagen 7"/>
          <p:cNvPicPr>
            <a:picLocks noChangeAspect="1"/>
          </p:cNvPicPr>
          <p:nvPr/>
        </p:nvPicPr>
        <p:blipFill>
          <a:blip r:embed="rId4"/>
          <a:stretch>
            <a:fillRect/>
          </a:stretch>
        </p:blipFill>
        <p:spPr>
          <a:xfrm>
            <a:off x="8418822" y="5448300"/>
            <a:ext cx="1880323" cy="948581"/>
          </a:xfrm>
          <a:prstGeom prst="rect">
            <a:avLst/>
          </a:prstGeom>
        </p:spPr>
      </p:pic>
      <p:pic>
        <p:nvPicPr>
          <p:cNvPr id="9" name="Imagen 8"/>
          <p:cNvPicPr>
            <a:picLocks noChangeAspect="1"/>
          </p:cNvPicPr>
          <p:nvPr/>
        </p:nvPicPr>
        <p:blipFill>
          <a:blip r:embed="rId5"/>
          <a:stretch>
            <a:fillRect/>
          </a:stretch>
        </p:blipFill>
        <p:spPr>
          <a:xfrm>
            <a:off x="6027658" y="5448300"/>
            <a:ext cx="1854280" cy="948581"/>
          </a:xfrm>
          <a:prstGeom prst="rect">
            <a:avLst/>
          </a:prstGeom>
        </p:spPr>
      </p:pic>
      <p:pic>
        <p:nvPicPr>
          <p:cNvPr id="10" name="Imagen 9"/>
          <p:cNvPicPr>
            <a:picLocks noChangeAspect="1"/>
          </p:cNvPicPr>
          <p:nvPr/>
        </p:nvPicPr>
        <p:blipFill>
          <a:blip r:embed="rId6"/>
          <a:stretch>
            <a:fillRect/>
          </a:stretch>
        </p:blipFill>
        <p:spPr>
          <a:xfrm>
            <a:off x="6027658" y="3993726"/>
            <a:ext cx="1854280" cy="1019712"/>
          </a:xfrm>
          <a:prstGeom prst="rect">
            <a:avLst/>
          </a:prstGeom>
        </p:spPr>
      </p:pic>
      <p:pic>
        <p:nvPicPr>
          <p:cNvPr id="11" name="Imagen 10"/>
          <p:cNvPicPr>
            <a:picLocks noChangeAspect="1"/>
          </p:cNvPicPr>
          <p:nvPr/>
        </p:nvPicPr>
        <p:blipFill>
          <a:blip r:embed="rId7"/>
          <a:stretch>
            <a:fillRect/>
          </a:stretch>
        </p:blipFill>
        <p:spPr>
          <a:xfrm>
            <a:off x="8418823" y="2729735"/>
            <a:ext cx="1880323" cy="948581"/>
          </a:xfrm>
          <a:prstGeom prst="rect">
            <a:avLst/>
          </a:prstGeom>
        </p:spPr>
      </p:pic>
      <p:pic>
        <p:nvPicPr>
          <p:cNvPr id="12" name="Imagen 11"/>
          <p:cNvPicPr>
            <a:picLocks noChangeAspect="1"/>
          </p:cNvPicPr>
          <p:nvPr/>
        </p:nvPicPr>
        <p:blipFill>
          <a:blip r:embed="rId8"/>
          <a:stretch>
            <a:fillRect/>
          </a:stretch>
        </p:blipFill>
        <p:spPr>
          <a:xfrm>
            <a:off x="6027659" y="1506920"/>
            <a:ext cx="1854280" cy="907407"/>
          </a:xfrm>
          <a:prstGeom prst="rect">
            <a:avLst/>
          </a:prstGeom>
        </p:spPr>
      </p:pic>
      <p:pic>
        <p:nvPicPr>
          <p:cNvPr id="13" name="Imagen 12"/>
          <p:cNvPicPr>
            <a:picLocks noChangeAspect="1"/>
          </p:cNvPicPr>
          <p:nvPr/>
        </p:nvPicPr>
        <p:blipFill>
          <a:blip r:embed="rId9"/>
          <a:stretch>
            <a:fillRect/>
          </a:stretch>
        </p:blipFill>
        <p:spPr>
          <a:xfrm>
            <a:off x="8418822" y="1523276"/>
            <a:ext cx="1880323" cy="891049"/>
          </a:xfrm>
          <a:prstGeom prst="rect">
            <a:avLst/>
          </a:prstGeom>
        </p:spPr>
      </p:pic>
      <p:pic>
        <p:nvPicPr>
          <p:cNvPr id="14" name="Imagen 13"/>
          <p:cNvPicPr>
            <a:picLocks noChangeAspect="1"/>
          </p:cNvPicPr>
          <p:nvPr/>
        </p:nvPicPr>
        <p:blipFill>
          <a:blip r:embed="rId10"/>
          <a:stretch>
            <a:fillRect/>
          </a:stretch>
        </p:blipFill>
        <p:spPr>
          <a:xfrm>
            <a:off x="3836458" y="2664728"/>
            <a:ext cx="1764242" cy="1078595"/>
          </a:xfrm>
          <a:prstGeom prst="rect">
            <a:avLst/>
          </a:prstGeom>
        </p:spPr>
      </p:pic>
      <p:pic>
        <p:nvPicPr>
          <p:cNvPr id="15" name="Imagen 14"/>
          <p:cNvPicPr>
            <a:picLocks noChangeAspect="1"/>
          </p:cNvPicPr>
          <p:nvPr/>
        </p:nvPicPr>
        <p:blipFill>
          <a:blip r:embed="rId11"/>
          <a:stretch>
            <a:fillRect/>
          </a:stretch>
        </p:blipFill>
        <p:spPr>
          <a:xfrm>
            <a:off x="3836458" y="3993727"/>
            <a:ext cx="1764242" cy="1019712"/>
          </a:xfrm>
          <a:prstGeom prst="rect">
            <a:avLst/>
          </a:prstGeom>
        </p:spPr>
      </p:pic>
      <p:pic>
        <p:nvPicPr>
          <p:cNvPr id="16" name="Imagen 15"/>
          <p:cNvPicPr>
            <a:picLocks noChangeAspect="1"/>
          </p:cNvPicPr>
          <p:nvPr/>
        </p:nvPicPr>
        <p:blipFill>
          <a:blip r:embed="rId12"/>
          <a:stretch>
            <a:fillRect/>
          </a:stretch>
        </p:blipFill>
        <p:spPr>
          <a:xfrm>
            <a:off x="10678594" y="198498"/>
            <a:ext cx="1257300" cy="1628775"/>
          </a:xfrm>
          <a:prstGeom prst="rect">
            <a:avLst/>
          </a:prstGeom>
        </p:spPr>
      </p:pic>
    </p:spTree>
    <p:extLst>
      <p:ext uri="{BB962C8B-B14F-4D97-AF65-F5344CB8AC3E}">
        <p14:creationId xmlns:p14="http://schemas.microsoft.com/office/powerpoint/2010/main" xmlns="" val="25657497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PE" dirty="0" smtClean="0"/>
              <a:t>ALTAMAR FOODS</a:t>
            </a:r>
            <a:endParaRPr lang="es-PE" dirty="0"/>
          </a:p>
        </p:txBody>
      </p:sp>
      <p:sp>
        <p:nvSpPr>
          <p:cNvPr id="3" name="Marcador de contenido 2"/>
          <p:cNvSpPr>
            <a:spLocks noGrp="1"/>
          </p:cNvSpPr>
          <p:nvPr>
            <p:ph sz="half" idx="1"/>
          </p:nvPr>
        </p:nvSpPr>
        <p:spPr>
          <a:xfrm>
            <a:off x="2140773" y="2064120"/>
            <a:ext cx="4762304" cy="3777622"/>
          </a:xfrm>
        </p:spPr>
        <p:txBody>
          <a:bodyPr>
            <a:normAutofit/>
          </a:bodyPr>
          <a:lstStyle/>
          <a:p>
            <a:pPr algn="just"/>
            <a:r>
              <a:rPr lang="en-US" dirty="0" err="1"/>
              <a:t>Altamar</a:t>
            </a:r>
            <a:r>
              <a:rPr lang="en-US" dirty="0"/>
              <a:t> Foods is the only company who fully observes all of the guidelines set to protect our environment. We are production and commercial specialist dealing with frozen seafood.  Thanks to all of the support we have received from our customers, we have become a market leader.</a:t>
            </a:r>
            <a:endParaRPr lang="es-PE" dirty="0"/>
          </a:p>
        </p:txBody>
      </p:sp>
      <p:sp>
        <p:nvSpPr>
          <p:cNvPr id="4" name="Marcador de contenido 3"/>
          <p:cNvSpPr>
            <a:spLocks noGrp="1"/>
          </p:cNvSpPr>
          <p:nvPr>
            <p:ph sz="half" idx="2"/>
          </p:nvPr>
        </p:nvSpPr>
        <p:spPr>
          <a:xfrm>
            <a:off x="7190747" y="2056742"/>
            <a:ext cx="4171797" cy="3777622"/>
          </a:xfrm>
        </p:spPr>
        <p:txBody>
          <a:bodyPr>
            <a:normAutofit/>
          </a:bodyPr>
          <a:lstStyle/>
          <a:p>
            <a:r>
              <a:rPr lang="en-US" dirty="0" err="1"/>
              <a:t>Alltamar</a:t>
            </a:r>
            <a:r>
              <a:rPr lang="en-US" dirty="0"/>
              <a:t> Foods </a:t>
            </a:r>
            <a:r>
              <a:rPr lang="es-PE" dirty="0" err="1"/>
              <a:t>exports</a:t>
            </a:r>
            <a:r>
              <a:rPr lang="es-PE" dirty="0"/>
              <a:t> to:</a:t>
            </a:r>
          </a:p>
          <a:p>
            <a:pPr lvl="1" algn="just"/>
            <a:r>
              <a:rPr lang="es-PE" sz="1800" dirty="0"/>
              <a:t>North </a:t>
            </a:r>
            <a:r>
              <a:rPr lang="es-PE" sz="1800" dirty="0" err="1"/>
              <a:t>America</a:t>
            </a:r>
            <a:r>
              <a:rPr lang="es-PE" sz="1800" dirty="0"/>
              <a:t>: USA, </a:t>
            </a:r>
            <a:r>
              <a:rPr lang="es-PE" sz="1800" dirty="0" err="1"/>
              <a:t>Canada</a:t>
            </a:r>
            <a:r>
              <a:rPr lang="es-PE" sz="1800" dirty="0"/>
              <a:t> and  </a:t>
            </a:r>
            <a:r>
              <a:rPr lang="es-PE" sz="1800" dirty="0" err="1"/>
              <a:t>Mexico</a:t>
            </a:r>
            <a:r>
              <a:rPr lang="es-PE" sz="1800" dirty="0"/>
              <a:t>.</a:t>
            </a:r>
          </a:p>
          <a:p>
            <a:pPr lvl="1" algn="just"/>
            <a:r>
              <a:rPr lang="es-PE" sz="1800" dirty="0"/>
              <a:t>Asia: </a:t>
            </a:r>
            <a:r>
              <a:rPr lang="es-PE" sz="1800" dirty="0" err="1"/>
              <a:t>Japan</a:t>
            </a:r>
            <a:r>
              <a:rPr lang="es-PE" sz="1800" dirty="0"/>
              <a:t>, China, </a:t>
            </a:r>
            <a:r>
              <a:rPr lang="es-PE" sz="1800" dirty="0" err="1"/>
              <a:t>Thailand</a:t>
            </a:r>
            <a:r>
              <a:rPr lang="es-PE" sz="1800" dirty="0"/>
              <a:t> and </a:t>
            </a:r>
            <a:r>
              <a:rPr lang="es-PE" sz="1800" dirty="0" err="1"/>
              <a:t>Taiwan</a:t>
            </a:r>
            <a:r>
              <a:rPr lang="es-PE" sz="1800" dirty="0"/>
              <a:t>.</a:t>
            </a:r>
          </a:p>
          <a:p>
            <a:pPr lvl="1" algn="just"/>
            <a:r>
              <a:rPr lang="es-PE" sz="1800" dirty="0" err="1"/>
              <a:t>Europe</a:t>
            </a:r>
            <a:r>
              <a:rPr lang="es-PE" sz="1800" dirty="0"/>
              <a:t>: Portugal, </a:t>
            </a:r>
            <a:r>
              <a:rPr lang="es-PE" sz="1800" dirty="0" err="1"/>
              <a:t>Spain</a:t>
            </a:r>
            <a:r>
              <a:rPr lang="es-PE" sz="1800" dirty="0"/>
              <a:t>, France, </a:t>
            </a:r>
            <a:r>
              <a:rPr lang="es-PE" sz="1800" dirty="0" err="1"/>
              <a:t>Italy</a:t>
            </a:r>
            <a:r>
              <a:rPr lang="es-PE" sz="1800" dirty="0"/>
              <a:t> and </a:t>
            </a:r>
            <a:r>
              <a:rPr lang="es-PE" sz="1800" dirty="0" err="1"/>
              <a:t>Croatia</a:t>
            </a:r>
            <a:r>
              <a:rPr lang="es-PE" sz="1800" dirty="0"/>
              <a:t> </a:t>
            </a:r>
          </a:p>
          <a:p>
            <a:endParaRPr lang="es-PE" dirty="0"/>
          </a:p>
        </p:txBody>
      </p:sp>
      <p:pic>
        <p:nvPicPr>
          <p:cNvPr id="6" name="Imagen 5"/>
          <p:cNvPicPr>
            <a:picLocks noChangeAspect="1"/>
          </p:cNvPicPr>
          <p:nvPr/>
        </p:nvPicPr>
        <p:blipFill>
          <a:blip r:embed="rId2"/>
          <a:stretch>
            <a:fillRect/>
          </a:stretch>
        </p:blipFill>
        <p:spPr>
          <a:xfrm>
            <a:off x="8858250" y="264120"/>
            <a:ext cx="2095500" cy="1488480"/>
          </a:xfrm>
          <a:prstGeom prst="rect">
            <a:avLst/>
          </a:prstGeom>
          <a:ln>
            <a:noFill/>
          </a:ln>
          <a:effectLst>
            <a:outerShdw blurRad="292100" dist="139700" dir="2700000" algn="tl" rotWithShape="0">
              <a:srgbClr val="333333">
                <a:alpha val="65000"/>
              </a:srgbClr>
            </a:outerShdw>
          </a:effectLst>
        </p:spPr>
      </p:pic>
      <p:pic>
        <p:nvPicPr>
          <p:cNvPr id="7" name="Imagen 6"/>
          <p:cNvPicPr>
            <a:picLocks noChangeAspect="1"/>
          </p:cNvPicPr>
          <p:nvPr/>
        </p:nvPicPr>
        <p:blipFill>
          <a:blip r:embed="rId3"/>
          <a:stretch>
            <a:fillRect/>
          </a:stretch>
        </p:blipFill>
        <p:spPr>
          <a:xfrm>
            <a:off x="5162549" y="4445587"/>
            <a:ext cx="2313947" cy="2412413"/>
          </a:xfrm>
          <a:prstGeom prst="ellipse">
            <a:avLst/>
          </a:prstGeom>
          <a:ln>
            <a:noFill/>
          </a:ln>
          <a:effectLst>
            <a:softEdge rad="112500"/>
          </a:effectLst>
        </p:spPr>
      </p:pic>
    </p:spTree>
    <p:extLst>
      <p:ext uri="{BB962C8B-B14F-4D97-AF65-F5344CB8AC3E}">
        <p14:creationId xmlns:p14="http://schemas.microsoft.com/office/powerpoint/2010/main" xmlns="" val="41946811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PE" dirty="0"/>
              <a:t>ALTAMAR FOODS</a:t>
            </a:r>
          </a:p>
        </p:txBody>
      </p:sp>
      <p:graphicFrame>
        <p:nvGraphicFramePr>
          <p:cNvPr id="5" name="Tabla 4"/>
          <p:cNvGraphicFramePr>
            <a:graphicFrameLocks noGrp="1"/>
          </p:cNvGraphicFramePr>
          <p:nvPr>
            <p:extLst>
              <p:ext uri="{D42A27DB-BD31-4B8C-83A1-F6EECF244321}">
                <p14:modId xmlns:p14="http://schemas.microsoft.com/office/powerpoint/2010/main" xmlns="" val="3940875430"/>
              </p:ext>
            </p:extLst>
          </p:nvPr>
        </p:nvGraphicFramePr>
        <p:xfrm>
          <a:off x="2796516" y="2215776"/>
          <a:ext cx="2148240" cy="3564000"/>
        </p:xfrm>
        <a:graphic>
          <a:graphicData uri="http://schemas.openxmlformats.org/drawingml/2006/table">
            <a:tbl>
              <a:tblPr firstRow="1" bandRow="1">
                <a:tableStyleId>{5C22544A-7EE6-4342-B048-85BDC9FD1C3A}</a:tableStyleId>
              </a:tblPr>
              <a:tblGrid>
                <a:gridCol w="2148240"/>
              </a:tblGrid>
              <a:tr h="396000">
                <a:tc>
                  <a:txBody>
                    <a:bodyPr/>
                    <a:lstStyle/>
                    <a:p>
                      <a:pPr algn="ctr"/>
                      <a:r>
                        <a:rPr lang="es-PE" dirty="0" err="1" smtClean="0"/>
                        <a:t>Products</a:t>
                      </a:r>
                      <a:endParaRPr lang="es-PE" dirty="0"/>
                    </a:p>
                  </a:txBody>
                  <a:tcPr anchor="ctr"/>
                </a:tc>
              </a:tr>
              <a:tr h="396000">
                <a:tc>
                  <a:txBody>
                    <a:bodyPr/>
                    <a:lstStyle/>
                    <a:p>
                      <a:pPr algn="ctr"/>
                      <a:r>
                        <a:rPr lang="es-PE" dirty="0" err="1" smtClean="0"/>
                        <a:t>Mahi</a:t>
                      </a:r>
                      <a:r>
                        <a:rPr lang="es-PE" dirty="0" smtClean="0"/>
                        <a:t> </a:t>
                      </a:r>
                      <a:r>
                        <a:rPr lang="es-PE" dirty="0" err="1" smtClean="0"/>
                        <a:t>Mahi</a:t>
                      </a:r>
                      <a:endParaRPr lang="es-PE" dirty="0"/>
                    </a:p>
                  </a:txBody>
                  <a:tcPr anchor="ctr"/>
                </a:tc>
              </a:tr>
              <a:tr h="396000">
                <a:tc>
                  <a:txBody>
                    <a:bodyPr/>
                    <a:lstStyle/>
                    <a:p>
                      <a:pPr algn="ctr"/>
                      <a:r>
                        <a:rPr lang="es-PE" dirty="0" err="1" smtClean="0"/>
                        <a:t>Giant</a:t>
                      </a:r>
                      <a:r>
                        <a:rPr lang="es-PE" dirty="0" smtClean="0"/>
                        <a:t> </a:t>
                      </a:r>
                      <a:r>
                        <a:rPr lang="es-PE" dirty="0" err="1" smtClean="0"/>
                        <a:t>Squid</a:t>
                      </a:r>
                      <a:endParaRPr lang="es-PE" dirty="0" smtClean="0"/>
                    </a:p>
                  </a:txBody>
                  <a:tcPr anchor="ctr"/>
                </a:tc>
              </a:tr>
              <a:tr h="396000">
                <a:tc>
                  <a:txBody>
                    <a:bodyPr/>
                    <a:lstStyle/>
                    <a:p>
                      <a:pPr algn="ctr"/>
                      <a:r>
                        <a:rPr lang="es-PE" dirty="0" err="1" smtClean="0"/>
                        <a:t>Scallops</a:t>
                      </a:r>
                      <a:endParaRPr lang="es-PE" dirty="0" smtClean="0"/>
                    </a:p>
                  </a:txBody>
                  <a:tcPr anchor="ctr"/>
                </a:tc>
              </a:tr>
              <a:tr h="396000">
                <a:tc>
                  <a:txBody>
                    <a:bodyPr/>
                    <a:lstStyle/>
                    <a:p>
                      <a:pPr algn="ctr"/>
                      <a:r>
                        <a:rPr lang="es-PE" dirty="0" err="1" smtClean="0"/>
                        <a:t>Silverside</a:t>
                      </a:r>
                      <a:endParaRPr lang="es-PE" dirty="0"/>
                    </a:p>
                  </a:txBody>
                  <a:tcPr anchor="ctr"/>
                </a:tc>
              </a:tr>
              <a:tr h="396000">
                <a:tc>
                  <a:txBody>
                    <a:bodyPr/>
                    <a:lstStyle/>
                    <a:p>
                      <a:pPr algn="ctr"/>
                      <a:r>
                        <a:rPr lang="es-PE" dirty="0" err="1" smtClean="0"/>
                        <a:t>Hake</a:t>
                      </a:r>
                      <a:endParaRPr lang="es-PE" dirty="0"/>
                    </a:p>
                  </a:txBody>
                  <a:tcPr anchor="ctr"/>
                </a:tc>
              </a:tr>
              <a:tr h="396000">
                <a:tc>
                  <a:txBody>
                    <a:bodyPr/>
                    <a:lstStyle/>
                    <a:p>
                      <a:pPr algn="ctr"/>
                      <a:r>
                        <a:rPr lang="es-PE" dirty="0" err="1" smtClean="0"/>
                        <a:t>Mackerel</a:t>
                      </a:r>
                      <a:endParaRPr lang="es-PE" dirty="0"/>
                    </a:p>
                  </a:txBody>
                  <a:tcPr anchor="ctr"/>
                </a:tc>
              </a:tr>
              <a:tr h="396000">
                <a:tc>
                  <a:txBody>
                    <a:bodyPr/>
                    <a:lstStyle/>
                    <a:p>
                      <a:pPr algn="ctr"/>
                      <a:r>
                        <a:rPr lang="es-PE" dirty="0" err="1" smtClean="0"/>
                        <a:t>Squid</a:t>
                      </a:r>
                      <a:endParaRPr lang="es-PE" dirty="0"/>
                    </a:p>
                  </a:txBody>
                  <a:tcPr anchor="ctr"/>
                </a:tc>
              </a:tr>
              <a:tr h="396000">
                <a:tc>
                  <a:txBody>
                    <a:bodyPr/>
                    <a:lstStyle/>
                    <a:p>
                      <a:pPr algn="ctr"/>
                      <a:r>
                        <a:rPr lang="es-PE" dirty="0" smtClean="0"/>
                        <a:t>Anchoveta</a:t>
                      </a:r>
                      <a:endParaRPr lang="es-PE" dirty="0"/>
                    </a:p>
                  </a:txBody>
                  <a:tcPr anchor="ctr"/>
                </a:tc>
              </a:tr>
            </a:tbl>
          </a:graphicData>
        </a:graphic>
      </p:graphicFrame>
      <p:pic>
        <p:nvPicPr>
          <p:cNvPr id="16" name="Imagen 15"/>
          <p:cNvPicPr>
            <a:picLocks noChangeAspect="1"/>
          </p:cNvPicPr>
          <p:nvPr/>
        </p:nvPicPr>
        <p:blipFill>
          <a:blip r:embed="rId2"/>
          <a:stretch>
            <a:fillRect/>
          </a:stretch>
        </p:blipFill>
        <p:spPr>
          <a:xfrm>
            <a:off x="8723622" y="346970"/>
            <a:ext cx="2095500" cy="1488480"/>
          </a:xfrm>
          <a:prstGeom prst="rect">
            <a:avLst/>
          </a:prstGeom>
          <a:ln>
            <a:noFill/>
          </a:ln>
          <a:effectLst>
            <a:outerShdw blurRad="292100" dist="139700" dir="2700000" algn="tl" rotWithShape="0">
              <a:srgbClr val="333333">
                <a:alpha val="65000"/>
              </a:srgbClr>
            </a:outerShdw>
          </a:effectLst>
        </p:spPr>
      </p:pic>
      <p:pic>
        <p:nvPicPr>
          <p:cNvPr id="4" name="Imagen 3"/>
          <p:cNvPicPr>
            <a:picLocks noChangeAspect="1"/>
          </p:cNvPicPr>
          <p:nvPr/>
        </p:nvPicPr>
        <p:blipFill>
          <a:blip r:embed="rId3"/>
          <a:stretch>
            <a:fillRect/>
          </a:stretch>
        </p:blipFill>
        <p:spPr>
          <a:xfrm>
            <a:off x="5924550" y="1835450"/>
            <a:ext cx="1943100" cy="1857120"/>
          </a:xfrm>
          <a:prstGeom prst="rect">
            <a:avLst/>
          </a:prstGeom>
        </p:spPr>
      </p:pic>
      <p:pic>
        <p:nvPicPr>
          <p:cNvPr id="17" name="Imagen 16"/>
          <p:cNvPicPr>
            <a:picLocks noChangeAspect="1"/>
          </p:cNvPicPr>
          <p:nvPr/>
        </p:nvPicPr>
        <p:blipFill>
          <a:blip r:embed="rId4"/>
          <a:stretch>
            <a:fillRect/>
          </a:stretch>
        </p:blipFill>
        <p:spPr>
          <a:xfrm>
            <a:off x="9192676" y="2349165"/>
            <a:ext cx="2006600" cy="1895280"/>
          </a:xfrm>
          <a:prstGeom prst="rect">
            <a:avLst/>
          </a:prstGeom>
        </p:spPr>
      </p:pic>
      <p:pic>
        <p:nvPicPr>
          <p:cNvPr id="18" name="Imagen 17"/>
          <p:cNvPicPr>
            <a:picLocks noChangeAspect="1"/>
          </p:cNvPicPr>
          <p:nvPr/>
        </p:nvPicPr>
        <p:blipFill>
          <a:blip r:embed="rId5"/>
          <a:stretch>
            <a:fillRect/>
          </a:stretch>
        </p:blipFill>
        <p:spPr>
          <a:xfrm>
            <a:off x="5695950" y="4827710"/>
            <a:ext cx="1828800" cy="1857375"/>
          </a:xfrm>
          <a:prstGeom prst="ellipse">
            <a:avLst/>
          </a:prstGeom>
          <a:ln>
            <a:noFill/>
          </a:ln>
          <a:effectLst>
            <a:softEdge rad="112500"/>
          </a:effectLst>
        </p:spPr>
      </p:pic>
      <p:pic>
        <p:nvPicPr>
          <p:cNvPr id="19" name="Imagen 18"/>
          <p:cNvPicPr>
            <a:picLocks noChangeAspect="1"/>
          </p:cNvPicPr>
          <p:nvPr/>
        </p:nvPicPr>
        <p:blipFill>
          <a:blip r:embed="rId6"/>
          <a:stretch>
            <a:fillRect/>
          </a:stretch>
        </p:blipFill>
        <p:spPr>
          <a:xfrm>
            <a:off x="9599611" y="4827710"/>
            <a:ext cx="1905000" cy="1831680"/>
          </a:xfrm>
          <a:prstGeom prst="ellipse">
            <a:avLst/>
          </a:prstGeom>
          <a:ln>
            <a:noFill/>
          </a:ln>
          <a:effectLst>
            <a:softEdge rad="112500"/>
          </a:effectLst>
        </p:spPr>
      </p:pic>
      <p:pic>
        <p:nvPicPr>
          <p:cNvPr id="20" name="Imagen 19"/>
          <p:cNvPicPr>
            <a:picLocks noChangeAspect="1"/>
          </p:cNvPicPr>
          <p:nvPr/>
        </p:nvPicPr>
        <p:blipFill>
          <a:blip r:embed="rId7"/>
          <a:stretch>
            <a:fillRect/>
          </a:stretch>
        </p:blipFill>
        <p:spPr>
          <a:xfrm>
            <a:off x="7524750" y="3708490"/>
            <a:ext cx="1549400" cy="1475520"/>
          </a:xfrm>
          <a:prstGeom prst="ellipse">
            <a:avLst/>
          </a:prstGeom>
          <a:ln>
            <a:noFill/>
          </a:ln>
          <a:effectLst>
            <a:softEdge rad="112500"/>
          </a:effectLst>
        </p:spPr>
      </p:pic>
    </p:spTree>
    <p:extLst>
      <p:ext uri="{BB962C8B-B14F-4D97-AF65-F5344CB8AC3E}">
        <p14:creationId xmlns:p14="http://schemas.microsoft.com/office/powerpoint/2010/main" xmlns="" val="2929990007"/>
      </p:ext>
    </p:extLst>
  </p:cSld>
  <p:clrMapOvr>
    <a:masterClrMapping/>
  </p:clrMapOvr>
</p:sld>
</file>

<file path=ppt/theme/theme1.xml><?xml version="1.0" encoding="utf-8"?>
<a:theme xmlns:a="http://schemas.openxmlformats.org/drawingml/2006/main" name="Espiral">
  <a:themeElements>
    <a:clrScheme name="Espiral">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Espiral">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Espiral">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289</TotalTime>
  <Words>1050</Words>
  <Application>Microsoft Office PowerPoint</Application>
  <PresentationFormat>사용자 지정</PresentationFormat>
  <Paragraphs>208</Paragraphs>
  <Slides>16</Slides>
  <Notes>0</Notes>
  <HiddenSlides>0</HiddenSlides>
  <MMClips>0</MMClips>
  <ScaleCrop>false</ScaleCrop>
  <HeadingPairs>
    <vt:vector size="4" baseType="variant">
      <vt:variant>
        <vt:lpstr>테마</vt:lpstr>
      </vt:variant>
      <vt:variant>
        <vt:i4>1</vt:i4>
      </vt:variant>
      <vt:variant>
        <vt:lpstr>슬라이드 제목</vt:lpstr>
      </vt:variant>
      <vt:variant>
        <vt:i4>16</vt:i4>
      </vt:variant>
    </vt:vector>
  </HeadingPairs>
  <TitlesOfParts>
    <vt:vector size="17" baseType="lpstr">
      <vt:lpstr>Espiral</vt:lpstr>
      <vt:lpstr>PERUVIAN COMPANIES</vt:lpstr>
      <vt:lpstr>GANDULES INC</vt:lpstr>
      <vt:lpstr>GANDULES INC</vt:lpstr>
      <vt:lpstr>PERUVIAN NATURE </vt:lpstr>
      <vt:lpstr>PERUVIAN NATURE </vt:lpstr>
      <vt:lpstr>AMAZON HEALTH PRODUCTS</vt:lpstr>
      <vt:lpstr>AMAZON HEALTH PRODUCTS</vt:lpstr>
      <vt:lpstr>AMAZ FOOD</vt:lpstr>
      <vt:lpstr>AMAZ FOOD</vt:lpstr>
      <vt:lpstr>DESTILERIA CASTRO</vt:lpstr>
      <vt:lpstr>INKA CROPS</vt:lpstr>
      <vt:lpstr>INKA CROPS</vt:lpstr>
      <vt:lpstr>ALGARROBOS ORGANICOS</vt:lpstr>
      <vt:lpstr>ALGARROBOS ORGANICOS</vt:lpstr>
      <vt:lpstr>ALTAMAR FOODS</vt:lpstr>
      <vt:lpstr>ALTAMAR FOODS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Harumi Silvia Shiomura Cisneros</dc:creator>
  <cp:lastModifiedBy>user</cp:lastModifiedBy>
  <cp:revision>29</cp:revision>
  <dcterms:created xsi:type="dcterms:W3CDTF">2015-05-04T20:16:00Z</dcterms:created>
  <dcterms:modified xsi:type="dcterms:W3CDTF">2015-05-07T02:20:57Z</dcterms:modified>
</cp:coreProperties>
</file>