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0"/>
  </p:notesMasterIdLst>
  <p:sldIdLst>
    <p:sldId id="266" r:id="rId2"/>
    <p:sldId id="257" r:id="rId3"/>
    <p:sldId id="258" r:id="rId4"/>
    <p:sldId id="262" r:id="rId5"/>
    <p:sldId id="264" r:id="rId6"/>
    <p:sldId id="265" r:id="rId7"/>
    <p:sldId id="259" r:id="rId8"/>
    <p:sldId id="260" r:id="rId9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18603FDC-E32A-4AB5-989C-0864C3EAD2B8}" styleName="Themed Style 2 - Accent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577" autoAdjust="0"/>
    <p:restoredTop sz="94717" autoAdjust="0"/>
  </p:normalViewPr>
  <p:slideViewPr>
    <p:cSldViewPr>
      <p:cViewPr>
        <p:scale>
          <a:sx n="107" d="100"/>
          <a:sy n="107" d="100"/>
        </p:scale>
        <p:origin x="-126" y="-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B085F68-3001-4E99-88E6-865B32BCADE3}" type="doc">
      <dgm:prSet loTypeId="urn:microsoft.com/office/officeart/2005/8/layout/pyramid1" loCatId="pyramid" qsTypeId="urn:microsoft.com/office/officeart/2005/8/quickstyle/3d5" qsCatId="3D" csTypeId="urn:microsoft.com/office/officeart/2005/8/colors/colorful2" csCatId="colorful" phldr="1"/>
      <dgm:spPr/>
    </dgm:pt>
    <dgm:pt modelId="{2FBAA696-5A3C-4E92-8040-BB04DE953900}">
      <dgm:prSet phldrT="[Text]"/>
      <dgm:spPr/>
      <dgm:t>
        <a:bodyPr/>
        <a:lstStyle/>
        <a:p>
          <a:pPr latinLnBrk="1"/>
          <a:endParaRPr lang="en-US" altLang="ko-KR" dirty="0" smtClean="0"/>
        </a:p>
        <a:p>
          <a:pPr latinLnBrk="1"/>
          <a:r>
            <a:rPr lang="ko-KR" altLang="en-US" dirty="0" smtClean="0">
              <a:latin typeface="맑은 고딕" pitchFamily="50" charset="-127"/>
              <a:ea typeface="맑은 고딕" pitchFamily="50" charset="-127"/>
            </a:rPr>
            <a:t>투스콘</a:t>
          </a:r>
          <a:endParaRPr lang="ko-KR" altLang="en-US" dirty="0">
            <a:latin typeface="맑은 고딕" pitchFamily="50" charset="-127"/>
            <a:ea typeface="맑은 고딕" pitchFamily="50" charset="-127"/>
          </a:endParaRPr>
        </a:p>
      </dgm:t>
    </dgm:pt>
    <dgm:pt modelId="{9295B4A8-9FFF-4461-8B90-89E765560780}" type="parTrans" cxnId="{5AA8DE94-3CF1-44E2-8542-BF37C42FEE3F}">
      <dgm:prSet/>
      <dgm:spPr/>
      <dgm:t>
        <a:bodyPr/>
        <a:lstStyle/>
        <a:p>
          <a:pPr latinLnBrk="1"/>
          <a:endParaRPr lang="ko-KR" altLang="en-US"/>
        </a:p>
      </dgm:t>
    </dgm:pt>
    <dgm:pt modelId="{9DBD5BE8-6826-4160-9E8D-AF09CA4E040A}" type="sibTrans" cxnId="{5AA8DE94-3CF1-44E2-8542-BF37C42FEE3F}">
      <dgm:prSet/>
      <dgm:spPr/>
      <dgm:t>
        <a:bodyPr/>
        <a:lstStyle/>
        <a:p>
          <a:pPr latinLnBrk="1"/>
          <a:endParaRPr lang="ko-KR" altLang="en-US"/>
        </a:p>
      </dgm:t>
    </dgm:pt>
    <dgm:pt modelId="{43F71CF9-EF39-4426-A3A4-D1252F0BA7F8}">
      <dgm:prSet phldrT="[Text]"/>
      <dgm:spPr/>
      <dgm:t>
        <a:bodyPr/>
        <a:lstStyle/>
        <a:p>
          <a:pPr latinLnBrk="1"/>
          <a:endParaRPr lang="en-US" altLang="ko-KR" dirty="0" smtClean="0"/>
        </a:p>
        <a:p>
          <a:pPr latinLnBrk="1"/>
          <a:r>
            <a:rPr lang="en-US" altLang="ko-KR" dirty="0" smtClean="0">
              <a:latin typeface="맑은 고딕" pitchFamily="50" charset="-127"/>
              <a:ea typeface="맑은 고딕" pitchFamily="50" charset="-127"/>
            </a:rPr>
            <a:t>7</a:t>
          </a:r>
          <a:r>
            <a:rPr lang="ko-KR" altLang="en-US" dirty="0" smtClean="0">
              <a:latin typeface="맑은 고딕" pitchFamily="50" charset="-127"/>
              <a:ea typeface="맑은 고딕" pitchFamily="50" charset="-127"/>
            </a:rPr>
            <a:t>개 연맹 </a:t>
          </a:r>
          <a:r>
            <a:rPr lang="en-US" altLang="ko-KR" dirty="0" smtClean="0">
              <a:latin typeface="맑은 고딕" pitchFamily="50" charset="-127"/>
              <a:ea typeface="맑은 고딕" pitchFamily="50" charset="-127"/>
            </a:rPr>
            <a:t>+</a:t>
          </a:r>
        </a:p>
        <a:p>
          <a:pPr latinLnBrk="1"/>
          <a:r>
            <a:rPr lang="en-US" altLang="ko-KR" dirty="0" smtClean="0">
              <a:latin typeface="맑은 고딕" pitchFamily="50" charset="-127"/>
              <a:ea typeface="맑은 고딕" pitchFamily="50" charset="-127"/>
            </a:rPr>
            <a:t>211</a:t>
          </a:r>
          <a:r>
            <a:rPr lang="ko-KR" altLang="en-US" dirty="0" smtClean="0">
              <a:latin typeface="맑은 고딕" pitchFamily="50" charset="-127"/>
              <a:ea typeface="맑은 고딕" pitchFamily="50" charset="-127"/>
            </a:rPr>
            <a:t>개 경제단체</a:t>
          </a:r>
          <a:endParaRPr lang="en-US" altLang="ko-KR" dirty="0" smtClean="0">
            <a:latin typeface="맑은 고딕" pitchFamily="50" charset="-127"/>
            <a:ea typeface="맑은 고딕" pitchFamily="50" charset="-127"/>
          </a:endParaRPr>
        </a:p>
        <a:p>
          <a:pPr latinLnBrk="1"/>
          <a:endParaRPr lang="ko-KR" altLang="en-US" dirty="0"/>
        </a:p>
      </dgm:t>
    </dgm:pt>
    <dgm:pt modelId="{1D949D3B-3547-407F-8CF6-E2E669A3C350}" type="parTrans" cxnId="{0654E1E0-D4FB-4FBA-89B3-E09D5B6F8D32}">
      <dgm:prSet/>
      <dgm:spPr/>
      <dgm:t>
        <a:bodyPr/>
        <a:lstStyle/>
        <a:p>
          <a:pPr latinLnBrk="1"/>
          <a:endParaRPr lang="ko-KR" altLang="en-US"/>
        </a:p>
      </dgm:t>
    </dgm:pt>
    <dgm:pt modelId="{290B776B-25BB-4D8B-B003-F70F2E4EA33B}" type="sibTrans" cxnId="{0654E1E0-D4FB-4FBA-89B3-E09D5B6F8D32}">
      <dgm:prSet/>
      <dgm:spPr/>
      <dgm:t>
        <a:bodyPr/>
        <a:lstStyle/>
        <a:p>
          <a:pPr latinLnBrk="1"/>
          <a:endParaRPr lang="ko-KR" altLang="en-US"/>
        </a:p>
      </dgm:t>
    </dgm:pt>
    <dgm:pt modelId="{64696F10-4B14-4C66-9F40-3D49905D36F9}">
      <dgm:prSet phldrT="[Text]"/>
      <dgm:spPr/>
      <dgm:t>
        <a:bodyPr/>
        <a:lstStyle/>
        <a:p>
          <a:pPr latinLnBrk="1"/>
          <a:r>
            <a:rPr lang="en-US" altLang="ko-KR" dirty="0" smtClean="0">
              <a:latin typeface="맑은 고딕" pitchFamily="50" charset="-127"/>
              <a:ea typeface="맑은 고딕" pitchFamily="50" charset="-127"/>
            </a:rPr>
            <a:t>55,000 </a:t>
          </a:r>
          <a:r>
            <a:rPr lang="ko-KR" altLang="en-US" dirty="0" smtClean="0">
              <a:latin typeface="맑은 고딕" pitchFamily="50" charset="-127"/>
              <a:ea typeface="맑은 고딕" pitchFamily="50" charset="-127"/>
            </a:rPr>
            <a:t>기업인 </a:t>
          </a:r>
          <a:r>
            <a:rPr lang="en-US" altLang="ko-KR" dirty="0" smtClean="0">
              <a:latin typeface="맑은 고딕" pitchFamily="50" charset="-127"/>
              <a:ea typeface="맑은 고딕" pitchFamily="50" charset="-127"/>
            </a:rPr>
            <a:t>+</a:t>
          </a:r>
        </a:p>
        <a:p>
          <a:pPr latinLnBrk="1"/>
          <a:r>
            <a:rPr lang="en-US" altLang="ko-KR" dirty="0" smtClean="0">
              <a:latin typeface="맑은 고딕" pitchFamily="50" charset="-127"/>
              <a:ea typeface="맑은 고딕" pitchFamily="50" charset="-127"/>
            </a:rPr>
            <a:t>140,000</a:t>
          </a:r>
          <a:r>
            <a:rPr lang="ko-KR" altLang="en-US" dirty="0" smtClean="0">
              <a:latin typeface="맑은 고딕" pitchFamily="50" charset="-127"/>
              <a:ea typeface="맑은 고딕" pitchFamily="50" charset="-127"/>
            </a:rPr>
            <a:t>개</a:t>
          </a:r>
          <a:r>
            <a:rPr lang="en-US" altLang="ko-KR" dirty="0" smtClean="0">
              <a:latin typeface="맑은 고딕" pitchFamily="50" charset="-127"/>
              <a:ea typeface="맑은 고딕" pitchFamily="50" charset="-127"/>
            </a:rPr>
            <a:t> </a:t>
          </a:r>
          <a:r>
            <a:rPr lang="ko-KR" altLang="en-US" dirty="0" smtClean="0">
              <a:latin typeface="맑은 고딕" pitchFamily="50" charset="-127"/>
              <a:ea typeface="맑은 고딕" pitchFamily="50" charset="-127"/>
            </a:rPr>
            <a:t> 기업</a:t>
          </a:r>
          <a:endParaRPr lang="en-US" altLang="ko-KR" dirty="0" smtClean="0">
            <a:latin typeface="맑은 고딕" pitchFamily="50" charset="-127"/>
            <a:ea typeface="맑은 고딕" pitchFamily="50" charset="-127"/>
          </a:endParaRPr>
        </a:p>
      </dgm:t>
    </dgm:pt>
    <dgm:pt modelId="{AB714AAE-E253-44C3-9F3A-6205A70A4CD4}" type="parTrans" cxnId="{77BCB902-3A5E-404E-A6BC-9457B89B4712}">
      <dgm:prSet/>
      <dgm:spPr/>
      <dgm:t>
        <a:bodyPr/>
        <a:lstStyle/>
        <a:p>
          <a:pPr latinLnBrk="1"/>
          <a:endParaRPr lang="ko-KR" altLang="en-US"/>
        </a:p>
      </dgm:t>
    </dgm:pt>
    <dgm:pt modelId="{FE903BBA-B241-4C8A-A3FF-3EDB65107FF4}" type="sibTrans" cxnId="{77BCB902-3A5E-404E-A6BC-9457B89B4712}">
      <dgm:prSet/>
      <dgm:spPr/>
      <dgm:t>
        <a:bodyPr/>
        <a:lstStyle/>
        <a:p>
          <a:pPr latinLnBrk="1"/>
          <a:endParaRPr lang="ko-KR" altLang="en-US"/>
        </a:p>
      </dgm:t>
    </dgm:pt>
    <dgm:pt modelId="{E63BE4D6-1708-451A-8E67-57C7FAE56B36}" type="pres">
      <dgm:prSet presAssocID="{9B085F68-3001-4E99-88E6-865B32BCADE3}" presName="Name0" presStyleCnt="0">
        <dgm:presLayoutVars>
          <dgm:dir/>
          <dgm:animLvl val="lvl"/>
          <dgm:resizeHandles val="exact"/>
        </dgm:presLayoutVars>
      </dgm:prSet>
      <dgm:spPr/>
    </dgm:pt>
    <dgm:pt modelId="{4FADFC75-473D-402A-91F7-299AC176EB16}" type="pres">
      <dgm:prSet presAssocID="{2FBAA696-5A3C-4E92-8040-BB04DE953900}" presName="Name8" presStyleCnt="0"/>
      <dgm:spPr/>
    </dgm:pt>
    <dgm:pt modelId="{EEB20AB6-FA42-4CAB-9B35-43F4F6DC996B}" type="pres">
      <dgm:prSet presAssocID="{2FBAA696-5A3C-4E92-8040-BB04DE953900}" presName="level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2080DECC-005F-4723-AE9B-219FD668C4E0}" type="pres">
      <dgm:prSet presAssocID="{2FBAA696-5A3C-4E92-8040-BB04DE953900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FC880986-584D-40C0-BF70-45BC09888D9C}" type="pres">
      <dgm:prSet presAssocID="{43F71CF9-EF39-4426-A3A4-D1252F0BA7F8}" presName="Name8" presStyleCnt="0"/>
      <dgm:spPr/>
    </dgm:pt>
    <dgm:pt modelId="{58637FCB-C696-4EE8-9891-38E6D80A13C1}" type="pres">
      <dgm:prSet presAssocID="{43F71CF9-EF39-4426-A3A4-D1252F0BA7F8}" presName="level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BAE60367-9565-47D4-9533-985EA4667E55}" type="pres">
      <dgm:prSet presAssocID="{43F71CF9-EF39-4426-A3A4-D1252F0BA7F8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A34EEB53-5F1F-4680-8024-8FFB1EE2832F}" type="pres">
      <dgm:prSet presAssocID="{64696F10-4B14-4C66-9F40-3D49905D36F9}" presName="Name8" presStyleCnt="0"/>
      <dgm:spPr/>
    </dgm:pt>
    <dgm:pt modelId="{CB596B3E-99B9-4EA5-AA4B-9D724A11A5F2}" type="pres">
      <dgm:prSet presAssocID="{64696F10-4B14-4C66-9F40-3D49905D36F9}" presName="level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EC6186E5-1A2E-4390-9CA9-9B13548F24E8}" type="pres">
      <dgm:prSet presAssocID="{64696F10-4B14-4C66-9F40-3D49905D36F9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C7FAC714-29BA-40BE-A41B-A7E872D6B5E8}" type="presOf" srcId="{64696F10-4B14-4C66-9F40-3D49905D36F9}" destId="{EC6186E5-1A2E-4390-9CA9-9B13548F24E8}" srcOrd="1" destOrd="0" presId="urn:microsoft.com/office/officeart/2005/8/layout/pyramid1"/>
    <dgm:cxn modelId="{ABD93545-832A-49E7-AAFB-FAB75497246F}" type="presOf" srcId="{43F71CF9-EF39-4426-A3A4-D1252F0BA7F8}" destId="{BAE60367-9565-47D4-9533-985EA4667E55}" srcOrd="1" destOrd="0" presId="urn:microsoft.com/office/officeart/2005/8/layout/pyramid1"/>
    <dgm:cxn modelId="{74531218-8F1C-4C33-929F-FF9F248F010A}" type="presOf" srcId="{9B085F68-3001-4E99-88E6-865B32BCADE3}" destId="{E63BE4D6-1708-451A-8E67-57C7FAE56B36}" srcOrd="0" destOrd="0" presId="urn:microsoft.com/office/officeart/2005/8/layout/pyramid1"/>
    <dgm:cxn modelId="{77BCB902-3A5E-404E-A6BC-9457B89B4712}" srcId="{9B085F68-3001-4E99-88E6-865B32BCADE3}" destId="{64696F10-4B14-4C66-9F40-3D49905D36F9}" srcOrd="2" destOrd="0" parTransId="{AB714AAE-E253-44C3-9F3A-6205A70A4CD4}" sibTransId="{FE903BBA-B241-4C8A-A3FF-3EDB65107FF4}"/>
    <dgm:cxn modelId="{0654E1E0-D4FB-4FBA-89B3-E09D5B6F8D32}" srcId="{9B085F68-3001-4E99-88E6-865B32BCADE3}" destId="{43F71CF9-EF39-4426-A3A4-D1252F0BA7F8}" srcOrd="1" destOrd="0" parTransId="{1D949D3B-3547-407F-8CF6-E2E669A3C350}" sibTransId="{290B776B-25BB-4D8B-B003-F70F2E4EA33B}"/>
    <dgm:cxn modelId="{7578402D-0EC0-42C6-9BAD-E912EB5A4227}" type="presOf" srcId="{43F71CF9-EF39-4426-A3A4-D1252F0BA7F8}" destId="{58637FCB-C696-4EE8-9891-38E6D80A13C1}" srcOrd="0" destOrd="0" presId="urn:microsoft.com/office/officeart/2005/8/layout/pyramid1"/>
    <dgm:cxn modelId="{9A999DA4-7102-4334-A6F7-220F549934A1}" type="presOf" srcId="{2FBAA696-5A3C-4E92-8040-BB04DE953900}" destId="{2080DECC-005F-4723-AE9B-219FD668C4E0}" srcOrd="1" destOrd="0" presId="urn:microsoft.com/office/officeart/2005/8/layout/pyramid1"/>
    <dgm:cxn modelId="{5AA8DE94-3CF1-44E2-8542-BF37C42FEE3F}" srcId="{9B085F68-3001-4E99-88E6-865B32BCADE3}" destId="{2FBAA696-5A3C-4E92-8040-BB04DE953900}" srcOrd="0" destOrd="0" parTransId="{9295B4A8-9FFF-4461-8B90-89E765560780}" sibTransId="{9DBD5BE8-6826-4160-9E8D-AF09CA4E040A}"/>
    <dgm:cxn modelId="{5D5C1D7E-A253-4377-B1B0-2378E8007A20}" type="presOf" srcId="{2FBAA696-5A3C-4E92-8040-BB04DE953900}" destId="{EEB20AB6-FA42-4CAB-9B35-43F4F6DC996B}" srcOrd="0" destOrd="0" presId="urn:microsoft.com/office/officeart/2005/8/layout/pyramid1"/>
    <dgm:cxn modelId="{02F6D43B-D995-4FFC-A6A2-F742F0BFE30C}" type="presOf" srcId="{64696F10-4B14-4C66-9F40-3D49905D36F9}" destId="{CB596B3E-99B9-4EA5-AA4B-9D724A11A5F2}" srcOrd="0" destOrd="0" presId="urn:microsoft.com/office/officeart/2005/8/layout/pyramid1"/>
    <dgm:cxn modelId="{5A780244-26BC-4CEE-811A-CAAD9A4352A0}" type="presParOf" srcId="{E63BE4D6-1708-451A-8E67-57C7FAE56B36}" destId="{4FADFC75-473D-402A-91F7-299AC176EB16}" srcOrd="0" destOrd="0" presId="urn:microsoft.com/office/officeart/2005/8/layout/pyramid1"/>
    <dgm:cxn modelId="{264BC0A5-0332-4030-9F30-7D96ED0E09D8}" type="presParOf" srcId="{4FADFC75-473D-402A-91F7-299AC176EB16}" destId="{EEB20AB6-FA42-4CAB-9B35-43F4F6DC996B}" srcOrd="0" destOrd="0" presId="urn:microsoft.com/office/officeart/2005/8/layout/pyramid1"/>
    <dgm:cxn modelId="{0523CABB-D3CB-4772-9E25-5919C9A066F3}" type="presParOf" srcId="{4FADFC75-473D-402A-91F7-299AC176EB16}" destId="{2080DECC-005F-4723-AE9B-219FD668C4E0}" srcOrd="1" destOrd="0" presId="urn:microsoft.com/office/officeart/2005/8/layout/pyramid1"/>
    <dgm:cxn modelId="{77F926A5-495F-487D-907E-4811850532F1}" type="presParOf" srcId="{E63BE4D6-1708-451A-8E67-57C7FAE56B36}" destId="{FC880986-584D-40C0-BF70-45BC09888D9C}" srcOrd="1" destOrd="0" presId="urn:microsoft.com/office/officeart/2005/8/layout/pyramid1"/>
    <dgm:cxn modelId="{29C10B69-5F0E-46F8-A515-AE470BA3B20C}" type="presParOf" srcId="{FC880986-584D-40C0-BF70-45BC09888D9C}" destId="{58637FCB-C696-4EE8-9891-38E6D80A13C1}" srcOrd="0" destOrd="0" presId="urn:microsoft.com/office/officeart/2005/8/layout/pyramid1"/>
    <dgm:cxn modelId="{20FCB8A2-3EF9-4003-8DB1-8BC6C206FF31}" type="presParOf" srcId="{FC880986-584D-40C0-BF70-45BC09888D9C}" destId="{BAE60367-9565-47D4-9533-985EA4667E55}" srcOrd="1" destOrd="0" presId="urn:microsoft.com/office/officeart/2005/8/layout/pyramid1"/>
    <dgm:cxn modelId="{2269FB23-EFB9-4A57-B7BA-77129E35BF8F}" type="presParOf" srcId="{E63BE4D6-1708-451A-8E67-57C7FAE56B36}" destId="{A34EEB53-5F1F-4680-8024-8FFB1EE2832F}" srcOrd="2" destOrd="0" presId="urn:microsoft.com/office/officeart/2005/8/layout/pyramid1"/>
    <dgm:cxn modelId="{2187710A-9909-4673-8475-1630B5AD26E5}" type="presParOf" srcId="{A34EEB53-5F1F-4680-8024-8FFB1EE2832F}" destId="{CB596B3E-99B9-4EA5-AA4B-9D724A11A5F2}" srcOrd="0" destOrd="0" presId="urn:microsoft.com/office/officeart/2005/8/layout/pyramid1"/>
    <dgm:cxn modelId="{E0D91C9D-5293-48B4-A83F-794CA54A31E4}" type="presParOf" srcId="{A34EEB53-5F1F-4680-8024-8FFB1EE2832F}" destId="{EC6186E5-1A2E-4390-9CA9-9B13548F24E8}" srcOrd="1" destOrd="0" presId="urn:microsoft.com/office/officeart/2005/8/layout/pyramid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EB20AB6-FA42-4CAB-9B35-43F4F6DC996B}">
      <dsp:nvSpPr>
        <dsp:cNvPr id="0" name=""/>
        <dsp:cNvSpPr/>
      </dsp:nvSpPr>
      <dsp:spPr>
        <a:xfrm>
          <a:off x="1565018" y="0"/>
          <a:ext cx="1565018" cy="1803400"/>
        </a:xfrm>
        <a:prstGeom prst="trapezoid">
          <a:avLst>
            <a:gd name="adj" fmla="val 5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altLang="ko-KR" sz="2000" kern="1200" dirty="0" smtClean="0"/>
        </a:p>
        <a:p>
          <a:pPr lvl="0" algn="ctr" defTabSz="8890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000" kern="1200" dirty="0" smtClean="0">
              <a:latin typeface="맑은 고딕" pitchFamily="50" charset="-127"/>
              <a:ea typeface="맑은 고딕" pitchFamily="50" charset="-127"/>
            </a:rPr>
            <a:t>투스콘</a:t>
          </a:r>
          <a:endParaRPr lang="ko-KR" altLang="en-US" sz="2000" kern="1200" dirty="0">
            <a:latin typeface="맑은 고딕" pitchFamily="50" charset="-127"/>
            <a:ea typeface="맑은 고딕" pitchFamily="50" charset="-127"/>
          </a:endParaRPr>
        </a:p>
      </dsp:txBody>
      <dsp:txXfrm>
        <a:off x="1565018" y="0"/>
        <a:ext cx="1565018" cy="1803400"/>
      </dsp:txXfrm>
    </dsp:sp>
    <dsp:sp modelId="{58637FCB-C696-4EE8-9891-38E6D80A13C1}">
      <dsp:nvSpPr>
        <dsp:cNvPr id="0" name=""/>
        <dsp:cNvSpPr/>
      </dsp:nvSpPr>
      <dsp:spPr>
        <a:xfrm>
          <a:off x="782509" y="1803400"/>
          <a:ext cx="3130037" cy="1803400"/>
        </a:xfrm>
        <a:prstGeom prst="trapezoid">
          <a:avLst>
            <a:gd name="adj" fmla="val 43391"/>
          </a:avLst>
        </a:prstGeom>
        <a:solidFill>
          <a:schemeClr val="accent2">
            <a:hueOff val="3864684"/>
            <a:satOff val="-41326"/>
            <a:lumOff val="10784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altLang="ko-KR" sz="2000" kern="1200" dirty="0" smtClean="0"/>
        </a:p>
        <a:p>
          <a:pPr lvl="0" algn="ctr" defTabSz="8890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2000" kern="1200" dirty="0" smtClean="0">
              <a:latin typeface="맑은 고딕" pitchFamily="50" charset="-127"/>
              <a:ea typeface="맑은 고딕" pitchFamily="50" charset="-127"/>
            </a:rPr>
            <a:t>7</a:t>
          </a:r>
          <a:r>
            <a:rPr lang="ko-KR" altLang="en-US" sz="2000" kern="1200" dirty="0" smtClean="0">
              <a:latin typeface="맑은 고딕" pitchFamily="50" charset="-127"/>
              <a:ea typeface="맑은 고딕" pitchFamily="50" charset="-127"/>
            </a:rPr>
            <a:t>개 연맹 </a:t>
          </a:r>
          <a:r>
            <a:rPr lang="en-US" altLang="ko-KR" sz="2000" kern="1200" dirty="0" smtClean="0">
              <a:latin typeface="맑은 고딕" pitchFamily="50" charset="-127"/>
              <a:ea typeface="맑은 고딕" pitchFamily="50" charset="-127"/>
            </a:rPr>
            <a:t>+</a:t>
          </a:r>
        </a:p>
        <a:p>
          <a:pPr lvl="0" algn="ctr" defTabSz="8890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2000" kern="1200" dirty="0" smtClean="0">
              <a:latin typeface="맑은 고딕" pitchFamily="50" charset="-127"/>
              <a:ea typeface="맑은 고딕" pitchFamily="50" charset="-127"/>
            </a:rPr>
            <a:t>211</a:t>
          </a:r>
          <a:r>
            <a:rPr lang="ko-KR" altLang="en-US" sz="2000" kern="1200" dirty="0" smtClean="0">
              <a:latin typeface="맑은 고딕" pitchFamily="50" charset="-127"/>
              <a:ea typeface="맑은 고딕" pitchFamily="50" charset="-127"/>
            </a:rPr>
            <a:t>개 경제단체</a:t>
          </a:r>
          <a:endParaRPr lang="en-US" altLang="ko-KR" sz="2000" kern="1200" dirty="0" smtClean="0">
            <a:latin typeface="맑은 고딕" pitchFamily="50" charset="-127"/>
            <a:ea typeface="맑은 고딕" pitchFamily="50" charset="-127"/>
          </a:endParaRPr>
        </a:p>
        <a:p>
          <a:pPr lvl="0" algn="ctr" defTabSz="8890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2000" kern="1200" dirty="0"/>
        </a:p>
      </dsp:txBody>
      <dsp:txXfrm>
        <a:off x="1330265" y="1803400"/>
        <a:ext cx="2034524" cy="1803400"/>
      </dsp:txXfrm>
    </dsp:sp>
    <dsp:sp modelId="{CB596B3E-99B9-4EA5-AA4B-9D724A11A5F2}">
      <dsp:nvSpPr>
        <dsp:cNvPr id="0" name=""/>
        <dsp:cNvSpPr/>
      </dsp:nvSpPr>
      <dsp:spPr>
        <a:xfrm>
          <a:off x="0" y="3606800"/>
          <a:ext cx="4695056" cy="1803400"/>
        </a:xfrm>
        <a:prstGeom prst="trapezoid">
          <a:avLst>
            <a:gd name="adj" fmla="val 43391"/>
          </a:avLst>
        </a:prstGeom>
        <a:solidFill>
          <a:schemeClr val="accent2">
            <a:hueOff val="7729367"/>
            <a:satOff val="-82653"/>
            <a:lumOff val="21569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2000" kern="1200" dirty="0" smtClean="0">
              <a:latin typeface="맑은 고딕" pitchFamily="50" charset="-127"/>
              <a:ea typeface="맑은 고딕" pitchFamily="50" charset="-127"/>
            </a:rPr>
            <a:t>55,000 </a:t>
          </a:r>
          <a:r>
            <a:rPr lang="ko-KR" altLang="en-US" sz="2000" kern="1200" dirty="0" smtClean="0">
              <a:latin typeface="맑은 고딕" pitchFamily="50" charset="-127"/>
              <a:ea typeface="맑은 고딕" pitchFamily="50" charset="-127"/>
            </a:rPr>
            <a:t>기업인 </a:t>
          </a:r>
          <a:r>
            <a:rPr lang="en-US" altLang="ko-KR" sz="2000" kern="1200" dirty="0" smtClean="0">
              <a:latin typeface="맑은 고딕" pitchFamily="50" charset="-127"/>
              <a:ea typeface="맑은 고딕" pitchFamily="50" charset="-127"/>
            </a:rPr>
            <a:t>+</a:t>
          </a:r>
        </a:p>
        <a:p>
          <a:pPr lvl="0" algn="ctr" defTabSz="8890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2000" kern="1200" dirty="0" smtClean="0">
              <a:latin typeface="맑은 고딕" pitchFamily="50" charset="-127"/>
              <a:ea typeface="맑은 고딕" pitchFamily="50" charset="-127"/>
            </a:rPr>
            <a:t>140,000</a:t>
          </a:r>
          <a:r>
            <a:rPr lang="ko-KR" altLang="en-US" sz="2000" kern="1200" dirty="0" smtClean="0">
              <a:latin typeface="맑은 고딕" pitchFamily="50" charset="-127"/>
              <a:ea typeface="맑은 고딕" pitchFamily="50" charset="-127"/>
            </a:rPr>
            <a:t>개</a:t>
          </a:r>
          <a:r>
            <a:rPr lang="en-US" altLang="ko-KR" sz="2000" kern="1200" dirty="0" smtClean="0">
              <a:latin typeface="맑은 고딕" pitchFamily="50" charset="-127"/>
              <a:ea typeface="맑은 고딕" pitchFamily="50" charset="-127"/>
            </a:rPr>
            <a:t> </a:t>
          </a:r>
          <a:r>
            <a:rPr lang="ko-KR" altLang="en-US" sz="2000" kern="1200" dirty="0" smtClean="0">
              <a:latin typeface="맑은 고딕" pitchFamily="50" charset="-127"/>
              <a:ea typeface="맑은 고딕" pitchFamily="50" charset="-127"/>
            </a:rPr>
            <a:t> 기업</a:t>
          </a:r>
          <a:endParaRPr lang="en-US" altLang="ko-KR" sz="2000" kern="1200" dirty="0" smtClean="0">
            <a:latin typeface="맑은 고딕" pitchFamily="50" charset="-127"/>
            <a:ea typeface="맑은 고딕" pitchFamily="50" charset="-127"/>
          </a:endParaRPr>
        </a:p>
      </dsp:txBody>
      <dsp:txXfrm>
        <a:off x="821634" y="3606800"/>
        <a:ext cx="3051786" cy="18034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5">
  <dgm:title val=""/>
  <dgm:desc val=""/>
  <dgm:catLst>
    <dgm:cat type="3D" pri="11500"/>
  </dgm:catLst>
  <dgm:scene3d>
    <a:camera prst="isometricOffAxis2Left" zoom="95000"/>
    <a:lightRig rig="flat" dir="t"/>
  </dgm:scene3d>
  <dgm:styleLbl name="node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715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81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52400" extrusionH="1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38100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3810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400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150"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63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4005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40050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4005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15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9F82F9-E96F-4F76-A0C2-52FAF2EFEBE7}" type="datetimeFigureOut">
              <a:rPr lang="ko-KR" altLang="en-US" smtClean="0"/>
              <a:pPr/>
              <a:t>2014-03-21</a:t>
            </a:fld>
            <a:endParaRPr lang="ko-KR" alt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82AD01-DD9D-4F40-ADBB-1A4B55DE92B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433641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2AD01-DD9D-4F40-ADBB-1A4B55DE92B5}" type="slidenum">
              <a:rPr lang="ko-KR" altLang="en-US" smtClean="0"/>
              <a:pPr/>
              <a:t>5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2AD01-DD9D-4F40-ADBB-1A4B55DE92B5}" type="slidenum">
              <a:rPr lang="ko-KR" altLang="en-US" smtClean="0"/>
              <a:pPr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203947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altLang="ko-KR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3BBEF4-E688-4343-B887-AE3A0AB39C76}" type="datetimeFigureOut">
              <a:rPr lang="ko-KR" altLang="en-US" smtClean="0"/>
              <a:pPr/>
              <a:t>2014-03-21</a:t>
            </a:fld>
            <a:endParaRPr lang="ko-KR" alt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a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D3585968-808D-4BA7-87A9-D64CCFB6386E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en-US" altLang="ko-KR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en-US" altLang="ko-KR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3BBEF4-E688-4343-B887-AE3A0AB39C76}" type="datetimeFigureOut">
              <a:rPr lang="ko-KR" altLang="en-US" smtClean="0"/>
              <a:pPr/>
              <a:t>2014-03-21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D3585968-808D-4BA7-87A9-D64CCFB6386E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en-US" altLang="ko-KR" smtClean="0"/>
              <a:t>Click to edit Master text styles</a:t>
            </a:r>
          </a:p>
          <a:p>
            <a:pPr lvl="1" eaLnBrk="1" latinLnBrk="0" hangingPunct="1"/>
            <a:r>
              <a:rPr lang="en-US" altLang="ko-KR" smtClean="0"/>
              <a:t>Second level</a:t>
            </a:r>
          </a:p>
          <a:p>
            <a:pPr lvl="2" eaLnBrk="1" latinLnBrk="0" hangingPunct="1"/>
            <a:r>
              <a:rPr lang="en-US" altLang="ko-KR" smtClean="0"/>
              <a:t>Third level</a:t>
            </a:r>
          </a:p>
          <a:p>
            <a:pPr lvl="3" eaLnBrk="1" latinLnBrk="0" hangingPunct="1"/>
            <a:r>
              <a:rPr lang="en-US" altLang="ko-KR" smtClean="0"/>
              <a:t>Fourth level</a:t>
            </a:r>
          </a:p>
          <a:p>
            <a:pPr lvl="4" eaLnBrk="1" latinLnBrk="0" hangingPunct="1"/>
            <a:r>
              <a:rPr lang="en-US" altLang="ko-KR" smtClean="0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altLang="ko-KR" smtClean="0"/>
              <a:t>Click to edit Master text styles</a:t>
            </a: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3BBEF4-E688-4343-B887-AE3A0AB39C76}" type="datetimeFigureOut">
              <a:rPr lang="ko-KR" altLang="en-US" smtClean="0"/>
              <a:pPr/>
              <a:t>2014-03-21</a:t>
            </a:fld>
            <a:endParaRPr lang="ko-KR" alt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D3585968-808D-4BA7-87A9-D64CCFB6386E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en-US" altLang="ko-KR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en-US" altLang="ko-KR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AD3BBEF4-E688-4343-B887-AE3A0AB39C76}" type="datetimeFigureOut">
              <a:rPr lang="ko-KR" altLang="en-US" smtClean="0"/>
              <a:pPr/>
              <a:t>2014-03-21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585968-808D-4BA7-87A9-D64CCFB6386E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Content Placeholder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 altLang="ko-KR" smtClean="0"/>
              <a:t>Click to edit Master text styles</a:t>
            </a:r>
          </a:p>
          <a:p>
            <a:pPr lvl="1" eaLnBrk="1" latinLnBrk="0" hangingPunct="1"/>
            <a:r>
              <a:rPr lang="en-US" altLang="ko-KR" smtClean="0"/>
              <a:t>Second level</a:t>
            </a:r>
          </a:p>
          <a:p>
            <a:pPr lvl="2" eaLnBrk="1" latinLnBrk="0" hangingPunct="1"/>
            <a:r>
              <a:rPr lang="en-US" altLang="ko-KR" smtClean="0"/>
              <a:t>Third level</a:t>
            </a:r>
          </a:p>
          <a:p>
            <a:pPr lvl="3" eaLnBrk="1" latinLnBrk="0" hangingPunct="1"/>
            <a:r>
              <a:rPr lang="en-US" altLang="ko-KR" smtClean="0"/>
              <a:t>Fourth level</a:t>
            </a:r>
          </a:p>
          <a:p>
            <a:pPr lvl="4" eaLnBrk="1" latinLnBrk="0" hangingPunct="1"/>
            <a:r>
              <a:rPr lang="en-US" altLang="ko-KR" smtClean="0"/>
              <a:t>Fifth level</a:t>
            </a:r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 altLang="ko-KR" smtClean="0"/>
              <a:t>Click to edit Master text styles</a:t>
            </a:r>
          </a:p>
          <a:p>
            <a:pPr lvl="1" eaLnBrk="1" latinLnBrk="0" hangingPunct="1"/>
            <a:r>
              <a:rPr lang="en-US" altLang="ko-KR" smtClean="0"/>
              <a:t>Second level</a:t>
            </a:r>
          </a:p>
          <a:p>
            <a:pPr lvl="2" eaLnBrk="1" latinLnBrk="0" hangingPunct="1"/>
            <a:r>
              <a:rPr lang="en-US" altLang="ko-KR" smtClean="0"/>
              <a:t>Third level</a:t>
            </a:r>
          </a:p>
          <a:p>
            <a:pPr lvl="3" eaLnBrk="1" latinLnBrk="0" hangingPunct="1"/>
            <a:r>
              <a:rPr lang="en-US" altLang="ko-KR" smtClean="0"/>
              <a:t>Fourth level</a:t>
            </a:r>
          </a:p>
          <a:p>
            <a:pPr lvl="4" eaLnBrk="1" latinLnBrk="0" hangingPunct="1"/>
            <a:r>
              <a:rPr lang="en-US" altLang="ko-KR" smtClean="0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altLang="ko-KR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altLang="ko-KR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3BBEF4-E688-4343-B887-AE3A0AB39C76}" type="datetimeFigureOut">
              <a:rPr lang="ko-KR" altLang="en-US" smtClean="0"/>
              <a:pPr/>
              <a:t>2014-03-21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Content Placeholder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en-US" altLang="ko-KR" smtClean="0"/>
              <a:t>Click to edit Master text styles</a:t>
            </a:r>
          </a:p>
          <a:p>
            <a:pPr lvl="1" eaLnBrk="1" latinLnBrk="0" hangingPunct="1"/>
            <a:r>
              <a:rPr lang="en-US" altLang="ko-KR" smtClean="0"/>
              <a:t>Second level</a:t>
            </a:r>
          </a:p>
          <a:p>
            <a:pPr lvl="2" eaLnBrk="1" latinLnBrk="0" hangingPunct="1"/>
            <a:r>
              <a:rPr lang="en-US" altLang="ko-KR" smtClean="0"/>
              <a:t>Third level</a:t>
            </a:r>
          </a:p>
          <a:p>
            <a:pPr lvl="3" eaLnBrk="1" latinLnBrk="0" hangingPunct="1"/>
            <a:r>
              <a:rPr lang="en-US" altLang="ko-KR" smtClean="0"/>
              <a:t>Fourth level</a:t>
            </a:r>
          </a:p>
          <a:p>
            <a:pPr lvl="4" eaLnBrk="1" latinLnBrk="0" hangingPunct="1"/>
            <a:r>
              <a:rPr lang="en-US" altLang="ko-KR" smtClean="0"/>
              <a:t>Fifth level</a:t>
            </a:r>
            <a:endParaRPr kumimoji="0" lang="en-US"/>
          </a:p>
        </p:txBody>
      </p:sp>
      <p:sp>
        <p:nvSpPr>
          <p:cNvPr id="26" name="Content Placeholder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en-US" altLang="ko-KR" smtClean="0"/>
              <a:t>Click to edit Master text styles</a:t>
            </a:r>
          </a:p>
          <a:p>
            <a:pPr lvl="1" eaLnBrk="1" latinLnBrk="0" hangingPunct="1"/>
            <a:r>
              <a:rPr lang="en-US" altLang="ko-KR" smtClean="0"/>
              <a:t>Second level</a:t>
            </a:r>
          </a:p>
          <a:p>
            <a:pPr lvl="2" eaLnBrk="1" latinLnBrk="0" hangingPunct="1"/>
            <a:r>
              <a:rPr lang="en-US" altLang="ko-KR" smtClean="0"/>
              <a:t>Third level</a:t>
            </a:r>
          </a:p>
          <a:p>
            <a:pPr lvl="3" eaLnBrk="1" latinLnBrk="0" hangingPunct="1"/>
            <a:r>
              <a:rPr lang="en-US" altLang="ko-KR" smtClean="0"/>
              <a:t>Fourth level</a:t>
            </a:r>
          </a:p>
          <a:p>
            <a:pPr lvl="4" eaLnBrk="1" latinLnBrk="0" hangingPunct="1"/>
            <a:r>
              <a:rPr lang="en-US" altLang="ko-KR" smtClean="0"/>
              <a:t>Fifth level</a:t>
            </a:r>
            <a:endParaRPr kumimoji="0" lang="en-US"/>
          </a:p>
        </p:txBody>
      </p:sp>
      <p:sp>
        <p:nvSpPr>
          <p:cNvPr id="25" name="Ova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a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D3585968-808D-4BA7-87A9-D64CCFB6386E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n-US" altLang="ko-KR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altLang="ko-KR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3BBEF4-E688-4343-B887-AE3A0AB39C76}" type="datetimeFigureOut">
              <a:rPr lang="ko-KR" altLang="en-US" smtClean="0"/>
              <a:pPr/>
              <a:t>2014-03-21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D3585968-808D-4BA7-87A9-D64CCFB6386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3BBEF4-E688-4343-B887-AE3A0AB39C76}" type="datetimeFigureOut">
              <a:rPr lang="ko-KR" altLang="en-US" smtClean="0"/>
              <a:pPr/>
              <a:t>2014-03-21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D3585968-808D-4BA7-87A9-D64CCFB6386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en-US" altLang="ko-KR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altLang="ko-KR" smtClean="0"/>
              <a:t>Click to edit Master text styles</a:t>
            </a: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Content Placeholder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en-US" altLang="ko-KR" smtClean="0"/>
              <a:t>Click to edit Master text styles</a:t>
            </a:r>
          </a:p>
          <a:p>
            <a:pPr lvl="1" eaLnBrk="1" latinLnBrk="0" hangingPunct="1"/>
            <a:r>
              <a:rPr lang="en-US" altLang="ko-KR" smtClean="0"/>
              <a:t>Second level</a:t>
            </a:r>
          </a:p>
          <a:p>
            <a:pPr lvl="2" eaLnBrk="1" latinLnBrk="0" hangingPunct="1"/>
            <a:r>
              <a:rPr lang="en-US" altLang="ko-KR" smtClean="0"/>
              <a:t>Third level</a:t>
            </a:r>
          </a:p>
          <a:p>
            <a:pPr lvl="3" eaLnBrk="1" latinLnBrk="0" hangingPunct="1"/>
            <a:r>
              <a:rPr lang="en-US" altLang="ko-KR" smtClean="0"/>
              <a:t>Fourth level</a:t>
            </a:r>
          </a:p>
          <a:p>
            <a:pPr lvl="4" eaLnBrk="1" latinLnBrk="0" hangingPunct="1"/>
            <a:r>
              <a:rPr lang="en-US" altLang="ko-KR" smtClean="0"/>
              <a:t>Fifth level</a:t>
            </a:r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D3585968-808D-4BA7-87A9-D64CCFB6386E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3BBEF4-E688-4343-B887-AE3A0AB39C76}" type="datetimeFigureOut">
              <a:rPr lang="ko-KR" altLang="en-US" smtClean="0"/>
              <a:pPr/>
              <a:t>2014-03-21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ko-KR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traight Connector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a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D3585968-808D-4BA7-87A9-D64CCFB6386E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en-US" altLang="ko-KR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altLang="ko-KR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altLang="ko-KR" smtClean="0"/>
              <a:t>Click to edit Master text styles</a:t>
            </a:r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AD3BBEF4-E688-4343-B887-AE3A0AB39C76}" type="datetimeFigureOut">
              <a:rPr lang="ko-KR" altLang="en-US" smtClean="0"/>
              <a:pPr/>
              <a:t>2014-03-21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altLang="ko-KR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altLang="ko-KR" smtClean="0"/>
              <a:t>Click to edit Master text styles</a:t>
            </a:r>
          </a:p>
          <a:p>
            <a:pPr lvl="1" eaLnBrk="1" latinLnBrk="0" hangingPunct="1"/>
            <a:r>
              <a:rPr lang="en-US" altLang="ko-KR" smtClean="0"/>
              <a:t>Second level</a:t>
            </a:r>
          </a:p>
          <a:p>
            <a:pPr lvl="2" eaLnBrk="1" latinLnBrk="0" hangingPunct="1"/>
            <a:r>
              <a:rPr lang="en-US" altLang="ko-KR" smtClean="0"/>
              <a:t>Third level</a:t>
            </a:r>
          </a:p>
          <a:p>
            <a:pPr lvl="3" eaLnBrk="1" latinLnBrk="0" hangingPunct="1"/>
            <a:r>
              <a:rPr lang="en-US" altLang="ko-KR" smtClean="0"/>
              <a:t>Fourth level</a:t>
            </a:r>
          </a:p>
          <a:p>
            <a:pPr lvl="4" eaLnBrk="1" latinLnBrk="0" hangingPunct="1"/>
            <a:r>
              <a:rPr lang="en-US" altLang="ko-KR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3BBEF4-E688-4343-B887-AE3A0AB39C76}" type="datetimeFigureOut">
              <a:rPr lang="ko-KR" altLang="en-US" smtClean="0"/>
              <a:pPr/>
              <a:t>2014-03-21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585968-808D-4BA7-87A9-D64CCFB6386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D3585968-808D-4BA7-87A9-D64CCFB6386E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en-US" altLang="ko-KR" smtClean="0"/>
              <a:t>Click to edit Master text styles</a:t>
            </a:r>
          </a:p>
          <a:p>
            <a:pPr lvl="1" eaLnBrk="1" latinLnBrk="0" hangingPunct="1"/>
            <a:r>
              <a:rPr lang="en-US" altLang="ko-KR" smtClean="0"/>
              <a:t>Second level</a:t>
            </a:r>
          </a:p>
          <a:p>
            <a:pPr lvl="2" eaLnBrk="1" latinLnBrk="0" hangingPunct="1"/>
            <a:r>
              <a:rPr lang="en-US" altLang="ko-KR" smtClean="0"/>
              <a:t>Third level</a:t>
            </a:r>
          </a:p>
          <a:p>
            <a:pPr lvl="3" eaLnBrk="1" latinLnBrk="0" hangingPunct="1"/>
            <a:r>
              <a:rPr lang="en-US" altLang="ko-KR" smtClean="0"/>
              <a:t>Fourth level</a:t>
            </a:r>
          </a:p>
          <a:p>
            <a:pPr lvl="4" eaLnBrk="1" latinLnBrk="0" hangingPunct="1"/>
            <a:r>
              <a:rPr lang="en-US" altLang="ko-KR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3BBEF4-E688-4343-B887-AE3A0AB39C76}" type="datetimeFigureOut">
              <a:rPr lang="ko-KR" altLang="en-US" smtClean="0"/>
              <a:pPr/>
              <a:t>2014-03-21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en-US" altLang="ko-KR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AD3BBEF4-E688-4343-B887-AE3A0AB39C76}" type="datetimeFigureOut">
              <a:rPr lang="ko-KR" altLang="en-US" smtClean="0"/>
              <a:pPr/>
              <a:t>2014-03-21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D3585968-808D-4BA7-87A9-D64CCFB6386E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altLang="ko-KR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altLang="ko-KR" smtClean="0"/>
              <a:t>Click to edit Master text styles</a:t>
            </a:r>
          </a:p>
          <a:p>
            <a:pPr lvl="1" eaLnBrk="1" latinLnBrk="0" hangingPunct="1"/>
            <a:r>
              <a:rPr kumimoji="0" lang="en-US" altLang="ko-KR" smtClean="0"/>
              <a:t>Second level</a:t>
            </a:r>
          </a:p>
          <a:p>
            <a:pPr lvl="2" eaLnBrk="1" latinLnBrk="0" hangingPunct="1"/>
            <a:r>
              <a:rPr kumimoji="0" lang="en-US" altLang="ko-KR" smtClean="0"/>
              <a:t>Third level</a:t>
            </a:r>
          </a:p>
          <a:p>
            <a:pPr lvl="3" eaLnBrk="1" latinLnBrk="0" hangingPunct="1"/>
            <a:r>
              <a:rPr kumimoji="0" lang="en-US" altLang="ko-KR" smtClean="0"/>
              <a:t>Fourth level</a:t>
            </a:r>
          </a:p>
          <a:p>
            <a:pPr lvl="4" eaLnBrk="1" latinLnBrk="0" hangingPunct="1"/>
            <a:r>
              <a:rPr kumimoji="0" lang="en-US" altLang="ko-KR" smtClean="0"/>
              <a:t>Fifth level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eaLnBrk="1" latinLnBrk="1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1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1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1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1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1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1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1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1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1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tuskonwtb.com/?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10.jpe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4">
            <a:hlinkClick r:id="rId2"/>
          </p:cNvPr>
          <p:cNvSpPr>
            <a:spLocks noChangeArrowheads="1"/>
          </p:cNvSpPr>
          <p:nvPr/>
        </p:nvSpPr>
        <p:spPr bwMode="auto">
          <a:xfrm>
            <a:off x="0" y="1772816"/>
            <a:ext cx="9144000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0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5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  <a:r>
              <a:rPr kumimoji="0" lang="en-US" alt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                           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200" b="0" i="0" u="none" strike="noStrike" cap="none" normalizeH="0" baseline="0" smtClean="0">
                <a:ln>
                  <a:noFill/>
                </a:ln>
                <a:solidFill>
                  <a:srgbClr val="036C75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r>
              <a:rPr kumimoji="0" lang="en-US" altLang="en-US" sz="3200" b="0" i="0" u="none" strike="noStrike" cap="none" normalizeH="0" baseline="0" dirty="0" smtClean="0">
                <a:ln>
                  <a:noFill/>
                </a:ln>
                <a:solidFill>
                  <a:srgbClr val="036C75"/>
                </a:solidFill>
                <a:effectLst/>
                <a:latin typeface="Arial" pitchFamily="34" charset="0"/>
                <a:cs typeface="Arial" pitchFamily="34" charset="0"/>
              </a:rPr>
              <a:t>Turkey - </a:t>
            </a:r>
            <a:r>
              <a:rPr kumimoji="0" lang="en-US" altLang="en-US" sz="3200" b="1" i="0" u="none" strike="noStrike" cap="none" normalizeH="0" baseline="0" dirty="0" smtClean="0">
                <a:ln>
                  <a:noFill/>
                </a:ln>
                <a:solidFill>
                  <a:srgbClr val="036C75"/>
                </a:solidFill>
                <a:effectLst/>
                <a:latin typeface="Arial" pitchFamily="34" charset="0"/>
                <a:cs typeface="Arial" pitchFamily="34" charset="0"/>
              </a:rPr>
              <a:t>World </a:t>
            </a:r>
            <a:r>
              <a:rPr kumimoji="0" lang="en-US" altLang="en-US" sz="3200" b="0" i="0" u="none" strike="noStrike" cap="none" normalizeH="0" baseline="0" dirty="0" smtClean="0">
                <a:ln>
                  <a:noFill/>
                </a:ln>
                <a:solidFill>
                  <a:srgbClr val="036C75"/>
                </a:solidFill>
                <a:effectLst/>
                <a:latin typeface="Arial" pitchFamily="34" charset="0"/>
                <a:cs typeface="Arial" pitchFamily="34" charset="0"/>
              </a:rPr>
              <a:t>Trade Bridge</a:t>
            </a:r>
            <a:r>
              <a:rPr kumimoji="0" lang="en-US" altLang="en-US" sz="3200" b="1" i="0" u="none" strike="noStrike" cap="none" normalizeH="0" baseline="0" dirty="0" smtClean="0">
                <a:ln>
                  <a:noFill/>
                </a:ln>
                <a:solidFill>
                  <a:srgbClr val="036C75"/>
                </a:solidFill>
                <a:effectLst/>
                <a:latin typeface="Arial" pitchFamily="34" charset="0"/>
                <a:cs typeface="Arial" pitchFamily="34" charset="0"/>
              </a:rPr>
              <a:t> 2014</a:t>
            </a:r>
            <a:endParaRPr kumimoji="0" lang="en-US" altLang="en-US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9" name="Picture 5" descr="http://tuskonwtb.com/templates/entranet_vcrea/themes/tuskonwtb/ust_menu_icon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-1455738"/>
            <a:ext cx="38100" cy="57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http://tuskonwtb.com/templates/entranet_vcrea/themes/tuskonwtb/ust_menu_icon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192088"/>
            <a:ext cx="38100" cy="57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http://tuskonwtb.com/templates/entranet_vcrea/themes/tuskonwtb/tuskonwtb_logo.png">
            <a:hlinkClick r:id="rId2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727" y="367542"/>
            <a:ext cx="4606546" cy="2013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74053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30424"/>
          </a:xfrm>
        </p:spPr>
        <p:txBody>
          <a:bodyPr/>
          <a:lstStyle/>
          <a:p>
            <a:pPr algn="ctr"/>
            <a:r>
              <a:rPr lang="ko-KR" altLang="en-US" sz="1800" dirty="0" smtClean="0">
                <a:latin typeface="Arial Unicode MS" pitchFamily="50" charset="-127"/>
                <a:ea typeface="Arial Unicode MS" pitchFamily="50" charset="-127"/>
                <a:cs typeface="Arial Unicode MS" pitchFamily="50" charset="-127"/>
              </a:rPr>
              <a:t>투스콘  소개</a:t>
            </a:r>
            <a:r>
              <a:rPr lang="en-US" altLang="ko-KR" sz="1400" dirty="0" smtClean="0">
                <a:latin typeface="Arial Unicode MS" pitchFamily="50" charset="-127"/>
                <a:ea typeface="Arial Unicode MS" pitchFamily="50" charset="-127"/>
                <a:cs typeface="Arial Unicode MS" pitchFamily="50" charset="-127"/>
              </a:rPr>
              <a:t/>
            </a:r>
            <a:br>
              <a:rPr lang="en-US" altLang="ko-KR" sz="1400" dirty="0" smtClean="0">
                <a:latin typeface="Arial Unicode MS" pitchFamily="50" charset="-127"/>
                <a:ea typeface="Arial Unicode MS" pitchFamily="50" charset="-127"/>
                <a:cs typeface="Arial Unicode MS" pitchFamily="50" charset="-127"/>
              </a:rPr>
            </a:br>
            <a:r>
              <a:rPr lang="en-US" altLang="ko-KR" sz="1400" dirty="0" smtClean="0">
                <a:latin typeface="Arial Unicode MS" pitchFamily="50" charset="-127"/>
                <a:ea typeface="Arial Unicode MS" pitchFamily="50" charset="-127"/>
                <a:cs typeface="Arial Unicode MS" pitchFamily="50" charset="-127"/>
              </a:rPr>
              <a:t> </a:t>
            </a:r>
            <a:r>
              <a:rPr lang="en-US" altLang="ko-KR" sz="1200" dirty="0" smtClean="0">
                <a:latin typeface="Arial Unicode MS" pitchFamily="50" charset="-127"/>
                <a:ea typeface="Arial Unicode MS" pitchFamily="50" charset="-127"/>
                <a:cs typeface="Arial Unicode MS" pitchFamily="50" charset="-127"/>
              </a:rPr>
              <a:t>The Confederation of Businessmen and Industrialists of Turkey</a:t>
            </a:r>
            <a:endParaRPr lang="ko-KR" altLang="en-US" sz="1200" dirty="0">
              <a:latin typeface="Arial Unicode MS" pitchFamily="50" charset="-127"/>
              <a:ea typeface="Arial Unicode MS" pitchFamily="50" charset="-127"/>
              <a:cs typeface="Arial Unicode MS" pitchFamily="50" charset="-127"/>
            </a:endParaRPr>
          </a:p>
        </p:txBody>
      </p:sp>
      <p:sp>
        <p:nvSpPr>
          <p:cNvPr id="6" name="Text Placeholder 5"/>
          <p:cNvSpPr>
            <a:spLocks noGrp="1"/>
          </p:cNvSpPr>
          <p:nvPr>
            <p:ph type="body" idx="2"/>
          </p:nvPr>
        </p:nvSpPr>
        <p:spPr>
          <a:xfrm>
            <a:off x="107504" y="2204864"/>
            <a:ext cx="2808312" cy="4144963"/>
          </a:xfrm>
        </p:spPr>
        <p:txBody>
          <a:bodyPr>
            <a:normAutofit fontScale="92500" lnSpcReduction="10000"/>
          </a:bodyPr>
          <a:lstStyle/>
          <a:p>
            <a:r>
              <a:rPr lang="ko-KR" altLang="ko-KR" sz="1500" dirty="0" smtClean="0">
                <a:latin typeface="맑은 고딕" pitchFamily="50" charset="-127"/>
                <a:ea typeface="맑은 고딕" pitchFamily="50" charset="-127"/>
              </a:rPr>
              <a:t>터키전국상공인연합</a:t>
            </a:r>
            <a:r>
              <a:rPr lang="en-US" altLang="ko-KR" sz="1500" dirty="0" smtClean="0">
                <a:latin typeface="맑은 고딕" pitchFamily="50" charset="-127"/>
                <a:ea typeface="맑은 고딕" pitchFamily="50" charset="-127"/>
              </a:rPr>
              <a:t> (</a:t>
            </a:r>
            <a:r>
              <a:rPr lang="ko-KR" altLang="ko-KR" sz="1500" dirty="0" smtClean="0">
                <a:latin typeface="맑은 고딕" pitchFamily="50" charset="-127"/>
                <a:ea typeface="맑은 고딕" pitchFamily="50" charset="-127"/>
              </a:rPr>
              <a:t>이하투스콘</a:t>
            </a:r>
            <a:r>
              <a:rPr lang="en-US" altLang="ko-KR" sz="1500" dirty="0" smtClean="0">
                <a:latin typeface="맑은 고딕" pitchFamily="50" charset="-127"/>
                <a:ea typeface="맑은 고딕" pitchFamily="50" charset="-127"/>
              </a:rPr>
              <a:t>) </a:t>
            </a:r>
            <a:r>
              <a:rPr lang="ko-KR" altLang="ko-KR" sz="1500" dirty="0" smtClean="0">
                <a:latin typeface="맑은 고딕" pitchFamily="50" charset="-127"/>
                <a:ea typeface="맑은 고딕" pitchFamily="50" charset="-127"/>
              </a:rPr>
              <a:t>은</a:t>
            </a:r>
            <a:r>
              <a:rPr lang="en-US" altLang="ko-KR" sz="1500" dirty="0" smtClean="0">
                <a:latin typeface="맑은 고딕" pitchFamily="50" charset="-127"/>
                <a:ea typeface="맑은 고딕" pitchFamily="50" charset="-127"/>
              </a:rPr>
              <a:t> NGO</a:t>
            </a:r>
            <a:r>
              <a:rPr lang="ko-KR" altLang="ko-KR" sz="1500" dirty="0" smtClean="0">
                <a:latin typeface="맑은 고딕" pitchFamily="50" charset="-127"/>
                <a:ea typeface="맑은 고딕" pitchFamily="50" charset="-127"/>
              </a:rPr>
              <a:t>민간단체로서 비영리법인이며</a:t>
            </a:r>
            <a:r>
              <a:rPr lang="en-US" altLang="ko-KR" sz="1500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ko-KR" sz="1500" dirty="0" smtClean="0">
                <a:latin typeface="맑은 고딕" pitchFamily="50" charset="-127"/>
                <a:ea typeface="맑은 고딕" pitchFamily="50" charset="-127"/>
              </a:rPr>
              <a:t>터키 전국</a:t>
            </a:r>
            <a:r>
              <a:rPr lang="en-US" altLang="ko-KR" sz="1500" dirty="0" smtClean="0">
                <a:latin typeface="맑은 고딕" pitchFamily="50" charset="-127"/>
                <a:ea typeface="맑은 고딕" pitchFamily="50" charset="-127"/>
              </a:rPr>
              <a:t> 211</a:t>
            </a:r>
            <a:r>
              <a:rPr lang="ko-KR" altLang="ko-KR" sz="1500" dirty="0" smtClean="0">
                <a:latin typeface="맑은 고딕" pitchFamily="50" charset="-127"/>
                <a:ea typeface="맑은 고딕" pitchFamily="50" charset="-127"/>
              </a:rPr>
              <a:t>개 </a:t>
            </a:r>
            <a:r>
              <a:rPr lang="ko-KR" altLang="en-US" sz="1500" dirty="0" smtClean="0">
                <a:latin typeface="맑은 고딕" pitchFamily="50" charset="-127"/>
                <a:ea typeface="맑은 고딕" pitchFamily="50" charset="-127"/>
              </a:rPr>
              <a:t>경제인 단체가  </a:t>
            </a:r>
            <a:r>
              <a:rPr lang="en-US" altLang="ko-KR" sz="1500" dirty="0" smtClean="0">
                <a:latin typeface="맑은 고딕" pitchFamily="50" charset="-127"/>
                <a:ea typeface="맑은 고딕" pitchFamily="50" charset="-127"/>
              </a:rPr>
              <a:t>7</a:t>
            </a:r>
            <a:r>
              <a:rPr lang="ko-KR" altLang="ko-KR" sz="1500" dirty="0" smtClean="0">
                <a:latin typeface="맑은 고딕" pitchFamily="50" charset="-127"/>
                <a:ea typeface="맑은 고딕" pitchFamily="50" charset="-127"/>
              </a:rPr>
              <a:t>개 </a:t>
            </a:r>
            <a:r>
              <a:rPr lang="ko-KR" altLang="en-US" sz="1500" dirty="0" smtClean="0">
                <a:latin typeface="맑은 고딕" pitchFamily="50" charset="-127"/>
                <a:ea typeface="맑은 고딕" pitchFamily="50" charset="-127"/>
              </a:rPr>
              <a:t>권역별로 </a:t>
            </a:r>
            <a:r>
              <a:rPr lang="ko-KR" altLang="ko-KR" sz="1500" dirty="0" smtClean="0">
                <a:latin typeface="맑은 고딕" pitchFamily="50" charset="-127"/>
                <a:ea typeface="맑은 고딕" pitchFamily="50" charset="-127"/>
              </a:rPr>
              <a:t>연맹</a:t>
            </a:r>
            <a:r>
              <a:rPr lang="ko-KR" altLang="en-US" sz="1500" dirty="0" smtClean="0">
                <a:latin typeface="맑은 고딕" pitchFamily="50" charset="-127"/>
                <a:ea typeface="맑은 고딕" pitchFamily="50" charset="-127"/>
              </a:rPr>
              <a:t>을 맺고  투스콘</a:t>
            </a:r>
            <a:r>
              <a:rPr lang="ko-KR" altLang="ko-KR" sz="1500" dirty="0" smtClean="0">
                <a:latin typeface="맑은 고딕" pitchFamily="50" charset="-127"/>
                <a:ea typeface="맑은 고딕" pitchFamily="50" charset="-127"/>
              </a:rPr>
              <a:t> 연합</a:t>
            </a:r>
            <a:r>
              <a:rPr lang="ko-KR" altLang="en-US" sz="1500" dirty="0" smtClean="0">
                <a:latin typeface="맑은 고딕" pitchFamily="50" charset="-127"/>
                <a:ea typeface="맑은 고딕" pitchFamily="50" charset="-127"/>
              </a:rPr>
              <a:t>으로 </a:t>
            </a:r>
            <a:r>
              <a:rPr lang="ko-KR" altLang="en-US" sz="1500" dirty="0" smtClean="0">
                <a:latin typeface="맑은 고딕" pitchFamily="50" charset="-127"/>
                <a:ea typeface="맑은 고딕" pitchFamily="50" charset="-127"/>
                <a:cs typeface="Arial Unicode MS" pitchFamily="50" charset="-127"/>
              </a:rPr>
              <a:t>하나가</a:t>
            </a:r>
            <a:r>
              <a:rPr lang="ko-KR" altLang="en-US" sz="15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ko-KR" sz="1500" dirty="0" smtClean="0">
                <a:latin typeface="맑은 고딕" pitchFamily="50" charset="-127"/>
                <a:ea typeface="맑은 고딕" pitchFamily="50" charset="-127"/>
              </a:rPr>
              <a:t>되었습니다</a:t>
            </a:r>
            <a:r>
              <a:rPr lang="en-US" altLang="ko-KR" sz="1500" dirty="0" smtClean="0">
                <a:latin typeface="맑은 고딕" pitchFamily="50" charset="-127"/>
                <a:ea typeface="맑은 고딕" pitchFamily="50" charset="-127"/>
              </a:rPr>
              <a:t>.</a:t>
            </a:r>
            <a:endParaRPr lang="ko-KR" altLang="ko-KR" sz="1500" dirty="0" smtClean="0">
              <a:latin typeface="맑은 고딕" pitchFamily="50" charset="-127"/>
              <a:ea typeface="맑은 고딕" pitchFamily="50" charset="-127"/>
            </a:endParaRPr>
          </a:p>
          <a:p>
            <a:r>
              <a:rPr lang="ko-KR" altLang="ko-KR" sz="1500" dirty="0" smtClean="0">
                <a:latin typeface="맑은 고딕" pitchFamily="50" charset="-127"/>
                <a:ea typeface="맑은 고딕" pitchFamily="50" charset="-127"/>
              </a:rPr>
              <a:t>현재</a:t>
            </a:r>
            <a:r>
              <a:rPr lang="en-US" altLang="ko-KR" sz="1500" dirty="0" smtClean="0">
                <a:latin typeface="맑은 고딕" pitchFamily="50" charset="-127"/>
                <a:ea typeface="맑은 고딕" pitchFamily="50" charset="-127"/>
              </a:rPr>
              <a:t> 55,000 </a:t>
            </a:r>
            <a:r>
              <a:rPr lang="ko-KR" altLang="ko-KR" sz="1500" dirty="0" smtClean="0">
                <a:latin typeface="맑은 고딕" pitchFamily="50" charset="-127"/>
                <a:ea typeface="맑은 고딕" pitchFamily="50" charset="-127"/>
              </a:rPr>
              <a:t>여명의 </a:t>
            </a:r>
            <a:r>
              <a:rPr lang="ko-KR" altLang="en-US" sz="1500" dirty="0" smtClean="0">
                <a:latin typeface="맑은 고딕" pitchFamily="50" charset="-127"/>
                <a:ea typeface="맑은 고딕" pitchFamily="50" charset="-127"/>
              </a:rPr>
              <a:t>사업가</a:t>
            </a:r>
            <a:r>
              <a:rPr lang="ko-KR" altLang="ko-KR" sz="1500" dirty="0" smtClean="0">
                <a:latin typeface="맑은 고딕" pitchFamily="50" charset="-127"/>
                <a:ea typeface="맑은 고딕" pitchFamily="50" charset="-127"/>
              </a:rPr>
              <a:t>들과</a:t>
            </a:r>
            <a:r>
              <a:rPr lang="en-US" altLang="ko-KR" sz="1500" dirty="0" smtClean="0">
                <a:latin typeface="맑은 고딕" pitchFamily="50" charset="-127"/>
                <a:ea typeface="맑은 고딕" pitchFamily="50" charset="-127"/>
              </a:rPr>
              <a:t> 140,000 </a:t>
            </a:r>
            <a:r>
              <a:rPr lang="ko-KR" altLang="ko-KR" sz="1500" dirty="0" smtClean="0">
                <a:latin typeface="맑은 고딕" pitchFamily="50" charset="-127"/>
                <a:ea typeface="맑은 고딕" pitchFamily="50" charset="-127"/>
              </a:rPr>
              <a:t>개 이상의 기업을 대표하는 국내 최대 규모의</a:t>
            </a:r>
            <a:r>
              <a:rPr lang="en-US" altLang="ko-KR" sz="1500" dirty="0" smtClean="0">
                <a:latin typeface="맑은 고딕" pitchFamily="50" charset="-127"/>
                <a:ea typeface="맑은 고딕" pitchFamily="50" charset="-127"/>
              </a:rPr>
              <a:t>  NGO</a:t>
            </a:r>
            <a:r>
              <a:rPr lang="ko-KR" altLang="ko-KR" sz="1500" dirty="0" smtClean="0">
                <a:latin typeface="맑은 고딕" pitchFamily="50" charset="-127"/>
                <a:ea typeface="맑은 고딕" pitchFamily="50" charset="-127"/>
              </a:rPr>
              <a:t>입니다</a:t>
            </a:r>
            <a:r>
              <a:rPr lang="en-US" altLang="ko-KR" sz="1500" dirty="0" smtClean="0">
                <a:latin typeface="맑은 고딕" pitchFamily="50" charset="-127"/>
                <a:ea typeface="맑은 고딕" pitchFamily="50" charset="-127"/>
              </a:rPr>
              <a:t>. </a:t>
            </a:r>
          </a:p>
          <a:p>
            <a:r>
              <a:rPr lang="ko-KR" altLang="ko-KR" sz="1500" dirty="0" smtClean="0">
                <a:latin typeface="맑은 고딕" pitchFamily="50" charset="-127"/>
                <a:ea typeface="맑은 고딕" pitchFamily="50" charset="-127"/>
              </a:rPr>
              <a:t>투스콘은 터키의 주와 시 단위로 회원협회가 있으며</a:t>
            </a:r>
            <a:r>
              <a:rPr lang="en-US" altLang="ko-KR" sz="1500" dirty="0" smtClean="0">
                <a:latin typeface="맑은 고딕" pitchFamily="50" charset="-127"/>
                <a:ea typeface="맑은 고딕" pitchFamily="50" charset="-127"/>
              </a:rPr>
              <a:t> 130</a:t>
            </a:r>
            <a:r>
              <a:rPr lang="ko-KR" altLang="en-US" sz="1500" dirty="0" smtClean="0">
                <a:latin typeface="맑은 고딕" pitchFamily="50" charset="-127"/>
                <a:ea typeface="맑은 고딕" pitchFamily="50" charset="-127"/>
              </a:rPr>
              <a:t>개 국가</a:t>
            </a:r>
            <a:r>
              <a:rPr lang="ko-KR" altLang="en-US" sz="1500" dirty="0">
                <a:latin typeface="맑은 고딕" pitchFamily="50" charset="-127"/>
                <a:ea typeface="맑은 고딕" pitchFamily="50" charset="-127"/>
              </a:rPr>
              <a:t>에</a:t>
            </a:r>
            <a:r>
              <a:rPr lang="ko-KR" altLang="en-US" sz="1500" dirty="0" smtClean="0">
                <a:latin typeface="맑은 고딕" pitchFamily="50" charset="-127"/>
                <a:ea typeface="맑은 고딕" pitchFamily="50" charset="-127"/>
              </a:rPr>
              <a:t> 분포한 대표사무소나 협력 단체와 함께 활동하는 </a:t>
            </a:r>
            <a:r>
              <a:rPr lang="ko-KR" altLang="ko-KR" sz="1500" dirty="0" smtClean="0">
                <a:latin typeface="맑은 고딕" pitchFamily="50" charset="-127"/>
                <a:ea typeface="맑은 고딕" pitchFamily="50" charset="-127"/>
              </a:rPr>
              <a:t> 터키 경제 단체</a:t>
            </a:r>
            <a:r>
              <a:rPr lang="ko-KR" altLang="en-US" sz="1500" dirty="0" smtClean="0">
                <a:latin typeface="맑은 고딕" pitchFamily="50" charset="-127"/>
                <a:ea typeface="맑은 고딕" pitchFamily="50" charset="-127"/>
              </a:rPr>
              <a:t>중</a:t>
            </a:r>
            <a:r>
              <a:rPr lang="ko-KR" altLang="ko-KR" sz="1500" dirty="0" smtClean="0">
                <a:latin typeface="맑은 고딕" pitchFamily="50" charset="-127"/>
                <a:ea typeface="맑은 고딕" pitchFamily="50" charset="-127"/>
              </a:rPr>
              <a:t> 가장 광범위한 </a:t>
            </a:r>
            <a:r>
              <a:rPr lang="ko-KR" altLang="en-US" sz="1500" dirty="0" smtClean="0">
                <a:latin typeface="맑은 고딕" pitchFamily="50" charset="-127"/>
                <a:ea typeface="맑은 고딕" pitchFamily="50" charset="-127"/>
              </a:rPr>
              <a:t>네트워킹을 가지고 있습</a:t>
            </a:r>
            <a:r>
              <a:rPr lang="ko-KR" altLang="ko-KR" sz="1500" dirty="0" smtClean="0">
                <a:latin typeface="맑은 고딕" pitchFamily="50" charset="-127"/>
                <a:ea typeface="맑은 고딕" pitchFamily="50" charset="-127"/>
              </a:rPr>
              <a:t>니다</a:t>
            </a:r>
            <a:r>
              <a:rPr lang="en-US" altLang="ko-KR" sz="1500" dirty="0" smtClean="0">
                <a:latin typeface="맑은 고딕" pitchFamily="50" charset="-127"/>
                <a:ea typeface="맑은 고딕" pitchFamily="50" charset="-127"/>
              </a:rPr>
              <a:t>. </a:t>
            </a:r>
            <a:endParaRPr lang="ko-KR" altLang="ko-KR" sz="1500" dirty="0" smtClean="0">
              <a:latin typeface="맑은 고딕" pitchFamily="50" charset="-127"/>
              <a:ea typeface="맑은 고딕" pitchFamily="50" charset="-127"/>
            </a:endParaRPr>
          </a:p>
          <a:p>
            <a:r>
              <a:rPr lang="en-US" altLang="ko-KR" dirty="0" smtClean="0"/>
              <a:t> </a:t>
            </a:r>
            <a:endParaRPr lang="ko-KR" altLang="ko-KR" dirty="0" smtClean="0"/>
          </a:p>
          <a:p>
            <a:endParaRPr lang="ko-KR" alt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2569203909"/>
              </p:ext>
            </p:extLst>
          </p:nvPr>
        </p:nvGraphicFramePr>
        <p:xfrm>
          <a:off x="3635896" y="692696"/>
          <a:ext cx="4695056" cy="5410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51520" y="980728"/>
            <a:ext cx="2534816" cy="360040"/>
          </a:xfrm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/>
          <a:lstStyle/>
          <a:p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투스콘의 주요 사업 활동</a:t>
            </a:r>
            <a:endParaRPr lang="ko-KR" altLang="en-US" sz="16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" name="Text Placeholder 5"/>
          <p:cNvSpPr>
            <a:spLocks noGrp="1"/>
          </p:cNvSpPr>
          <p:nvPr>
            <p:ph type="body" idx="2"/>
          </p:nvPr>
        </p:nvSpPr>
        <p:spPr>
          <a:xfrm>
            <a:off x="107504" y="1484784"/>
            <a:ext cx="2880320" cy="4641379"/>
          </a:xfrm>
        </p:spPr>
        <p:txBody>
          <a:bodyPr>
            <a:normAutofit fontScale="92500" lnSpcReduction="10000"/>
          </a:bodyPr>
          <a:lstStyle/>
          <a:p>
            <a:r>
              <a:rPr lang="en-US" altLang="ko-KR" sz="1200" i="1" dirty="0" smtClean="0">
                <a:latin typeface="맑은 고딕" pitchFamily="50" charset="-127"/>
                <a:ea typeface="맑은 고딕" pitchFamily="50" charset="-127"/>
              </a:rPr>
              <a:t>1.</a:t>
            </a:r>
            <a:r>
              <a:rPr lang="ko-KR" altLang="en-US" sz="1200" b="1" i="1" dirty="0" smtClean="0">
                <a:latin typeface="맑은 고딕" pitchFamily="50" charset="-127"/>
                <a:ea typeface="맑은 고딕" pitchFamily="50" charset="-127"/>
              </a:rPr>
              <a:t>세계무역박람회</a:t>
            </a:r>
            <a:r>
              <a:rPr lang="en-US" altLang="ko-KR" sz="1200" b="1" i="1" dirty="0" smtClean="0">
                <a:latin typeface="맑은 고딕" pitchFamily="50" charset="-127"/>
                <a:ea typeface="맑은 고딕" pitchFamily="50" charset="-127"/>
              </a:rPr>
              <a:t>World Trade Bridge</a:t>
            </a:r>
          </a:p>
          <a:p>
            <a:pPr>
              <a:buClr>
                <a:schemeClr val="accent2">
                  <a:lumMod val="60000"/>
                  <a:lumOff val="40000"/>
                </a:schemeClr>
              </a:buClr>
              <a:buFont typeface="Wingdings" pitchFamily="2" charset="2"/>
              <a:buChar char="§"/>
            </a:pPr>
            <a:r>
              <a:rPr lang="ko-KR" altLang="en-US" sz="1200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 상품 전시회</a:t>
            </a:r>
            <a:endParaRPr lang="en-US" altLang="ko-KR" sz="1200" dirty="0" smtClean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buClr>
                <a:schemeClr val="accent2">
                  <a:lumMod val="60000"/>
                  <a:lumOff val="40000"/>
                </a:schemeClr>
              </a:buClr>
              <a:buFont typeface="Wingdings" pitchFamily="2" charset="2"/>
              <a:buChar char="§"/>
            </a:pPr>
            <a:r>
              <a:rPr lang="en-US" altLang="ko-KR" sz="1200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 B2B </a:t>
            </a:r>
            <a:r>
              <a:rPr lang="ko-KR" altLang="en-US" sz="1200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미팅</a:t>
            </a:r>
            <a:endParaRPr lang="en-US" altLang="ko-KR" sz="1200" dirty="0" smtClean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buClr>
                <a:schemeClr val="accent2">
                  <a:lumMod val="60000"/>
                  <a:lumOff val="40000"/>
                </a:schemeClr>
              </a:buClr>
              <a:buFont typeface="Wingdings" pitchFamily="2" charset="2"/>
              <a:buChar char="§"/>
            </a:pPr>
            <a:r>
              <a:rPr lang="ko-KR" altLang="en-US" sz="1200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 현지 산업공단 시찰</a:t>
            </a:r>
            <a:endParaRPr lang="en-US" altLang="ko-KR" sz="1200" dirty="0" smtClean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buClr>
                <a:schemeClr val="accent2">
                  <a:lumMod val="60000"/>
                  <a:lumOff val="40000"/>
                </a:schemeClr>
              </a:buClr>
            </a:pPr>
            <a:endParaRPr lang="en-US" altLang="ko-KR" dirty="0" smtClean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buClr>
                <a:schemeClr val="accent2">
                  <a:lumMod val="60000"/>
                  <a:lumOff val="40000"/>
                </a:schemeClr>
              </a:buClr>
            </a:pPr>
            <a:r>
              <a:rPr lang="en-US" altLang="ko-KR" sz="1200" b="1" i="1" dirty="0" smtClean="0">
                <a:latin typeface="맑은 고딕" pitchFamily="50" charset="-127"/>
                <a:ea typeface="맑은 고딕" pitchFamily="50" charset="-127"/>
              </a:rPr>
              <a:t>2. </a:t>
            </a:r>
            <a:r>
              <a:rPr lang="ko-KR" altLang="en-US" sz="1200" b="1" i="1" dirty="0" smtClean="0">
                <a:latin typeface="맑은 고딕" pitchFamily="50" charset="-127"/>
                <a:ea typeface="맑은 고딕" pitchFamily="50" charset="-127"/>
              </a:rPr>
              <a:t>경제사절단 해외 파견 </a:t>
            </a:r>
            <a:endParaRPr lang="en-US" altLang="ko-KR" sz="1200" b="1" i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buClr>
                <a:schemeClr val="accent2">
                  <a:lumMod val="60000"/>
                  <a:lumOff val="40000"/>
                </a:schemeClr>
              </a:buClr>
              <a:buFont typeface="Wingdings" pitchFamily="2" charset="2"/>
              <a:buChar char="§"/>
            </a:pPr>
            <a:r>
              <a:rPr lang="ko-KR" altLang="en-US" sz="1200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 통상</a:t>
            </a:r>
            <a:r>
              <a:rPr lang="en-US" altLang="ko-KR" sz="1200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-</a:t>
            </a:r>
            <a:r>
              <a:rPr lang="ko-KR" altLang="en-US" sz="1200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투자 사절단 조직</a:t>
            </a:r>
            <a:r>
              <a:rPr lang="en-US" altLang="ko-KR" sz="1200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파견</a:t>
            </a:r>
            <a:endParaRPr lang="en-US" altLang="ko-KR" sz="1200" dirty="0" smtClean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  <a:p>
            <a:pPr lvl="1">
              <a:buClr>
                <a:srgbClr val="FFC000"/>
              </a:buClr>
            </a:pPr>
            <a:endParaRPr lang="en-US" altLang="ko-KR" dirty="0" smtClean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  <a:p>
            <a:r>
              <a:rPr lang="en-US" altLang="ko-KR" sz="1200" b="1" i="1" dirty="0" smtClean="0">
                <a:latin typeface="맑은 고딕" pitchFamily="50" charset="-127"/>
                <a:ea typeface="맑은 고딕" pitchFamily="50" charset="-127"/>
              </a:rPr>
              <a:t>3. </a:t>
            </a:r>
            <a:r>
              <a:rPr lang="ko-KR" altLang="en-US" sz="1200" b="1" i="1" dirty="0" smtClean="0">
                <a:latin typeface="맑은 고딕" pitchFamily="50" charset="-127"/>
                <a:ea typeface="맑은 고딕" pitchFamily="50" charset="-127"/>
              </a:rPr>
              <a:t>외국 경제 사절단 접견 </a:t>
            </a:r>
            <a:endParaRPr lang="en-US" altLang="ko-KR" sz="1200" b="1" i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buClr>
                <a:schemeClr val="accent2">
                  <a:lumMod val="60000"/>
                  <a:lumOff val="40000"/>
                </a:schemeClr>
              </a:buClr>
              <a:buFont typeface="Wingdings" pitchFamily="2" charset="2"/>
              <a:buChar char="§"/>
            </a:pPr>
            <a:r>
              <a:rPr lang="en-US" altLang="ko-KR" sz="1200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200" dirty="0" smtClean="0">
                <a:latin typeface="맑은 고딕" pitchFamily="50" charset="-127"/>
                <a:ea typeface="맑은 고딕" pitchFamily="50" charset="-127"/>
              </a:rPr>
              <a:t>장관급 대표단 및 경제사절을 위한  비지니스 포럼</a:t>
            </a:r>
            <a:r>
              <a:rPr lang="en-US" altLang="ko-KR" sz="1200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dirty="0" smtClean="0">
                <a:latin typeface="맑은 고딕" pitchFamily="50" charset="-127"/>
                <a:ea typeface="맑은 고딕" pitchFamily="50" charset="-127"/>
              </a:rPr>
              <a:t>세미나</a:t>
            </a:r>
            <a:r>
              <a:rPr lang="en-US" altLang="ko-KR" sz="1200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dirty="0" smtClean="0">
                <a:latin typeface="맑은 고딕" pitchFamily="50" charset="-127"/>
                <a:ea typeface="맑은 고딕" pitchFamily="50" charset="-127"/>
              </a:rPr>
              <a:t>산업시찰 프로그램 운영</a:t>
            </a:r>
            <a:endParaRPr lang="en-US" altLang="ko-KR" sz="1200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buClr>
                <a:schemeClr val="accent2">
                  <a:lumMod val="60000"/>
                  <a:lumOff val="40000"/>
                </a:schemeClr>
              </a:buClr>
              <a:buFont typeface="Wingdings" pitchFamily="2" charset="2"/>
              <a:buChar char="§"/>
            </a:pPr>
            <a:r>
              <a:rPr lang="en-US" altLang="ko-KR" sz="12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200" dirty="0" smtClean="0">
                <a:latin typeface="맑은 고딕" pitchFamily="50" charset="-127"/>
                <a:ea typeface="맑은 고딕" pitchFamily="50" charset="-127"/>
              </a:rPr>
              <a:t>터키 기업인들과 매치 메이킹</a:t>
            </a:r>
            <a:endParaRPr lang="en-US" altLang="ko-KR" sz="1200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buClr>
                <a:schemeClr val="accent2">
                  <a:lumMod val="60000"/>
                  <a:lumOff val="40000"/>
                </a:schemeClr>
              </a:buClr>
            </a:pPr>
            <a:r>
              <a:rPr lang="en-US" altLang="ko-KR" sz="1200" b="1" i="1" dirty="0" smtClean="0">
                <a:latin typeface="맑은 고딕" pitchFamily="50" charset="-127"/>
                <a:ea typeface="맑은 고딕" pitchFamily="50" charset="-127"/>
              </a:rPr>
              <a:t>4. </a:t>
            </a:r>
            <a:r>
              <a:rPr lang="ko-KR" altLang="en-US" sz="1200" b="1" i="1" dirty="0" smtClean="0">
                <a:latin typeface="맑은 고딕" pitchFamily="50" charset="-127"/>
                <a:ea typeface="맑은 고딕" pitchFamily="50" charset="-127"/>
              </a:rPr>
              <a:t>해외 세미나</a:t>
            </a:r>
            <a:r>
              <a:rPr lang="en-US" altLang="ko-KR" sz="1200" b="1" i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b="1" i="1" dirty="0" smtClean="0">
                <a:latin typeface="맑은 고딕" pitchFamily="50" charset="-127"/>
                <a:ea typeface="맑은 고딕" pitchFamily="50" charset="-127"/>
              </a:rPr>
              <a:t>워크숍</a:t>
            </a:r>
            <a:r>
              <a:rPr lang="en-US" altLang="ko-KR" sz="1200" b="1" i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b="1" i="1" dirty="0" smtClean="0">
                <a:latin typeface="맑은 고딕" pitchFamily="50" charset="-127"/>
                <a:ea typeface="맑은 고딕" pitchFamily="50" charset="-127"/>
              </a:rPr>
              <a:t>오찬회</a:t>
            </a:r>
            <a:endParaRPr lang="en-US" altLang="ko-KR" sz="1200" b="1" i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buClr>
                <a:schemeClr val="accent2">
                  <a:lumMod val="60000"/>
                  <a:lumOff val="40000"/>
                </a:schemeClr>
              </a:buClr>
              <a:buFont typeface="Wingdings" pitchFamily="2" charset="2"/>
              <a:buChar char="§"/>
            </a:pPr>
            <a:r>
              <a:rPr lang="en-US" altLang="ko-KR" sz="12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200" dirty="0" smtClean="0">
                <a:latin typeface="맑은 고딕" pitchFamily="50" charset="-127"/>
                <a:ea typeface="맑은 고딕" pitchFamily="50" charset="-127"/>
              </a:rPr>
              <a:t>부뤼셀</a:t>
            </a:r>
            <a:r>
              <a:rPr lang="en-US" altLang="ko-KR" sz="1200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dirty="0" smtClean="0">
                <a:latin typeface="맑은 고딕" pitchFamily="50" charset="-127"/>
                <a:ea typeface="맑은 고딕" pitchFamily="50" charset="-127"/>
              </a:rPr>
              <a:t>워싱턴디씨</a:t>
            </a:r>
            <a:r>
              <a:rPr lang="en-US" altLang="ko-KR" sz="1200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dirty="0" smtClean="0">
                <a:latin typeface="맑은 고딕" pitchFamily="50" charset="-127"/>
                <a:ea typeface="맑은 고딕" pitchFamily="50" charset="-127"/>
              </a:rPr>
              <a:t>모스크바 등의 국제도시에서 터키의 잠재력을 홍보하기 위한 프로그램 개최</a:t>
            </a:r>
            <a:endParaRPr lang="en-US" altLang="ko-KR" sz="1200" dirty="0" smtClean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779912" y="566526"/>
            <a:ext cx="4460477" cy="19983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9832" y="2660914"/>
            <a:ext cx="2893655" cy="3720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084168" y="2660915"/>
            <a:ext cx="2880320" cy="38404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662736" cy="732974"/>
          </a:xfrm>
        </p:spPr>
        <p:txBody>
          <a:bodyPr/>
          <a:lstStyle/>
          <a:p>
            <a:pPr algn="ctr"/>
            <a:r>
              <a:rPr lang="ko-KR" altLang="en-US" sz="2800" dirty="0" smtClean="0">
                <a:latin typeface="맑은 고딕" pitchFamily="50" charset="-127"/>
                <a:ea typeface="맑은 고딕" pitchFamily="50" charset="-127"/>
              </a:rPr>
              <a:t>행사 개요</a:t>
            </a:r>
            <a:endParaRPr lang="ko-KR" altLang="en-US" sz="2800" dirty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10" name="Content Placeholder 9"/>
          <p:cNvGraphicFramePr>
            <a:graphicFrameLocks noGrp="1"/>
          </p:cNvGraphicFramePr>
          <p:nvPr>
            <p:ph sz="quarter" idx="4"/>
            <p:extLst>
              <p:ext uri="{D42A27DB-BD31-4B8C-83A1-F6EECF244321}">
                <p14:modId xmlns:p14="http://schemas.microsoft.com/office/powerpoint/2010/main" val="807069309"/>
              </p:ext>
            </p:extLst>
          </p:nvPr>
        </p:nvGraphicFramePr>
        <p:xfrm>
          <a:off x="355902" y="3284984"/>
          <a:ext cx="4039708" cy="1524000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2019854"/>
                <a:gridCol w="2019854"/>
              </a:tblGrid>
              <a:tr h="12768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참가국</a:t>
                      </a:r>
                      <a:endParaRPr lang="ko-KR" altLang="en-US" sz="14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4691" marR="104691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140</a:t>
                      </a:r>
                      <a:r>
                        <a:rPr lang="ko-KR" altLang="en-US" sz="1400" dirty="0" smtClean="0"/>
                        <a:t>개국</a:t>
                      </a:r>
                      <a:endParaRPr lang="ko-KR" altLang="en-US" sz="14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4691" marR="104691"/>
                </a:tc>
              </a:tr>
              <a:tr h="22943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해외 기업</a:t>
                      </a:r>
                      <a:endParaRPr lang="ko-KR" altLang="en-US" sz="14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4691" marR="104691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2,000</a:t>
                      </a:r>
                      <a:r>
                        <a:rPr lang="ko-KR" altLang="en-US" sz="1400" dirty="0" smtClean="0"/>
                        <a:t>개 업체</a:t>
                      </a:r>
                      <a:endParaRPr lang="ko-KR" altLang="en-US" sz="14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4691" marR="104691"/>
                </a:tc>
              </a:tr>
              <a:tr h="22943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터키 기업</a:t>
                      </a:r>
                      <a:endParaRPr lang="ko-KR" altLang="en-US" sz="14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4691" marR="104691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dirty="0" smtClean="0"/>
                        <a:t>2,100</a:t>
                      </a:r>
                      <a:r>
                        <a:rPr lang="ko-KR" altLang="en-US" sz="1400" dirty="0" smtClean="0"/>
                        <a:t>개 업체</a:t>
                      </a:r>
                      <a:endParaRPr lang="ko-KR" altLang="en-US" sz="140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4691" marR="104691"/>
                </a:tc>
              </a:tr>
              <a:tr h="22943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터키 전시 기업</a:t>
                      </a:r>
                      <a:endParaRPr lang="ko-KR" altLang="en-US" sz="14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4691" marR="104691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600</a:t>
                      </a:r>
                      <a:r>
                        <a:rPr lang="ko-KR" altLang="en-US" sz="1400" dirty="0" smtClean="0"/>
                        <a:t> 업체</a:t>
                      </a:r>
                      <a:endParaRPr lang="ko-KR" altLang="en-US" sz="14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4691" marR="104691"/>
                </a:tc>
              </a:tr>
              <a:tr h="22943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B2B</a:t>
                      </a:r>
                      <a:r>
                        <a:rPr lang="en-US" altLang="ko-KR" sz="1400" baseline="0" dirty="0" smtClean="0"/>
                        <a:t> </a:t>
                      </a:r>
                      <a:r>
                        <a:rPr lang="ko-KR" altLang="en-US" sz="1400" baseline="0" dirty="0" smtClean="0"/>
                        <a:t>미팅</a:t>
                      </a:r>
                      <a:endParaRPr lang="ko-KR" altLang="en-US" sz="14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4691" marR="104691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40,000</a:t>
                      </a:r>
                      <a:r>
                        <a:rPr lang="ko-KR" altLang="en-US" sz="1400" dirty="0" smtClean="0"/>
                        <a:t>회</a:t>
                      </a:r>
                      <a:endParaRPr lang="ko-KR" altLang="en-US" sz="14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4691" marR="104691"/>
                </a:tc>
              </a:tr>
            </a:tbl>
          </a:graphicData>
        </a:graphic>
      </p:graphicFrame>
      <p:sp>
        <p:nvSpPr>
          <p:cNvPr id="5" name="Title 4"/>
          <p:cNvSpPr>
            <a:spLocks noGrp="1"/>
          </p:cNvSpPr>
          <p:nvPr>
            <p:ph type="title"/>
          </p:nvPr>
        </p:nvSpPr>
        <p:spPr/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altLang="ko-KR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2014 </a:t>
            </a:r>
            <a:r>
              <a:rPr lang="en-US" altLang="ko-KR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Turkiye</a:t>
            </a:r>
            <a:r>
              <a:rPr lang="en-US" altLang="ko-KR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-</a:t>
            </a:r>
            <a:r>
              <a:rPr lang="en-US" altLang="ko-KR" sz="3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World Trade Bridge(TWTB)</a:t>
            </a:r>
            <a:endParaRPr lang="ko-KR" altLang="en-US" dirty="0">
              <a:latin typeface="Verdana" pitchFamily="34" charset="0"/>
              <a:cs typeface="Verdana" pitchFamily="34" charset="0"/>
            </a:endParaRPr>
          </a:p>
        </p:txBody>
      </p:sp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54469231"/>
              </p:ext>
            </p:extLst>
          </p:nvPr>
        </p:nvGraphicFramePr>
        <p:xfrm>
          <a:off x="4751512" y="2692370"/>
          <a:ext cx="4104456" cy="265176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152128"/>
                <a:gridCol w="2952328"/>
              </a:tblGrid>
              <a:tr h="28803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일정</a:t>
                      </a:r>
                      <a:endParaRPr lang="ko-KR" altLang="en-US" sz="14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프로그램</a:t>
                      </a:r>
                      <a:endParaRPr lang="ko-KR" altLang="en-US" sz="14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/>
                </a:tc>
              </a:tr>
              <a:tr h="28803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300" dirty="0" smtClean="0"/>
                        <a:t>2014.6.17 (</a:t>
                      </a:r>
                      <a:r>
                        <a:rPr lang="ko-KR" altLang="en-US" sz="1300" dirty="0" smtClean="0"/>
                        <a:t>화</a:t>
                      </a:r>
                      <a:r>
                        <a:rPr lang="en-US" altLang="ko-KR" sz="1300" dirty="0" smtClean="0"/>
                        <a:t>)</a:t>
                      </a:r>
                      <a:endParaRPr lang="ko-KR" altLang="en-US" sz="13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300" dirty="0" smtClean="0"/>
                        <a:t>이스탄불 도착</a:t>
                      </a:r>
                      <a:r>
                        <a:rPr lang="en-US" altLang="ko-KR" sz="1300" dirty="0" smtClean="0"/>
                        <a:t>, </a:t>
                      </a:r>
                      <a:r>
                        <a:rPr lang="ko-KR" altLang="en-US" sz="1300" dirty="0" smtClean="0"/>
                        <a:t>호텔 체크인</a:t>
                      </a:r>
                      <a:endParaRPr lang="en-US" altLang="ko-KR" sz="1300" dirty="0" smtClean="0"/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300" dirty="0" smtClean="0"/>
                        <a:t>이스탄불 시티투어</a:t>
                      </a:r>
                      <a:r>
                        <a:rPr lang="en-US" altLang="ko-KR" sz="1300" dirty="0" smtClean="0"/>
                        <a:t> </a:t>
                      </a:r>
                    </a:p>
                  </a:txBody>
                  <a:tcPr/>
                </a:tc>
              </a:tr>
              <a:tr h="28803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300" dirty="0" smtClean="0"/>
                        <a:t>2014.6.18(</a:t>
                      </a:r>
                      <a:r>
                        <a:rPr lang="ko-KR" altLang="en-US" sz="1300" dirty="0" smtClean="0"/>
                        <a:t>수</a:t>
                      </a:r>
                      <a:r>
                        <a:rPr lang="en-US" altLang="ko-KR" sz="1300" dirty="0" smtClean="0"/>
                        <a:t>)</a:t>
                      </a:r>
                      <a:endParaRPr lang="ko-KR" altLang="en-US" sz="13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300" dirty="0" smtClean="0"/>
                        <a:t>전시장 관람</a:t>
                      </a:r>
                      <a:r>
                        <a:rPr lang="en-US" altLang="ko-KR" sz="1300" dirty="0" smtClean="0"/>
                        <a:t>,  B2B</a:t>
                      </a:r>
                      <a:r>
                        <a:rPr lang="en-US" altLang="ko-KR" sz="1300" baseline="0" dirty="0" smtClean="0"/>
                        <a:t> </a:t>
                      </a:r>
                      <a:r>
                        <a:rPr lang="ko-KR" altLang="en-US" sz="1300" baseline="0" dirty="0" smtClean="0"/>
                        <a:t>미팅</a:t>
                      </a:r>
                      <a:endParaRPr lang="ko-KR" altLang="en-US" sz="130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latinLnBrk="1"/>
                      <a:r>
                        <a:rPr lang="ko-KR" altLang="en-US" sz="1300" dirty="0" smtClean="0"/>
                        <a:t>개막식과 공식 만찬</a:t>
                      </a:r>
                      <a:endParaRPr lang="ko-KR" altLang="en-US" sz="13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/>
                </a:tc>
              </a:tr>
              <a:tr h="28803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300" dirty="0" smtClean="0"/>
                        <a:t>2014.6.19(</a:t>
                      </a:r>
                      <a:r>
                        <a:rPr lang="ko-KR" altLang="en-US" sz="1300" dirty="0" smtClean="0"/>
                        <a:t>목</a:t>
                      </a:r>
                      <a:r>
                        <a:rPr lang="en-US" altLang="ko-KR" sz="1300" dirty="0" smtClean="0"/>
                        <a:t>)</a:t>
                      </a:r>
                      <a:endParaRPr lang="ko-KR" altLang="en-US" sz="13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300" dirty="0" smtClean="0"/>
                        <a:t>전시장 관람</a:t>
                      </a:r>
                      <a:r>
                        <a:rPr lang="en-US" altLang="ko-KR" sz="1300" dirty="0" smtClean="0"/>
                        <a:t>,  B2B</a:t>
                      </a:r>
                      <a:r>
                        <a:rPr lang="en-US" altLang="ko-KR" sz="1300" baseline="0" dirty="0" smtClean="0"/>
                        <a:t> </a:t>
                      </a:r>
                      <a:r>
                        <a:rPr lang="ko-KR" altLang="en-US" sz="1300" baseline="0" dirty="0" smtClean="0"/>
                        <a:t>미팅</a:t>
                      </a:r>
                      <a:endParaRPr lang="ko-KR" altLang="en-US" sz="13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/>
                </a:tc>
              </a:tr>
              <a:tr h="288032">
                <a:tc>
                  <a:txBody>
                    <a:bodyPr/>
                    <a:lstStyle/>
                    <a:p>
                      <a:pPr algn="ctr" latinLnBrk="1"/>
                      <a:endParaRPr lang="en-US" altLang="ko-KR" sz="1300" dirty="0" smtClean="0"/>
                    </a:p>
                    <a:p>
                      <a:pPr algn="ctr" latinLnBrk="1"/>
                      <a:r>
                        <a:rPr lang="en-US" altLang="ko-KR" sz="1300" dirty="0" smtClean="0"/>
                        <a:t>2014.6.20-21 (</a:t>
                      </a:r>
                      <a:r>
                        <a:rPr lang="ko-KR" altLang="en-US" sz="1300" dirty="0" smtClean="0"/>
                        <a:t>금</a:t>
                      </a:r>
                      <a:r>
                        <a:rPr lang="en-US" altLang="ko-KR" sz="1300" dirty="0" smtClean="0"/>
                        <a:t>-</a:t>
                      </a:r>
                      <a:r>
                        <a:rPr lang="ko-KR" altLang="en-US" sz="1300" dirty="0" smtClean="0"/>
                        <a:t>토</a:t>
                      </a:r>
                      <a:r>
                        <a:rPr lang="en-US" altLang="ko-KR" sz="1300" dirty="0" smtClean="0"/>
                        <a:t>)</a:t>
                      </a:r>
                      <a:endParaRPr lang="ko-KR" altLang="en-US" sz="13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300" dirty="0" smtClean="0"/>
                        <a:t>아나톨리아 지역 공장</a:t>
                      </a:r>
                      <a:r>
                        <a:rPr lang="en-US" altLang="ko-KR" sz="1300" dirty="0" smtClean="0"/>
                        <a:t>, </a:t>
                      </a:r>
                      <a:r>
                        <a:rPr lang="ko-KR" altLang="en-US" sz="1300" dirty="0" smtClean="0"/>
                        <a:t>기업</a:t>
                      </a:r>
                      <a:r>
                        <a:rPr lang="en-US" altLang="ko-KR" sz="1300" dirty="0" smtClean="0"/>
                        <a:t>, </a:t>
                      </a:r>
                    </a:p>
                    <a:p>
                      <a:pPr latinLnBrk="1"/>
                      <a:r>
                        <a:rPr lang="ko-KR" altLang="en-US" sz="1300" dirty="0" smtClean="0"/>
                        <a:t>산업단지  투어</a:t>
                      </a:r>
                      <a:endParaRPr lang="en-US" altLang="ko-KR" sz="1300" dirty="0" smtClean="0"/>
                    </a:p>
                    <a:p>
                      <a:pPr latinLnBrk="1"/>
                      <a:r>
                        <a:rPr lang="ko-KR" altLang="en-US" sz="1300" dirty="0" smtClean="0"/>
                        <a:t>각 지역 업체와 매치 메이킹 미팅</a:t>
                      </a:r>
                      <a:endParaRPr lang="en-US" altLang="ko-KR" sz="1300" dirty="0" smtClean="0"/>
                    </a:p>
                    <a:p>
                      <a:pPr latinLnBrk="1"/>
                      <a:r>
                        <a:rPr lang="ko-KR" altLang="en-US" sz="1300" dirty="0" smtClean="0"/>
                        <a:t>시티투어</a:t>
                      </a:r>
                      <a:endParaRPr lang="en-US" altLang="ko-KR" sz="1300" dirty="0" smtClean="0"/>
                    </a:p>
                    <a:p>
                      <a:pPr latinLnBrk="1"/>
                      <a:r>
                        <a:rPr lang="ko-KR" altLang="en-US" sz="1300" dirty="0" smtClean="0">
                          <a:latin typeface="+mn-ea"/>
                          <a:ea typeface="+mn-ea"/>
                        </a:rPr>
                        <a:t>출국</a:t>
                      </a:r>
                      <a:endParaRPr lang="ko-KR" altLang="en-US" sz="1300" dirty="0">
                        <a:latin typeface="+mn-ea"/>
                        <a:ea typeface="+mn-ea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" name="Rectangle 8"/>
          <p:cNvSpPr/>
          <p:nvPr/>
        </p:nvSpPr>
        <p:spPr>
          <a:xfrm>
            <a:off x="4644008" y="2276872"/>
            <a:ext cx="184678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5. 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일정</a:t>
            </a: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(Tentative)</a:t>
            </a:r>
            <a:endParaRPr lang="ko-KR" altLang="en-US" sz="1600" dirty="0"/>
          </a:p>
        </p:txBody>
      </p:sp>
      <p:sp>
        <p:nvSpPr>
          <p:cNvPr id="12" name="Rectangle 11"/>
          <p:cNvSpPr/>
          <p:nvPr/>
        </p:nvSpPr>
        <p:spPr>
          <a:xfrm>
            <a:off x="179512" y="2348880"/>
            <a:ext cx="4572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None/>
            </a:pP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1. 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일정</a:t>
            </a: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: 2014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년 </a:t>
            </a: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6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월 </a:t>
            </a: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17-21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일</a:t>
            </a:r>
            <a:endParaRPr lang="en-US" altLang="ko-KR" sz="1600" dirty="0" smtClean="0">
              <a:latin typeface="맑은 고딕" pitchFamily="50" charset="-127"/>
              <a:ea typeface="맑은 고딕" pitchFamily="50" charset="-127"/>
            </a:endParaRPr>
          </a:p>
          <a:p>
            <a:pPr marL="342900" indent="-342900">
              <a:buNone/>
            </a:pP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2. 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장소</a:t>
            </a: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터키 이스탄불</a:t>
            </a:r>
            <a:endParaRPr lang="en-US" altLang="ko-KR" sz="1600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buNone/>
            </a:pP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3. 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참가규모</a:t>
            </a:r>
            <a:endParaRPr lang="ko-KR" altLang="en-US" sz="1600" dirty="0"/>
          </a:p>
        </p:txBody>
      </p:sp>
      <p:sp>
        <p:nvSpPr>
          <p:cNvPr id="13" name="Rectangle 12"/>
          <p:cNvSpPr/>
          <p:nvPr/>
        </p:nvSpPr>
        <p:spPr>
          <a:xfrm>
            <a:off x="167664" y="5085184"/>
            <a:ext cx="4392488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4. 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참가경비</a:t>
            </a:r>
            <a:endParaRPr lang="en-US" altLang="ko-KR" sz="1600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buClrTx/>
              <a:buFont typeface="Wingdings" pitchFamily="2" charset="2"/>
              <a:buChar char="§"/>
            </a:pP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개인부담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항공권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인천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-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이스탄불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),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숙박료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이스탄불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>
              <a:buFont typeface="Wingdings" pitchFamily="2" charset="2"/>
              <a:buChar char="§"/>
            </a:pP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주최측 제공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:  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공항 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픽업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행사 참가비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시티투어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산업시찰 경비</a:t>
            </a:r>
            <a:endParaRPr lang="en-US" altLang="ko-KR" sz="1400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5" name="Content Placeholder 13"/>
          <p:cNvSpPr>
            <a:spLocks noGrp="1"/>
          </p:cNvSpPr>
          <p:nvPr>
            <p:ph sz="quarter" idx="2"/>
          </p:nvPr>
        </p:nvSpPr>
        <p:spPr>
          <a:xfrm>
            <a:off x="4751512" y="5589240"/>
            <a:ext cx="4104456" cy="8445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6</a:t>
            </a:r>
            <a:r>
              <a:rPr lang="en-US" altLang="ko-KR" sz="1600" dirty="0" smtClean="0"/>
              <a:t>. 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주최</a:t>
            </a: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: TUSKON(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터키전국상공인연합</a:t>
            </a: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)</a:t>
            </a:r>
            <a:endParaRPr lang="en-US" altLang="ko-KR" sz="1600" dirty="0" smtClean="0"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301752" y="332656"/>
            <a:ext cx="8534400" cy="504056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altLang="ko-KR" sz="24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24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행사 주제</a:t>
            </a:r>
            <a:endParaRPr lang="ko-KR" altLang="en-US" sz="2400" b="1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9" name="Content Placeholder 8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2377686668"/>
              </p:ext>
            </p:extLst>
          </p:nvPr>
        </p:nvGraphicFramePr>
        <p:xfrm>
          <a:off x="179512" y="980728"/>
          <a:ext cx="8784976" cy="56886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56638"/>
                <a:gridCol w="3414169"/>
                <a:gridCol w="3414169"/>
              </a:tblGrid>
              <a:tr h="11925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>
                          <a:latin typeface="맑은 고딕" pitchFamily="50" charset="-127"/>
                          <a:ea typeface="맑은 고딕" pitchFamily="50" charset="-127"/>
                        </a:rPr>
                        <a:t>주요 분야</a:t>
                      </a:r>
                      <a:endParaRPr lang="ko-KR" altLang="en-US" sz="16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>
                          <a:latin typeface="맑은 고딕" pitchFamily="50" charset="-127"/>
                          <a:ea typeface="맑은 고딕" pitchFamily="50" charset="-127"/>
                        </a:rPr>
                        <a:t>세부 품목</a:t>
                      </a:r>
                      <a:endParaRPr lang="ko-KR" altLang="en-US" sz="16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222975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dirty="0" smtClean="0">
                          <a:latin typeface="맑은 고딕" pitchFamily="50" charset="-127"/>
                          <a:ea typeface="맑은 고딕" pitchFamily="50" charset="-127"/>
                        </a:rPr>
                        <a:t> 건설</a:t>
                      </a:r>
                      <a:r>
                        <a:rPr lang="en-US" altLang="ko-KR" sz="1600" dirty="0" smtClean="0">
                          <a:latin typeface="맑은 고딕" pitchFamily="50" charset="-127"/>
                          <a:ea typeface="맑은 고딕" pitchFamily="50" charset="-127"/>
                        </a:rPr>
                        <a:t>-</a:t>
                      </a:r>
                      <a:r>
                        <a:rPr lang="ko-KR" altLang="en-US" sz="1600" dirty="0" smtClean="0">
                          <a:latin typeface="맑은 고딕" pitchFamily="50" charset="-127"/>
                          <a:ea typeface="맑은 고딕" pitchFamily="50" charset="-127"/>
                        </a:rPr>
                        <a:t>건축 자재</a:t>
                      </a:r>
                    </a:p>
                    <a:p>
                      <a:pPr algn="ctr" latinLnBrk="1"/>
                      <a:endParaRPr lang="ko-KR" altLang="en-US" sz="16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ko-KR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• 조립식</a:t>
                      </a:r>
                      <a:r>
                        <a:rPr lang="en-US" altLang="ko-KR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,</a:t>
                      </a:r>
                      <a:r>
                        <a:rPr lang="en-US" altLang="ko-KR" sz="120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ko-KR" altLang="en-US" sz="120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철강</a:t>
                      </a:r>
                      <a:r>
                        <a:rPr lang="en-US" altLang="ko-KR" sz="120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lang="ko-KR" altLang="en-US" sz="120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목조 </a:t>
                      </a:r>
                      <a:r>
                        <a:rPr lang="ko-KR" altLang="ko-KR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건물</a:t>
                      </a:r>
                      <a:endParaRPr lang="en-US" altLang="ko-KR" sz="120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ko-KR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•</a:t>
                      </a:r>
                      <a:r>
                        <a:rPr lang="en-US" altLang="ko-KR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ko-KR" altLang="ko-KR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엘리베이터, 에스컬레이터</a:t>
                      </a:r>
                      <a:r>
                        <a:rPr lang="en-US" altLang="ko-KR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ko-KR" altLang="en-US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및 관련 부품</a:t>
                      </a:r>
                    </a:p>
                    <a:p>
                      <a:pPr latinLnBrk="1"/>
                      <a:r>
                        <a:rPr lang="ko-KR" altLang="ko-KR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• </a:t>
                      </a:r>
                      <a:r>
                        <a:rPr lang="ko-KR" altLang="en-US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건축용 철근</a:t>
                      </a:r>
                      <a:r>
                        <a:rPr lang="en-US" altLang="ko-KR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lang="ko-KR" altLang="en-US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철강</a:t>
                      </a:r>
                      <a:r>
                        <a:rPr lang="en-US" altLang="ko-KR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lang="ko-KR" altLang="en-US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강판</a:t>
                      </a:r>
                      <a:endParaRPr lang="en-US" altLang="ko-KR" sz="120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ko-KR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• 대리석 및 기타 천연</a:t>
                      </a:r>
                      <a:r>
                        <a:rPr lang="ko-KR" altLang="en-US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석</a:t>
                      </a:r>
                      <a:r>
                        <a:rPr lang="ko-KR" altLang="ko-KR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en-US" altLang="ko-KR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                               </a:t>
                      </a: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ko-KR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• 목욕 및 주방 </a:t>
                      </a:r>
                      <a:r>
                        <a:rPr lang="ko-KR" altLang="en-US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용</a:t>
                      </a:r>
                      <a:r>
                        <a:rPr lang="ko-KR" altLang="ko-KR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품 </a:t>
                      </a:r>
                      <a:r>
                        <a:rPr lang="en-US" altLang="ko-KR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                              </a:t>
                      </a: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ko-KR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• </a:t>
                      </a:r>
                      <a:r>
                        <a:rPr lang="ko-KR" altLang="en-US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샤워부스</a:t>
                      </a:r>
                      <a:r>
                        <a:rPr lang="en-US" altLang="ko-KR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lang="ko-KR" altLang="en-US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욕조</a:t>
                      </a:r>
                      <a:r>
                        <a:rPr lang="en-US" altLang="ko-KR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lang="ko-KR" altLang="en-US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세면대</a:t>
                      </a:r>
                      <a:r>
                        <a:rPr lang="ko-KR" altLang="ko-KR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en-US" altLang="ko-KR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                              </a:t>
                      </a:r>
                    </a:p>
                    <a:p>
                      <a:pPr latinLnBrk="1"/>
                      <a:r>
                        <a:rPr lang="ko-KR" altLang="ko-KR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• </a:t>
                      </a:r>
                      <a:r>
                        <a:rPr lang="ko-KR" altLang="en-US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각종 </a:t>
                      </a:r>
                      <a:r>
                        <a:rPr lang="ko-KR" altLang="ko-KR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수도꼭지 및 </a:t>
                      </a:r>
                      <a:r>
                        <a:rPr lang="ko-KR" altLang="en-US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배터리용 제품</a:t>
                      </a:r>
                      <a:endParaRPr lang="en-US" altLang="ko-KR" sz="120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ko-KR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•</a:t>
                      </a:r>
                      <a:r>
                        <a:rPr lang="en-US" altLang="ko-KR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ko-KR" altLang="ko-KR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세라믹, 타일 </a:t>
                      </a:r>
                      <a:r>
                        <a:rPr lang="ko-KR" altLang="en-US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등</a:t>
                      </a:r>
                      <a:r>
                        <a:rPr lang="ko-KR" altLang="ko-KR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 바닥재 </a:t>
                      </a:r>
                      <a:endParaRPr lang="en-US" altLang="ko-KR" sz="120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ko-KR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• </a:t>
                      </a:r>
                      <a:r>
                        <a:rPr lang="ko-KR" altLang="en-US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단열</a:t>
                      </a:r>
                      <a:r>
                        <a:rPr lang="en-US" altLang="ko-KR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lang="ko-KR" altLang="ko-KR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절연 제품 및 </a:t>
                      </a:r>
                      <a:r>
                        <a:rPr lang="ko-KR" altLang="en-US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관련 </a:t>
                      </a:r>
                      <a:r>
                        <a:rPr lang="ko-KR" altLang="ko-KR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시스템</a:t>
                      </a:r>
                      <a:endParaRPr lang="en-US" altLang="ko-KR" sz="120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ko-KR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• </a:t>
                      </a:r>
                      <a:r>
                        <a:rPr lang="ko-KR" altLang="en-US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건설화학</a:t>
                      </a:r>
                      <a:r>
                        <a:rPr lang="en-US" altLang="ko-KR" sz="120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ko-KR" altLang="en-US" sz="120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관련 제품</a:t>
                      </a:r>
                      <a:endParaRPr lang="en-US" altLang="ko-KR" sz="1200" baseline="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ko-KR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• </a:t>
                      </a:r>
                      <a:r>
                        <a:rPr lang="ko-KR" altLang="en-US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냉난방</a:t>
                      </a:r>
                      <a:r>
                        <a:rPr lang="ko-KR" altLang="ko-KR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 시스템</a:t>
                      </a:r>
                      <a:endParaRPr lang="ko-KR" altLang="en-US" sz="120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ko-KR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• 조명 및 </a:t>
                      </a:r>
                      <a:r>
                        <a:rPr lang="ko-KR" altLang="en-US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음향 기기</a:t>
                      </a:r>
                      <a:r>
                        <a:rPr lang="en-US" altLang="ko-KR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</a:p>
                    <a:p>
                      <a:pPr latinLnBrk="1"/>
                      <a:endParaRPr lang="en-US" altLang="ko-KR" sz="120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ko-KR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• </a:t>
                      </a:r>
                      <a:r>
                        <a:rPr lang="ko-KR" altLang="en-US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정수 시스템</a:t>
                      </a:r>
                      <a:r>
                        <a:rPr lang="en-US" altLang="ko-KR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,</a:t>
                      </a:r>
                      <a:r>
                        <a:rPr lang="en-US" altLang="ko-KR" sz="120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ko-KR" altLang="en-US" sz="120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수영장</a:t>
                      </a:r>
                      <a:r>
                        <a:rPr lang="en-US" altLang="ko-KR" sz="120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.</a:t>
                      </a:r>
                      <a:r>
                        <a:rPr lang="ko-KR" altLang="en-US" sz="120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사우나 장비</a:t>
                      </a:r>
                      <a:endParaRPr lang="en-US" altLang="ko-KR" sz="1200" baseline="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ko-KR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• 도어, 창</a:t>
                      </a:r>
                      <a:r>
                        <a:rPr lang="en-US" altLang="ko-KR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lang="ko-KR" altLang="en-US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블라인드</a:t>
                      </a:r>
                      <a:r>
                        <a:rPr lang="ko-KR" altLang="ko-KR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/>
                      </a:r>
                      <a:br>
                        <a:rPr lang="ko-KR" altLang="ko-KR" sz="1200" dirty="0" smtClean="0">
                          <a:latin typeface="맑은 고딕" pitchFamily="50" charset="-127"/>
                          <a:ea typeface="맑은 고딕" pitchFamily="50" charset="-127"/>
                        </a:rPr>
                      </a:br>
                      <a:r>
                        <a:rPr lang="ko-KR" altLang="ko-KR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• 보안  CCTV 시스템 및 장비</a:t>
                      </a:r>
                      <a:endParaRPr lang="en-US" altLang="ko-KR" sz="120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ko-KR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• 플러그, 소켓, </a:t>
                      </a:r>
                      <a:r>
                        <a:rPr lang="ko-KR" altLang="en-US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고압</a:t>
                      </a:r>
                      <a:r>
                        <a:rPr lang="en-US" altLang="ko-KR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.</a:t>
                      </a:r>
                      <a:r>
                        <a:rPr lang="ko-KR" altLang="en-US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저압용 케이블</a:t>
                      </a:r>
                      <a:endParaRPr lang="en-US" altLang="ko-KR" sz="120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ko-KR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• 시멘트, 벽돌 등</a:t>
                      </a:r>
                      <a:r>
                        <a:rPr lang="en-US" altLang="ko-KR" sz="120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ko-KR" altLang="en-US" sz="120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석재</a:t>
                      </a:r>
                      <a:r>
                        <a:rPr lang="en-US" altLang="ko-KR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                     </a:t>
                      </a: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ko-KR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•</a:t>
                      </a:r>
                      <a:r>
                        <a:rPr lang="en-US" altLang="ko-KR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ko-KR" altLang="en-US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철물</a:t>
                      </a:r>
                      <a:endParaRPr lang="en-US" altLang="ko-KR" sz="120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ko-KR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• </a:t>
                      </a:r>
                      <a:r>
                        <a:rPr lang="ko-KR" altLang="en-US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손수레</a:t>
                      </a:r>
                      <a:r>
                        <a:rPr lang="en-US" altLang="ko-KR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lang="ko-KR" altLang="en-US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사다리</a:t>
                      </a:r>
                      <a:r>
                        <a:rPr lang="en-US" altLang="ko-KR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lang="ko-KR" altLang="en-US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선반 </a:t>
                      </a:r>
                      <a:r>
                        <a:rPr lang="en-US" altLang="ko-KR" sz="120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endParaRPr lang="en-US" altLang="ko-KR" sz="120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latinLnBrk="1"/>
                      <a:r>
                        <a:rPr lang="ko-KR" altLang="ko-KR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• </a:t>
                      </a:r>
                      <a:r>
                        <a:rPr lang="ko-KR" altLang="en-US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조경 및 관련 제품</a:t>
                      </a:r>
                      <a:endParaRPr lang="en-US" altLang="ko-KR" sz="120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latinLnBrk="1"/>
                      <a:r>
                        <a:rPr lang="ko-KR" altLang="ko-KR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• </a:t>
                      </a:r>
                      <a:r>
                        <a:rPr lang="ko-KR" altLang="en-US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페인트</a:t>
                      </a:r>
                      <a:r>
                        <a:rPr lang="en-US" altLang="ko-KR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lang="ko-KR" altLang="en-US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벽지</a:t>
                      </a:r>
                      <a:r>
                        <a:rPr lang="en-US" altLang="ko-KR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lang="ko-KR" altLang="en-US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벽 마감재</a:t>
                      </a:r>
                      <a:r>
                        <a:rPr lang="en-US" altLang="ko-KR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                                                            </a:t>
                      </a:r>
                      <a:r>
                        <a:rPr lang="ko-KR" altLang="ko-KR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endParaRPr lang="en-US" altLang="ko-KR" sz="120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latinLnBrk="1"/>
                      <a:r>
                        <a:rPr lang="ko-KR" altLang="ko-KR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• </a:t>
                      </a:r>
                      <a:r>
                        <a:rPr lang="ko-KR" altLang="en-US" sz="1200" dirty="0" err="1" smtClean="0">
                          <a:latin typeface="맑은 고딕" pitchFamily="50" charset="-127"/>
                          <a:ea typeface="맑은 고딕" pitchFamily="50" charset="-127"/>
                        </a:rPr>
                        <a:t>파사드</a:t>
                      </a:r>
                      <a:r>
                        <a:rPr lang="en-US" altLang="ko-KR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lang="ko-KR" altLang="en-US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지붕</a:t>
                      </a:r>
                      <a:r>
                        <a:rPr lang="en-US" altLang="ko-KR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lang="ko-KR" altLang="en-US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유리</a:t>
                      </a:r>
                      <a:r>
                        <a:rPr lang="ko-KR" altLang="en-US" sz="120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 발코니</a:t>
                      </a:r>
                      <a:endParaRPr lang="en-US" altLang="ko-KR" sz="1200" baseline="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latinLnBrk="1"/>
                      <a:r>
                        <a:rPr lang="ko-KR" altLang="ko-KR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• </a:t>
                      </a:r>
                      <a:r>
                        <a:rPr lang="ko-KR" altLang="en-US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태양광 에너지 발전 시스템</a:t>
                      </a:r>
                      <a:endParaRPr lang="en-US" altLang="ko-KR" sz="120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ko-KR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• 금속, 알루미늄, 플라스틱, PVC, PPE</a:t>
                      </a:r>
                      <a:r>
                        <a:rPr lang="en-US" altLang="ko-KR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ko-KR" altLang="en-US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등</a:t>
                      </a:r>
                      <a:endParaRPr lang="en-US" altLang="ko-KR" sz="120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latinLnBrk="1"/>
                      <a:endParaRPr lang="en-US" altLang="ko-KR" sz="120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/>
                </a:tc>
              </a:tr>
              <a:tr h="84667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ko-KR" sz="1600" dirty="0" smtClean="0">
                          <a:latin typeface="맑은 고딕" pitchFamily="50" charset="-127"/>
                          <a:ea typeface="맑은 고딕" pitchFamily="50" charset="-127"/>
                        </a:rPr>
                        <a:t>가구</a:t>
                      </a:r>
                      <a:endParaRPr lang="ko-KR" altLang="en-US" sz="16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ko-KR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• </a:t>
                      </a:r>
                      <a:r>
                        <a:rPr lang="ko-KR" altLang="en-US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가정용</a:t>
                      </a:r>
                      <a:r>
                        <a:rPr lang="ko-KR" altLang="ko-KR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 가구</a:t>
                      </a:r>
                      <a:endParaRPr lang="en-US" altLang="ko-KR" sz="120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latinLnBrk="1"/>
                      <a:r>
                        <a:rPr lang="ko-KR" altLang="ko-KR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• </a:t>
                      </a:r>
                      <a:r>
                        <a:rPr lang="ko-KR" altLang="en-US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아동 및 청소년용 가구</a:t>
                      </a:r>
                      <a:endParaRPr lang="en-US" altLang="ko-KR" sz="120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latinLnBrk="1"/>
                      <a:r>
                        <a:rPr lang="ko-KR" altLang="ko-KR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• </a:t>
                      </a:r>
                      <a:r>
                        <a:rPr lang="ko-KR" altLang="en-US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욕실 및 주방</a:t>
                      </a:r>
                      <a:r>
                        <a:rPr lang="ko-KR" altLang="ko-KR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 가구</a:t>
                      </a:r>
                      <a:r>
                        <a:rPr lang="en-US" altLang="ko-KR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</a:p>
                    <a:p>
                      <a:pPr latinLnBrk="1"/>
                      <a:r>
                        <a:rPr lang="ko-KR" altLang="ko-KR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• </a:t>
                      </a:r>
                      <a:r>
                        <a:rPr lang="ko-KR" altLang="en-US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가정 및 사무실</a:t>
                      </a:r>
                      <a:r>
                        <a:rPr lang="ko-KR" altLang="ko-KR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 인테리어</a:t>
                      </a:r>
                      <a:endParaRPr lang="en-US" altLang="ko-KR" sz="120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latinLnBrk="1"/>
                      <a:r>
                        <a:rPr lang="ko-KR" altLang="ko-KR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• 가구</a:t>
                      </a:r>
                      <a:r>
                        <a:rPr lang="ko-KR" altLang="en-US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ko-KR" altLang="en-US" sz="1200" dirty="0" err="1" smtClean="0">
                          <a:latin typeface="맑은 고딕" pitchFamily="50" charset="-127"/>
                          <a:ea typeface="맑은 고딕" pitchFamily="50" charset="-127"/>
                        </a:rPr>
                        <a:t>부속재</a:t>
                      </a:r>
                      <a:r>
                        <a:rPr lang="ko-KR" altLang="ko-KR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/>
                      </a:r>
                      <a:br>
                        <a:rPr lang="ko-KR" altLang="ko-KR" sz="1200" dirty="0" smtClean="0">
                          <a:latin typeface="맑은 고딕" pitchFamily="50" charset="-127"/>
                          <a:ea typeface="맑은 고딕" pitchFamily="50" charset="-127"/>
                        </a:rPr>
                      </a:br>
                      <a:endParaRPr lang="ko-KR" altLang="en-US" sz="12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ko-KR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•</a:t>
                      </a:r>
                      <a:r>
                        <a:rPr lang="en-US" altLang="ko-KR" sz="120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ko-KR" altLang="ko-KR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사무용 가구 </a:t>
                      </a:r>
                      <a:r>
                        <a:rPr lang="en-US" altLang="ko-KR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                                                    </a:t>
                      </a:r>
                      <a:r>
                        <a:rPr lang="ko-KR" altLang="ko-KR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• 병원 가구 </a:t>
                      </a:r>
                      <a:r>
                        <a:rPr lang="en-US" altLang="ko-KR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ko-KR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• </a:t>
                      </a:r>
                      <a:r>
                        <a:rPr lang="ko-KR" altLang="en-US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호텔</a:t>
                      </a:r>
                      <a:r>
                        <a:rPr lang="ko-KR" altLang="ko-KR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 가구</a:t>
                      </a:r>
                      <a:endParaRPr lang="en-US" altLang="ko-KR" sz="120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latinLnBrk="1"/>
                      <a:r>
                        <a:rPr lang="ko-KR" altLang="ko-KR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• 금속, 목재, 플라스틱</a:t>
                      </a:r>
                      <a:r>
                        <a:rPr lang="en-US" altLang="ko-KR" sz="120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ko-KR" altLang="en-US" sz="120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및</a:t>
                      </a:r>
                      <a:r>
                        <a:rPr lang="ko-KR" altLang="ko-KR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 대나무 가구</a:t>
                      </a:r>
                      <a:endParaRPr lang="ko-KR" altLang="en-US" sz="120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algn="l" latinLnBrk="1"/>
                      <a:endParaRPr lang="ko-KR" altLang="en-US" sz="12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/>
                </a:tc>
              </a:tr>
              <a:tr h="169575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>
                          <a:latin typeface="맑은 고딕" pitchFamily="50" charset="-127"/>
                          <a:ea typeface="맑은 고딕" pitchFamily="50" charset="-127"/>
                        </a:rPr>
                        <a:t>관련 기자재</a:t>
                      </a:r>
                      <a:endParaRPr lang="ko-KR" altLang="en-US" sz="16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latinLnBrk="1"/>
                      <a:endParaRPr lang="en-US" altLang="ko-KR" sz="120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latinLnBrk="1"/>
                      <a:r>
                        <a:rPr lang="ko-KR" altLang="ko-KR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• 건설 기계 </a:t>
                      </a:r>
                      <a:r>
                        <a:rPr lang="en-US" altLang="ko-KR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</a:p>
                    <a:p>
                      <a:pPr latinLnBrk="1"/>
                      <a:r>
                        <a:rPr lang="ko-KR" altLang="ko-KR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•</a:t>
                      </a:r>
                      <a:r>
                        <a:rPr lang="en-US" altLang="ko-KR" sz="120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ko-KR" altLang="en-US" sz="120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건축자재 생산 기계</a:t>
                      </a:r>
                      <a:r>
                        <a:rPr lang="ko-KR" altLang="ko-KR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en-US" altLang="ko-KR" sz="120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                                             </a:t>
                      </a:r>
                      <a:r>
                        <a:rPr lang="ko-KR" altLang="ko-KR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/>
                      </a:r>
                      <a:br>
                        <a:rPr lang="ko-KR" altLang="ko-KR" sz="1200" dirty="0" smtClean="0">
                          <a:latin typeface="맑은 고딕" pitchFamily="50" charset="-127"/>
                          <a:ea typeface="맑은 고딕" pitchFamily="50" charset="-127"/>
                        </a:rPr>
                      </a:br>
                      <a:r>
                        <a:rPr lang="ko-KR" altLang="ko-KR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• 목공 기계</a:t>
                      </a:r>
                      <a:r>
                        <a:rPr lang="en-US" altLang="ko-KR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                                                         </a:t>
                      </a:r>
                    </a:p>
                    <a:p>
                      <a:pPr latinLnBrk="1"/>
                      <a:r>
                        <a:rPr lang="ko-KR" altLang="ko-KR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• 금속 가공 기계</a:t>
                      </a:r>
                      <a:endParaRPr lang="en-US" altLang="ko-KR" sz="120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latinLnBrk="1"/>
                      <a:r>
                        <a:rPr lang="ko-KR" altLang="ko-KR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• 가구 제작 기계</a:t>
                      </a:r>
                      <a:r>
                        <a:rPr lang="en-US" altLang="ko-KR" sz="120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                                               </a:t>
                      </a:r>
                      <a:r>
                        <a:rPr lang="ko-KR" altLang="ko-KR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endParaRPr lang="en-US" altLang="ko-KR" sz="120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latinLnBrk="1"/>
                      <a:r>
                        <a:rPr lang="ko-KR" altLang="ko-KR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•</a:t>
                      </a:r>
                      <a:r>
                        <a:rPr lang="en-US" altLang="ko-KR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ko-KR" altLang="en-US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부품 제작 기계</a:t>
                      </a:r>
                      <a:r>
                        <a:rPr lang="ko-KR" altLang="ko-KR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endParaRPr lang="en-US" altLang="ko-KR" sz="120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en-US" altLang="ko-KR" sz="4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TWTB</a:t>
            </a:r>
            <a:r>
              <a:rPr lang="ko-KR" altLang="en-US" dirty="0" smtClean="0">
                <a:latin typeface="Verdana" pitchFamily="34" charset="0"/>
                <a:cs typeface="Verdana" pitchFamily="34" charset="0"/>
              </a:rPr>
              <a:t>는</a:t>
            </a:r>
            <a:r>
              <a:rPr lang="en-US" altLang="ko-KR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?</a:t>
            </a:r>
            <a:endParaRPr lang="ko-KR" altLang="en-US" dirty="0">
              <a:latin typeface="Verdana" pitchFamily="34" charset="0"/>
              <a:cs typeface="Verdana" pitchFamily="34" charset="0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quarter" idx="1"/>
          </p:nvPr>
        </p:nvSpPr>
        <p:spPr>
          <a:xfrm>
            <a:off x="251520" y="1772816"/>
            <a:ext cx="8640960" cy="4572000"/>
          </a:xfrm>
        </p:spPr>
        <p:txBody>
          <a:bodyPr>
            <a:normAutofit fontScale="92500"/>
          </a:bodyPr>
          <a:lstStyle/>
          <a:p>
            <a:pPr>
              <a:buFont typeface="Wingdings" pitchFamily="2" charset="2"/>
              <a:buChar char="Ø"/>
            </a:pPr>
            <a:r>
              <a:rPr lang="ko-KR" altLang="en-US" sz="2000" dirty="0" smtClean="0">
                <a:latin typeface="맑은 고딕" pitchFamily="50" charset="-127"/>
                <a:ea typeface="맑은 고딕" pitchFamily="50" charset="-127"/>
              </a:rPr>
              <a:t>오직 선택된 기업에게만 열려있는 최고의 전문적인 국제 비지니스 행사</a:t>
            </a:r>
            <a:endParaRPr lang="en-US" altLang="ko-KR" sz="2000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buNone/>
            </a:pPr>
            <a:endParaRPr lang="en-US" altLang="ko-KR" sz="2000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buFont typeface="Wingdings" pitchFamily="2" charset="2"/>
              <a:buChar char="Ø"/>
            </a:pPr>
            <a:r>
              <a:rPr lang="en-US" altLang="ko-KR" sz="2000" dirty="0" smtClean="0">
                <a:latin typeface="맑은 고딕" pitchFamily="50" charset="-127"/>
                <a:ea typeface="맑은 고딕" pitchFamily="50" charset="-127"/>
              </a:rPr>
              <a:t>55,000 </a:t>
            </a:r>
            <a:r>
              <a:rPr lang="ko-KR" altLang="en-US" sz="2000" dirty="0" smtClean="0">
                <a:latin typeface="맑은 고딕" pitchFamily="50" charset="-127"/>
                <a:ea typeface="맑은 고딕" pitchFamily="50" charset="-127"/>
              </a:rPr>
              <a:t>회원과 </a:t>
            </a:r>
            <a:r>
              <a:rPr lang="en-US" altLang="ko-KR" sz="2000" dirty="0" smtClean="0">
                <a:latin typeface="맑은 고딕" pitchFamily="50" charset="-127"/>
                <a:ea typeface="맑은 고딕" pitchFamily="50" charset="-127"/>
              </a:rPr>
              <a:t>140,000</a:t>
            </a:r>
            <a:r>
              <a:rPr lang="ko-KR" altLang="en-US" sz="2000" dirty="0" smtClean="0">
                <a:latin typeface="맑은 고딕" pitchFamily="50" charset="-127"/>
                <a:ea typeface="맑은 고딕" pitchFamily="50" charset="-127"/>
              </a:rPr>
              <a:t>개 기업회원을 보유한 투스콘이 주최</a:t>
            </a:r>
            <a:endParaRPr lang="en-US" altLang="ko-KR" sz="2000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buNone/>
            </a:pPr>
            <a:endParaRPr lang="en-US" altLang="ko-KR" sz="2000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buFont typeface="Wingdings" pitchFamily="2" charset="2"/>
              <a:buChar char="Ø"/>
            </a:pPr>
            <a:r>
              <a:rPr lang="ko-KR" altLang="en-US" sz="2000" dirty="0" smtClean="0">
                <a:latin typeface="맑은 고딕" pitchFamily="50" charset="-127"/>
                <a:ea typeface="맑은 고딕" pitchFamily="50" charset="-127"/>
              </a:rPr>
              <a:t>참가할  </a:t>
            </a:r>
            <a:r>
              <a:rPr lang="en-US" altLang="ko-KR" sz="2000" dirty="0" smtClean="0">
                <a:latin typeface="맑은 고딕" pitchFamily="50" charset="-127"/>
                <a:ea typeface="맑은 고딕" pitchFamily="50" charset="-127"/>
              </a:rPr>
              <a:t>2,100</a:t>
            </a:r>
            <a:r>
              <a:rPr lang="ko-KR" altLang="en-US" sz="2000" dirty="0" smtClean="0">
                <a:latin typeface="맑은 고딕" pitchFamily="50" charset="-127"/>
                <a:ea typeface="맑은 고딕" pitchFamily="50" charset="-127"/>
              </a:rPr>
              <a:t>여 터키기업과 사전 스케줄에 따라 </a:t>
            </a:r>
            <a:r>
              <a:rPr lang="en-US" altLang="ko-KR" sz="2000" dirty="0" smtClean="0">
                <a:latin typeface="맑은 고딕" pitchFamily="50" charset="-127"/>
                <a:ea typeface="맑은 고딕" pitchFamily="50" charset="-127"/>
              </a:rPr>
              <a:t>B2B </a:t>
            </a:r>
            <a:r>
              <a:rPr lang="ko-KR" altLang="en-US" sz="2000" dirty="0" smtClean="0">
                <a:latin typeface="맑은 고딕" pitchFamily="50" charset="-127"/>
                <a:ea typeface="맑은 고딕" pitchFamily="50" charset="-127"/>
              </a:rPr>
              <a:t>미팅 이틀간 연속진행</a:t>
            </a:r>
            <a:endParaRPr lang="en-US" altLang="ko-KR" sz="2000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buNone/>
            </a:pPr>
            <a:endParaRPr lang="en-US" altLang="ko-KR" sz="2000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buFont typeface="Wingdings" pitchFamily="2" charset="2"/>
              <a:buChar char="Ø"/>
            </a:pPr>
            <a:r>
              <a:rPr lang="ko-KR" altLang="en-US" sz="2000" dirty="0" smtClean="0">
                <a:latin typeface="맑은 고딕" pitchFamily="50" charset="-127"/>
                <a:ea typeface="맑은 고딕" pitchFamily="50" charset="-127"/>
              </a:rPr>
              <a:t>전시에 참여할 </a:t>
            </a:r>
            <a:r>
              <a:rPr lang="en-US" altLang="ko-KR" sz="2000" dirty="0">
                <a:latin typeface="맑은 고딕" pitchFamily="50" charset="-127"/>
                <a:ea typeface="맑은 고딕" pitchFamily="50" charset="-127"/>
              </a:rPr>
              <a:t>6</a:t>
            </a:r>
            <a:r>
              <a:rPr lang="ko-KR" altLang="en-US" sz="2000" dirty="0" err="1" smtClean="0">
                <a:latin typeface="맑은 고딕" pitchFamily="50" charset="-127"/>
                <a:ea typeface="맑은 고딕" pitchFamily="50" charset="-127"/>
              </a:rPr>
              <a:t>백개</a:t>
            </a:r>
            <a:r>
              <a:rPr lang="ko-KR" altLang="en-US" sz="2000" dirty="0" smtClean="0">
                <a:latin typeface="맑은 고딕" pitchFamily="50" charset="-127"/>
                <a:ea typeface="맑은 고딕" pitchFamily="50" charset="-127"/>
              </a:rPr>
              <a:t> 터키 업체의 아이템 전시 관람</a:t>
            </a:r>
            <a:r>
              <a:rPr lang="en-US" altLang="ko-KR" sz="2000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2000" dirty="0" smtClean="0">
                <a:latin typeface="맑은 고딕" pitchFamily="50" charset="-127"/>
                <a:ea typeface="맑은 고딕" pitchFamily="50" charset="-127"/>
              </a:rPr>
              <a:t>현지</a:t>
            </a:r>
            <a:r>
              <a:rPr lang="en-US" altLang="ko-KR" sz="20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2000" dirty="0" smtClean="0">
                <a:latin typeface="맑은 고딕" pitchFamily="50" charset="-127"/>
                <a:ea typeface="맑은 고딕" pitchFamily="50" charset="-127"/>
              </a:rPr>
              <a:t>시장 파악</a:t>
            </a:r>
            <a:endParaRPr lang="en-US" altLang="ko-KR" sz="2000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buNone/>
            </a:pPr>
            <a:endParaRPr lang="en-US" altLang="ko-KR" sz="2000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buFont typeface="Wingdings" pitchFamily="2" charset="2"/>
              <a:buChar char="Ø"/>
            </a:pPr>
            <a:r>
              <a:rPr lang="ko-KR" altLang="en-US" sz="2000" dirty="0" smtClean="0">
                <a:latin typeface="맑은 고딕" pitchFamily="50" charset="-127"/>
                <a:ea typeface="맑은 고딕" pitchFamily="50" charset="-127"/>
              </a:rPr>
              <a:t>적정 가격</a:t>
            </a:r>
            <a:r>
              <a:rPr lang="en-US" altLang="ko-KR" sz="2000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2000" dirty="0" smtClean="0">
                <a:latin typeface="맑은 고딕" pitchFamily="50" charset="-127"/>
                <a:ea typeface="맑은 고딕" pitchFamily="50" charset="-127"/>
              </a:rPr>
              <a:t>우수한 품질의 제품을  발견할 수 있는 기회</a:t>
            </a:r>
            <a:endParaRPr lang="en-US" altLang="ko-KR" sz="2000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buNone/>
            </a:pPr>
            <a:endParaRPr lang="en-US" altLang="ko-KR" sz="2000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buFont typeface="Wingdings" pitchFamily="2" charset="2"/>
              <a:buChar char="Ø"/>
            </a:pPr>
            <a:r>
              <a:rPr lang="ko-KR" altLang="en-US" sz="2000" dirty="0" smtClean="0">
                <a:latin typeface="맑은 고딕" pitchFamily="50" charset="-127"/>
                <a:ea typeface="맑은 고딕" pitchFamily="50" charset="-127"/>
              </a:rPr>
              <a:t>터키의 역동적인 산업 발전 환경을 경험</a:t>
            </a:r>
            <a:endParaRPr lang="en-US" altLang="ko-KR" sz="2000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buNone/>
            </a:pPr>
            <a:endParaRPr lang="en-US" altLang="ko-KR" sz="2000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buFont typeface="Wingdings" pitchFamily="2" charset="2"/>
              <a:buChar char="Ø"/>
            </a:pPr>
            <a:r>
              <a:rPr lang="ko-KR" altLang="en-US" sz="2000" dirty="0" smtClean="0">
                <a:latin typeface="맑은 고딕" pitchFamily="50" charset="-127"/>
                <a:ea typeface="맑은 고딕" pitchFamily="50" charset="-127"/>
              </a:rPr>
              <a:t>신뢰할 수 있는 터키 제조업체</a:t>
            </a:r>
            <a:r>
              <a:rPr lang="en-US" altLang="ko-KR" sz="2000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2000" dirty="0" smtClean="0">
                <a:latin typeface="맑은 고딕" pitchFamily="50" charset="-127"/>
                <a:ea typeface="맑은 고딕" pitchFamily="50" charset="-127"/>
              </a:rPr>
              <a:t>투자자</a:t>
            </a:r>
            <a:r>
              <a:rPr lang="en-US" altLang="ko-KR" sz="2000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2000" dirty="0" smtClean="0">
                <a:latin typeface="맑은 고딕" pitchFamily="50" charset="-127"/>
                <a:ea typeface="맑은 고딕" pitchFamily="50" charset="-127"/>
              </a:rPr>
              <a:t>상공인들과의 만남</a:t>
            </a:r>
            <a:endParaRPr lang="en-US" altLang="ko-KR" sz="2000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buFont typeface="Wingdings" pitchFamily="2" charset="2"/>
              <a:buChar char="Ø"/>
            </a:pPr>
            <a:endParaRPr lang="en-US" altLang="ko-KR" sz="2000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buNone/>
            </a:pPr>
            <a:endParaRPr lang="ko-KR" altLang="en-US" dirty="0"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최근 개최된 </a:t>
            </a:r>
            <a:r>
              <a:rPr lang="en-US" altLang="ko-KR" sz="36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Turkiye</a:t>
            </a:r>
            <a:r>
              <a:rPr lang="en-US" altLang="ko-KR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altLang="ko-KR" sz="3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World Trade Bridge</a:t>
            </a:r>
            <a:endParaRPr lang="ko-KR" altLang="en-US" dirty="0">
              <a:latin typeface="Verdana" pitchFamily="34" charset="0"/>
              <a:ea typeface="맑은 고딕" pitchFamily="50" charset="-127"/>
              <a:cs typeface="Verdana" pitchFamily="34" charset="0"/>
            </a:endParaRPr>
          </a:p>
        </p:txBody>
      </p:sp>
      <p:sp>
        <p:nvSpPr>
          <p:cNvPr id="6" name="Vertical Text Placeholder 5"/>
          <p:cNvSpPr>
            <a:spLocks noGrp="1"/>
          </p:cNvSpPr>
          <p:nvPr>
            <p:ph type="body" orient="vert" idx="1"/>
          </p:nvPr>
        </p:nvSpPr>
        <p:spPr/>
        <p:txBody>
          <a:bodyPr vert="horz"/>
          <a:lstStyle/>
          <a:p>
            <a:pPr>
              <a:buNone/>
            </a:pPr>
            <a:r>
              <a:rPr lang="en-US" altLang="ko-KR" dirty="0" smtClean="0"/>
              <a:t> </a:t>
            </a:r>
            <a:endParaRPr lang="ko-KR" altLang="en-US" dirty="0"/>
          </a:p>
        </p:txBody>
      </p:sp>
      <p:sp>
        <p:nvSpPr>
          <p:cNvPr id="8" name="Rectangle 7"/>
          <p:cNvSpPr/>
          <p:nvPr/>
        </p:nvSpPr>
        <p:spPr>
          <a:xfrm>
            <a:off x="179513" y="1484784"/>
            <a:ext cx="5976664" cy="19082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[</a:t>
            </a: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2013 World Trade Bridge 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행사 개요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]</a:t>
            </a:r>
          </a:p>
          <a:p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buFont typeface="Wingdings" pitchFamily="2" charset="2"/>
              <a:buChar char="Ø"/>
            </a:pP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일시</a:t>
            </a: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: 2013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년 </a:t>
            </a: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6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월</a:t>
            </a:r>
            <a:endParaRPr lang="en-US" altLang="ko-KR" sz="1600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buFont typeface="Wingdings" pitchFamily="2" charset="2"/>
              <a:buChar char="Ø"/>
            </a:pP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주제</a:t>
            </a: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건설</a:t>
            </a: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건축 산업</a:t>
            </a:r>
            <a:endParaRPr lang="en-US" altLang="ko-KR" sz="1600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buFont typeface="Wingdings" pitchFamily="2" charset="2"/>
              <a:buChar char="Ø"/>
            </a:pP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 참가국과 인원</a:t>
            </a: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: 130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개국</a:t>
            </a: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해외기업인 </a:t>
            </a: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3000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여명</a:t>
            </a:r>
            <a:endParaRPr lang="en-US" altLang="ko-KR" sz="1600" dirty="0">
              <a:latin typeface="맑은 고딕" pitchFamily="50" charset="-127"/>
              <a:ea typeface="맑은 고딕" pitchFamily="50" charset="-127"/>
            </a:endParaRPr>
          </a:p>
          <a:p>
            <a:pPr lvl="1">
              <a:buFont typeface="Wingdings" pitchFamily="2" charset="2"/>
              <a:buChar char="Ø"/>
            </a:pP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 터키 기업인 </a:t>
            </a: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3,000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여명 </a:t>
            </a:r>
            <a:r>
              <a:rPr lang="ko-KR" altLang="en-US" sz="1600" dirty="0">
                <a:latin typeface="맑은 고딕" pitchFamily="50" charset="-127"/>
                <a:ea typeface="맑은 고딕" pitchFamily="50" charset="-127"/>
              </a:rPr>
              <a:t>참여</a:t>
            </a: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, 400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여개 업체 상품 전시</a:t>
            </a:r>
            <a:endParaRPr lang="en-US" altLang="ko-KR" sz="1600" dirty="0" smtClean="0">
              <a:latin typeface="맑은 고딕" pitchFamily="50" charset="-127"/>
              <a:ea typeface="맑은 고딕" pitchFamily="50" charset="-127"/>
            </a:endParaRPr>
          </a:p>
          <a:p>
            <a:endParaRPr lang="ko-KR" altLang="en-US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4332317"/>
            <a:ext cx="4610634" cy="2293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60032" y="4332317"/>
            <a:ext cx="4085269" cy="2293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875168" y="1616066"/>
            <a:ext cx="3089320" cy="23169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301752" y="404664"/>
            <a:ext cx="4198240" cy="582888"/>
          </a:xfrm>
          <a:ln>
            <a:solidFill>
              <a:schemeClr val="tx2">
                <a:lumMod val="50000"/>
              </a:schemeClr>
            </a:solidFill>
          </a:ln>
        </p:spPr>
        <p:txBody>
          <a:bodyPr>
            <a:normAutofit fontScale="90000"/>
          </a:bodyPr>
          <a:lstStyle/>
          <a:p>
            <a:r>
              <a:rPr lang="en-US" altLang="ko-KR" sz="24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2010 World Trade Bridge</a:t>
            </a:r>
            <a:endParaRPr lang="ko-KR" altLang="en-US" sz="2400" b="1" dirty="0">
              <a:latin typeface="Verdana" pitchFamily="34" charset="0"/>
              <a:cs typeface="Verdana" pitchFamily="34" charset="0"/>
            </a:endParaRPr>
          </a:p>
        </p:txBody>
      </p:sp>
      <p:sp>
        <p:nvSpPr>
          <p:cNvPr id="13" name="Title 9"/>
          <p:cNvSpPr txBox="1">
            <a:spLocks/>
          </p:cNvSpPr>
          <p:nvPr/>
        </p:nvSpPr>
        <p:spPr>
          <a:xfrm>
            <a:off x="4716016" y="404664"/>
            <a:ext cx="4198240" cy="614936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vert="horz" anchor="b">
            <a:normAutofit fontScale="92500"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shade val="75000"/>
                  </a:schemeClr>
                </a:solidFill>
                <a:effectLst/>
                <a:uLnTx/>
                <a:uFillTx/>
                <a:latin typeface="Verdana" pitchFamily="34" charset="0"/>
                <a:ea typeface="Verdana" pitchFamily="34" charset="0"/>
                <a:cs typeface="Verdana" pitchFamily="34" charset="0"/>
              </a:rPr>
              <a:t>2011 World Trade Bridge</a:t>
            </a:r>
            <a:endParaRPr kumimoji="0" lang="ko-KR" altLang="en-US" sz="2400" b="1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shade val="75000"/>
                </a:schemeClr>
              </a:solidFill>
              <a:effectLst/>
              <a:uLnTx/>
              <a:uFillTx/>
              <a:latin typeface="Verdana" pitchFamily="34" charset="0"/>
              <a:ea typeface="+mj-ea"/>
              <a:cs typeface="Verdana" pitchFamily="34" charset="0"/>
            </a:endParaRPr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3789040"/>
            <a:ext cx="4038600" cy="2474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4149080"/>
            <a:ext cx="1728192" cy="2088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06682" y="1844825"/>
            <a:ext cx="1785799" cy="22322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TextBox 16"/>
          <p:cNvSpPr txBox="1"/>
          <p:nvPr/>
        </p:nvSpPr>
        <p:spPr>
          <a:xfrm>
            <a:off x="251520" y="1772816"/>
            <a:ext cx="410445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§"/>
            </a:pP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2010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년 </a:t>
            </a: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6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월 </a:t>
            </a: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14-20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일 개최</a:t>
            </a:r>
            <a:endParaRPr lang="en-US" altLang="ko-KR" sz="1600" dirty="0" smtClean="0">
              <a:latin typeface="맑은 고딕" pitchFamily="50" charset="-127"/>
              <a:ea typeface="맑은 고딕" pitchFamily="50" charset="-127"/>
            </a:endParaRPr>
          </a:p>
          <a:p>
            <a:pPr marL="342900" indent="-342900">
              <a:buFont typeface="Wingdings" pitchFamily="2" charset="2"/>
              <a:buChar char="§"/>
            </a:pP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세계 경제</a:t>
            </a: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통상 장관 회의 동시 진행</a:t>
            </a:r>
            <a:endParaRPr lang="en-US" altLang="ko-KR" sz="1600" dirty="0" smtClean="0">
              <a:latin typeface="맑은 고딕" pitchFamily="50" charset="-127"/>
              <a:ea typeface="맑은 고딕" pitchFamily="50" charset="-127"/>
            </a:endParaRPr>
          </a:p>
          <a:p>
            <a:pPr marL="342900" indent="-342900"/>
            <a:r>
              <a:rPr lang="en-US" altLang="ko-KR" sz="1600" dirty="0">
                <a:latin typeface="맑은 고딕" pitchFamily="50" charset="-127"/>
                <a:ea typeface="맑은 고딕" pitchFamily="50" charset="-127"/>
              </a:rPr>
              <a:t>	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각국 장관 </a:t>
            </a: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40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명 참석</a:t>
            </a:r>
            <a:endParaRPr lang="en-US" altLang="ko-KR" sz="1600" dirty="0" smtClean="0">
              <a:latin typeface="맑은 고딕" pitchFamily="50" charset="-127"/>
              <a:ea typeface="맑은 고딕" pitchFamily="50" charset="-127"/>
            </a:endParaRPr>
          </a:p>
          <a:p>
            <a:pPr marL="342900" indent="-342900">
              <a:buFont typeface="Wingdings" pitchFamily="2" charset="2"/>
              <a:buChar char="§"/>
            </a:pP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136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개국 기업인 </a:t>
            </a: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2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천 </a:t>
            </a: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3</a:t>
            </a:r>
            <a:r>
              <a:rPr lang="ko-KR" altLang="en-US" sz="1600" dirty="0" err="1" smtClean="0">
                <a:latin typeface="맑은 고딕" pitchFamily="50" charset="-127"/>
                <a:ea typeface="맑은 고딕" pitchFamily="50" charset="-127"/>
              </a:rPr>
              <a:t>백여명</a:t>
            </a: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참가</a:t>
            </a:r>
            <a:endParaRPr lang="en-US" altLang="ko-KR" sz="1600" dirty="0" smtClean="0">
              <a:latin typeface="맑은 고딕" pitchFamily="50" charset="-127"/>
              <a:ea typeface="맑은 고딕" pitchFamily="50" charset="-127"/>
            </a:endParaRPr>
          </a:p>
          <a:p>
            <a:pPr marL="342900" indent="-342900">
              <a:buFont typeface="Wingdings" pitchFamily="2" charset="2"/>
              <a:buChar char="§"/>
            </a:pP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2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천 </a:t>
            </a: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2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백 터키 기업 참가 및 </a:t>
            </a: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343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개 업체 전시</a:t>
            </a:r>
            <a:endParaRPr lang="en-US" altLang="ko-KR" sz="1600" dirty="0" smtClean="0">
              <a:latin typeface="맑은 고딕" pitchFamily="50" charset="-127"/>
              <a:ea typeface="맑은 고딕" pitchFamily="50" charset="-127"/>
            </a:endParaRPr>
          </a:p>
          <a:p>
            <a:pPr marL="342900" indent="-342900"/>
            <a:endParaRPr lang="ko-KR" altLang="en-US" sz="1600" dirty="0"/>
          </a:p>
        </p:txBody>
      </p:sp>
      <p:sp>
        <p:nvSpPr>
          <p:cNvPr id="21" name="TextBox 20"/>
          <p:cNvSpPr txBox="1"/>
          <p:nvPr/>
        </p:nvSpPr>
        <p:spPr>
          <a:xfrm>
            <a:off x="4572000" y="1844824"/>
            <a:ext cx="259228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en-US" altLang="ko-KR" dirty="0" smtClean="0"/>
              <a:t> </a:t>
            </a: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2011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년 </a:t>
            </a: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10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월 </a:t>
            </a: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24-30 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일</a:t>
            </a:r>
            <a:endParaRPr lang="en-US" altLang="ko-KR" sz="1600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buFont typeface="Wingdings" pitchFamily="2" charset="2"/>
              <a:buChar char="§"/>
            </a:pPr>
            <a:r>
              <a:rPr lang="en-US" altLang="ko-KR" sz="160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세계무역박람회 최초 </a:t>
            </a:r>
            <a:endParaRPr lang="en-US" altLang="ko-KR" sz="1600" dirty="0" smtClean="0">
              <a:latin typeface="맑은 고딕" pitchFamily="50" charset="-127"/>
              <a:ea typeface="맑은 고딕" pitchFamily="50" charset="-127"/>
            </a:endParaRPr>
          </a:p>
          <a:p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한 개 산업분야에 초점을 </a:t>
            </a:r>
            <a:endParaRPr lang="en-US" altLang="ko-KR" sz="1600" dirty="0" smtClean="0">
              <a:latin typeface="맑은 고딕" pitchFamily="50" charset="-127"/>
              <a:ea typeface="맑은 고딕" pitchFamily="50" charset="-127"/>
            </a:endParaRPr>
          </a:p>
          <a:p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맞춰 개최</a:t>
            </a: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주제</a:t>
            </a: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식료품</a:t>
            </a: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)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444208" y="5301208"/>
            <a:ext cx="25202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85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개국 </a:t>
            </a: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734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개 업체 참가</a:t>
            </a:r>
            <a:endParaRPr lang="en-US" altLang="ko-KR" sz="1600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buFont typeface="Wingdings" pitchFamily="2" charset="2"/>
              <a:buChar char="§"/>
            </a:pP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1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천개 터키업체 참가 및 </a:t>
            </a:r>
            <a:endParaRPr lang="en-US" altLang="ko-KR" sz="1600" dirty="0" smtClean="0">
              <a:latin typeface="맑은 고딕" pitchFamily="50" charset="-127"/>
              <a:ea typeface="맑은 고딕" pitchFamily="50" charset="-127"/>
            </a:endParaRPr>
          </a:p>
          <a:p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  150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개 업체 전시 </a:t>
            </a:r>
            <a:endParaRPr lang="ko-KR" altLang="en-US" sz="1600" dirty="0"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vic">
  <a:themeElements>
    <a:clrScheme name="Civic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Civic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Civic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4586</TotalTime>
  <Words>636</Words>
  <Application>Microsoft Office PowerPoint</Application>
  <PresentationFormat>화면 슬라이드 쇼(4:3)</PresentationFormat>
  <Paragraphs>146</Paragraphs>
  <Slides>8</Slides>
  <Notes>2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8</vt:i4>
      </vt:variant>
    </vt:vector>
  </HeadingPairs>
  <TitlesOfParts>
    <vt:vector size="9" baseType="lpstr">
      <vt:lpstr>Civic</vt:lpstr>
      <vt:lpstr>PowerPoint 프레젠테이션</vt:lpstr>
      <vt:lpstr>투스콘  소개  The Confederation of Businessmen and Industrialists of Turkey</vt:lpstr>
      <vt:lpstr>투스콘의 주요 사업 활동</vt:lpstr>
      <vt:lpstr>2014 Turkiye-World Trade Bridge(TWTB)</vt:lpstr>
      <vt:lpstr> 행사 주제</vt:lpstr>
      <vt:lpstr>TWTB는?</vt:lpstr>
      <vt:lpstr>최근 개최된 Turkiye World Trade Bridge</vt:lpstr>
      <vt:lpstr>2010 World Trade Bridge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Mr.President</dc:creator>
  <cp:lastModifiedBy>KOTUBA</cp:lastModifiedBy>
  <cp:revision>28</cp:revision>
  <dcterms:created xsi:type="dcterms:W3CDTF">2012-03-05T06:39:06Z</dcterms:created>
  <dcterms:modified xsi:type="dcterms:W3CDTF">2014-03-21T04:30:38Z</dcterms:modified>
</cp:coreProperties>
</file>