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customXml/itemProps1.xml" ContentType="application/vnd.openxmlformats-officedocument.customXmlPropertie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2"/>
  </p:sldMasterIdLst>
  <p:sldIdLst>
    <p:sldId id="256" r:id="rId3"/>
    <p:sldId id="257" r:id="rId4"/>
    <p:sldId id="258" r:id="rId5"/>
    <p:sldId id="259" r:id="rId6"/>
    <p:sldId id="268" r:id="rId7"/>
    <p:sldId id="269" r:id="rId8"/>
    <p:sldId id="271" r:id="rId9"/>
  </p:sldIdLst>
  <p:sldSz cx="9144000" cy="6858000" type="screen4x3"/>
  <p:notesSz cx="7077075" cy="9393238"/>
  <p:defaultTextStyle>
    <a:defPPr>
      <a:defRPr lang="fr-CA"/>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2" d="100"/>
          <a:sy n="82" d="100"/>
        </p:scale>
        <p:origin x="-1464" y="-8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heme" Target="theme/theme1.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en-US" smtClean="0"/>
              <a:t>Click to edit Master title style</a:t>
            </a:r>
            <a:endParaRPr lang="fr-CA"/>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r-CA"/>
          </a:p>
        </p:txBody>
      </p:sp>
      <p:sp>
        <p:nvSpPr>
          <p:cNvPr id="4" name="Espace réservé de la date 3"/>
          <p:cNvSpPr>
            <a:spLocks noGrp="1"/>
          </p:cNvSpPr>
          <p:nvPr>
            <p:ph type="dt" sz="half" idx="10"/>
          </p:nvPr>
        </p:nvSpPr>
        <p:spPr/>
        <p:txBody>
          <a:bodyPr/>
          <a:lstStyle>
            <a:lvl1pPr>
              <a:defRPr/>
            </a:lvl1pPr>
          </a:lstStyle>
          <a:p>
            <a:pPr>
              <a:defRPr/>
            </a:pPr>
            <a:fld id="{9F056862-1636-4FEE-9297-4050ABAFC218}" type="datetimeFigureOut">
              <a:rPr lang="fr-FR" smtClean="0"/>
              <a:pPr>
                <a:defRPr/>
              </a:pPr>
              <a:t>08/10/2015</a:t>
            </a:fld>
            <a:endParaRPr lang="fr-CA"/>
          </a:p>
        </p:txBody>
      </p:sp>
      <p:sp>
        <p:nvSpPr>
          <p:cNvPr id="5" name="Espace réservé du pied de page 4"/>
          <p:cNvSpPr>
            <a:spLocks noGrp="1"/>
          </p:cNvSpPr>
          <p:nvPr>
            <p:ph type="ftr" sz="quarter" idx="11"/>
          </p:nvPr>
        </p:nvSpPr>
        <p:spPr/>
        <p:txBody>
          <a:bodyPr/>
          <a:lstStyle>
            <a:lvl1pPr>
              <a:defRPr/>
            </a:lvl1pPr>
          </a:lstStyle>
          <a:p>
            <a:pPr>
              <a:defRPr/>
            </a:pPr>
            <a:endParaRPr lang="fr-CA"/>
          </a:p>
        </p:txBody>
      </p:sp>
      <p:sp>
        <p:nvSpPr>
          <p:cNvPr id="6" name="Espace réservé du numéro de diapositive 5"/>
          <p:cNvSpPr>
            <a:spLocks noGrp="1"/>
          </p:cNvSpPr>
          <p:nvPr>
            <p:ph type="sldNum" sz="quarter" idx="12"/>
          </p:nvPr>
        </p:nvSpPr>
        <p:spPr/>
        <p:txBody>
          <a:bodyPr/>
          <a:lstStyle>
            <a:lvl1pPr>
              <a:defRPr/>
            </a:lvl1pPr>
          </a:lstStyle>
          <a:p>
            <a:pPr>
              <a:defRPr/>
            </a:pPr>
            <a:fld id="{24815B52-4087-4C89-89D6-5C2C4E008CD0}" type="slidenum">
              <a:rPr lang="fr-CA" smtClean="0"/>
              <a:pPr>
                <a:defRPr/>
              </a:pPr>
              <a:t>‹#›</a:t>
            </a:fld>
            <a:endParaRPr lang="fr-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smtClean="0"/>
              <a:t>Click to edit Master title style</a:t>
            </a:r>
            <a:endParaRPr lang="fr-CA"/>
          </a:p>
        </p:txBody>
      </p:sp>
      <p:sp>
        <p:nvSpPr>
          <p:cNvPr id="3" name="Espace réservé du contenu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Espace réservé de la date 3"/>
          <p:cNvSpPr>
            <a:spLocks noGrp="1"/>
          </p:cNvSpPr>
          <p:nvPr>
            <p:ph type="dt" sz="half" idx="10"/>
          </p:nvPr>
        </p:nvSpPr>
        <p:spPr/>
        <p:txBody>
          <a:bodyPr/>
          <a:lstStyle>
            <a:lvl1pPr>
              <a:defRPr/>
            </a:lvl1pPr>
          </a:lstStyle>
          <a:p>
            <a:pPr>
              <a:defRPr/>
            </a:pPr>
            <a:fld id="{BF0334AE-878C-4E1A-92B3-5A3863DD7253}" type="datetimeFigureOut">
              <a:rPr lang="fr-FR" smtClean="0"/>
              <a:pPr>
                <a:defRPr/>
              </a:pPr>
              <a:t>08/10/2015</a:t>
            </a:fld>
            <a:endParaRPr lang="fr-CA"/>
          </a:p>
        </p:txBody>
      </p:sp>
      <p:sp>
        <p:nvSpPr>
          <p:cNvPr id="5" name="Espace réservé du pied de page 4"/>
          <p:cNvSpPr>
            <a:spLocks noGrp="1"/>
          </p:cNvSpPr>
          <p:nvPr>
            <p:ph type="ftr" sz="quarter" idx="11"/>
          </p:nvPr>
        </p:nvSpPr>
        <p:spPr/>
        <p:txBody>
          <a:bodyPr/>
          <a:lstStyle>
            <a:lvl1pPr>
              <a:defRPr/>
            </a:lvl1pPr>
          </a:lstStyle>
          <a:p>
            <a:pPr>
              <a:defRPr/>
            </a:pPr>
            <a:endParaRPr lang="fr-CA"/>
          </a:p>
        </p:txBody>
      </p:sp>
      <p:sp>
        <p:nvSpPr>
          <p:cNvPr id="6" name="Espace réservé du numéro de diapositive 5"/>
          <p:cNvSpPr>
            <a:spLocks noGrp="1"/>
          </p:cNvSpPr>
          <p:nvPr>
            <p:ph type="sldNum" sz="quarter" idx="12"/>
          </p:nvPr>
        </p:nvSpPr>
        <p:spPr/>
        <p:txBody>
          <a:bodyPr/>
          <a:lstStyle>
            <a:lvl1pPr>
              <a:defRPr/>
            </a:lvl1pPr>
          </a:lstStyle>
          <a:p>
            <a:pPr>
              <a:defRPr/>
            </a:pPr>
            <a:fld id="{5C6FDF75-9DAF-4BC1-A7ED-499CF7D9DF0A}" type="slidenum">
              <a:rPr lang="fr-CA" smtClean="0"/>
              <a:pPr>
                <a:defRPr/>
              </a:pPr>
              <a:t>‹#›</a:t>
            </a:fld>
            <a:endParaRPr lang="fr-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fr-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Espace réservé de la date 3"/>
          <p:cNvSpPr>
            <a:spLocks noGrp="1"/>
          </p:cNvSpPr>
          <p:nvPr>
            <p:ph type="dt" sz="half" idx="10"/>
          </p:nvPr>
        </p:nvSpPr>
        <p:spPr/>
        <p:txBody>
          <a:bodyPr/>
          <a:lstStyle>
            <a:lvl1pPr>
              <a:defRPr/>
            </a:lvl1pPr>
          </a:lstStyle>
          <a:p>
            <a:pPr>
              <a:defRPr/>
            </a:pPr>
            <a:fld id="{2179E04A-4E85-407E-A483-89FDA41D3B8A}" type="datetimeFigureOut">
              <a:rPr lang="fr-FR" smtClean="0"/>
              <a:pPr>
                <a:defRPr/>
              </a:pPr>
              <a:t>08/10/2015</a:t>
            </a:fld>
            <a:endParaRPr lang="fr-CA"/>
          </a:p>
        </p:txBody>
      </p:sp>
      <p:sp>
        <p:nvSpPr>
          <p:cNvPr id="5" name="Espace réservé du pied de page 4"/>
          <p:cNvSpPr>
            <a:spLocks noGrp="1"/>
          </p:cNvSpPr>
          <p:nvPr>
            <p:ph type="ftr" sz="quarter" idx="11"/>
          </p:nvPr>
        </p:nvSpPr>
        <p:spPr/>
        <p:txBody>
          <a:bodyPr/>
          <a:lstStyle>
            <a:lvl1pPr>
              <a:defRPr/>
            </a:lvl1pPr>
          </a:lstStyle>
          <a:p>
            <a:pPr>
              <a:defRPr/>
            </a:pPr>
            <a:endParaRPr lang="fr-CA"/>
          </a:p>
        </p:txBody>
      </p:sp>
      <p:sp>
        <p:nvSpPr>
          <p:cNvPr id="6" name="Espace réservé du numéro de diapositive 5"/>
          <p:cNvSpPr>
            <a:spLocks noGrp="1"/>
          </p:cNvSpPr>
          <p:nvPr>
            <p:ph type="sldNum" sz="quarter" idx="12"/>
          </p:nvPr>
        </p:nvSpPr>
        <p:spPr/>
        <p:txBody>
          <a:bodyPr/>
          <a:lstStyle>
            <a:lvl1pPr>
              <a:defRPr/>
            </a:lvl1pPr>
          </a:lstStyle>
          <a:p>
            <a:pPr>
              <a:defRPr/>
            </a:pPr>
            <a:fld id="{FF4547B7-7199-4B1F-BC32-E397BE8604EC}" type="slidenum">
              <a:rPr lang="fr-CA" smtClean="0"/>
              <a:pPr>
                <a:defRPr/>
              </a:pPr>
              <a:t>‹#›</a:t>
            </a:fld>
            <a:endParaRPr lang="fr-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smtClean="0"/>
              <a:t>Click to edit Master title style</a:t>
            </a:r>
            <a:endParaRPr lang="fr-CA"/>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Espace réservé de la date 3"/>
          <p:cNvSpPr>
            <a:spLocks noGrp="1"/>
          </p:cNvSpPr>
          <p:nvPr>
            <p:ph type="dt" sz="half" idx="10"/>
          </p:nvPr>
        </p:nvSpPr>
        <p:spPr/>
        <p:txBody>
          <a:bodyPr/>
          <a:lstStyle>
            <a:lvl1pPr>
              <a:defRPr/>
            </a:lvl1pPr>
          </a:lstStyle>
          <a:p>
            <a:pPr>
              <a:defRPr/>
            </a:pPr>
            <a:fld id="{485D804E-CD08-45CE-BFDA-51432E8327DB}" type="datetimeFigureOut">
              <a:rPr lang="fr-FR" smtClean="0"/>
              <a:pPr>
                <a:defRPr/>
              </a:pPr>
              <a:t>08/10/2015</a:t>
            </a:fld>
            <a:endParaRPr lang="fr-CA"/>
          </a:p>
        </p:txBody>
      </p:sp>
      <p:sp>
        <p:nvSpPr>
          <p:cNvPr id="6" name="Espace réservé du pied de page 4"/>
          <p:cNvSpPr>
            <a:spLocks noGrp="1"/>
          </p:cNvSpPr>
          <p:nvPr>
            <p:ph type="ftr" sz="quarter" idx="11"/>
          </p:nvPr>
        </p:nvSpPr>
        <p:spPr/>
        <p:txBody>
          <a:bodyPr/>
          <a:lstStyle>
            <a:lvl1pPr>
              <a:defRPr/>
            </a:lvl1pPr>
          </a:lstStyle>
          <a:p>
            <a:pPr>
              <a:defRPr/>
            </a:pPr>
            <a:endParaRPr lang="fr-CA"/>
          </a:p>
        </p:txBody>
      </p:sp>
      <p:sp>
        <p:nvSpPr>
          <p:cNvPr id="7" name="Espace réservé du numéro de diapositive 5"/>
          <p:cNvSpPr>
            <a:spLocks noGrp="1"/>
          </p:cNvSpPr>
          <p:nvPr>
            <p:ph type="sldNum" sz="quarter" idx="12"/>
          </p:nvPr>
        </p:nvSpPr>
        <p:spPr/>
        <p:txBody>
          <a:bodyPr/>
          <a:lstStyle>
            <a:lvl1pPr>
              <a:defRPr/>
            </a:lvl1pPr>
          </a:lstStyle>
          <a:p>
            <a:pPr>
              <a:defRPr/>
            </a:pPr>
            <a:fld id="{1C8E0169-2952-4426-AAA9-361FD5C4602F}" type="slidenum">
              <a:rPr lang="fr-CA" smtClean="0"/>
              <a:pPr>
                <a:defRPr/>
              </a:pPr>
              <a:t>‹#›</a:t>
            </a:fld>
            <a:endParaRPr lang="fr-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n-US" smtClean="0"/>
              <a:t>Click to edit Master title style</a:t>
            </a:r>
            <a:endParaRPr lang="fr-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7" name="Espace réservé de la date 3"/>
          <p:cNvSpPr>
            <a:spLocks noGrp="1"/>
          </p:cNvSpPr>
          <p:nvPr>
            <p:ph type="dt" sz="half" idx="10"/>
          </p:nvPr>
        </p:nvSpPr>
        <p:spPr/>
        <p:txBody>
          <a:bodyPr/>
          <a:lstStyle>
            <a:lvl1pPr>
              <a:defRPr/>
            </a:lvl1pPr>
          </a:lstStyle>
          <a:p>
            <a:pPr>
              <a:defRPr/>
            </a:pPr>
            <a:fld id="{7F36C663-803F-4152-B623-9923BBB079CE}" type="datetimeFigureOut">
              <a:rPr lang="fr-FR" smtClean="0"/>
              <a:pPr>
                <a:defRPr/>
              </a:pPr>
              <a:t>08/10/2015</a:t>
            </a:fld>
            <a:endParaRPr lang="fr-CA"/>
          </a:p>
        </p:txBody>
      </p:sp>
      <p:sp>
        <p:nvSpPr>
          <p:cNvPr id="8" name="Espace réservé du pied de page 4"/>
          <p:cNvSpPr>
            <a:spLocks noGrp="1"/>
          </p:cNvSpPr>
          <p:nvPr>
            <p:ph type="ftr" sz="quarter" idx="11"/>
          </p:nvPr>
        </p:nvSpPr>
        <p:spPr/>
        <p:txBody>
          <a:bodyPr/>
          <a:lstStyle>
            <a:lvl1pPr>
              <a:defRPr/>
            </a:lvl1pPr>
          </a:lstStyle>
          <a:p>
            <a:pPr>
              <a:defRPr/>
            </a:pPr>
            <a:endParaRPr lang="fr-CA"/>
          </a:p>
        </p:txBody>
      </p:sp>
      <p:sp>
        <p:nvSpPr>
          <p:cNvPr id="9" name="Espace réservé du numéro de diapositive 5"/>
          <p:cNvSpPr>
            <a:spLocks noGrp="1"/>
          </p:cNvSpPr>
          <p:nvPr>
            <p:ph type="sldNum" sz="quarter" idx="12"/>
          </p:nvPr>
        </p:nvSpPr>
        <p:spPr/>
        <p:txBody>
          <a:bodyPr/>
          <a:lstStyle>
            <a:lvl1pPr>
              <a:defRPr/>
            </a:lvl1pPr>
          </a:lstStyle>
          <a:p>
            <a:pPr>
              <a:defRPr/>
            </a:pPr>
            <a:fld id="{C16E044E-42A9-4E41-A64D-C61A3E133D9B}" type="slidenum">
              <a:rPr lang="fr-CA" smtClean="0"/>
              <a:pPr>
                <a:defRPr/>
              </a:pPr>
              <a:t>‹#›</a:t>
            </a:fld>
            <a:endParaRPr lang="fr-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smtClean="0"/>
              <a:t>Click to edit Master title style</a:t>
            </a:r>
            <a:endParaRPr lang="fr-CA"/>
          </a:p>
        </p:txBody>
      </p:sp>
      <p:sp>
        <p:nvSpPr>
          <p:cNvPr id="3" name="Espace réservé de la date 3"/>
          <p:cNvSpPr>
            <a:spLocks noGrp="1"/>
          </p:cNvSpPr>
          <p:nvPr>
            <p:ph type="dt" sz="half" idx="10"/>
          </p:nvPr>
        </p:nvSpPr>
        <p:spPr/>
        <p:txBody>
          <a:bodyPr/>
          <a:lstStyle>
            <a:lvl1pPr>
              <a:defRPr/>
            </a:lvl1pPr>
          </a:lstStyle>
          <a:p>
            <a:pPr>
              <a:defRPr/>
            </a:pPr>
            <a:fld id="{A1682699-3B01-4ABE-9765-ADAC0E3AD4E2}" type="datetimeFigureOut">
              <a:rPr lang="fr-FR" smtClean="0"/>
              <a:pPr>
                <a:defRPr/>
              </a:pPr>
              <a:t>08/10/2015</a:t>
            </a:fld>
            <a:endParaRPr lang="fr-CA"/>
          </a:p>
        </p:txBody>
      </p:sp>
      <p:sp>
        <p:nvSpPr>
          <p:cNvPr id="4" name="Espace réservé du pied de page 4"/>
          <p:cNvSpPr>
            <a:spLocks noGrp="1"/>
          </p:cNvSpPr>
          <p:nvPr>
            <p:ph type="ftr" sz="quarter" idx="11"/>
          </p:nvPr>
        </p:nvSpPr>
        <p:spPr/>
        <p:txBody>
          <a:bodyPr/>
          <a:lstStyle>
            <a:lvl1pPr>
              <a:defRPr/>
            </a:lvl1pPr>
          </a:lstStyle>
          <a:p>
            <a:pPr>
              <a:defRPr/>
            </a:pPr>
            <a:endParaRPr lang="fr-CA"/>
          </a:p>
        </p:txBody>
      </p:sp>
      <p:sp>
        <p:nvSpPr>
          <p:cNvPr id="5" name="Espace réservé du numéro de diapositive 5"/>
          <p:cNvSpPr>
            <a:spLocks noGrp="1"/>
          </p:cNvSpPr>
          <p:nvPr>
            <p:ph type="sldNum" sz="quarter" idx="12"/>
          </p:nvPr>
        </p:nvSpPr>
        <p:spPr/>
        <p:txBody>
          <a:bodyPr/>
          <a:lstStyle>
            <a:lvl1pPr>
              <a:defRPr/>
            </a:lvl1pPr>
          </a:lstStyle>
          <a:p>
            <a:pPr>
              <a:defRPr/>
            </a:pPr>
            <a:fld id="{DAB558EB-7DCE-402C-A281-4CF369CA5CC9}" type="slidenum">
              <a:rPr lang="fr-CA" smtClean="0"/>
              <a:pPr>
                <a:defRPr/>
              </a:pPr>
              <a:t>‹#›</a:t>
            </a:fld>
            <a:endParaRPr lang="fr-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E6B6D7E8-C593-4524-9442-439F97EB5AA4}" type="datetimeFigureOut">
              <a:rPr lang="fr-FR" smtClean="0"/>
              <a:pPr>
                <a:defRPr/>
              </a:pPr>
              <a:t>08/10/2015</a:t>
            </a:fld>
            <a:endParaRPr lang="fr-CA"/>
          </a:p>
        </p:txBody>
      </p:sp>
      <p:sp>
        <p:nvSpPr>
          <p:cNvPr id="3" name="Espace réservé du pied de page 4"/>
          <p:cNvSpPr>
            <a:spLocks noGrp="1"/>
          </p:cNvSpPr>
          <p:nvPr>
            <p:ph type="ftr" sz="quarter" idx="11"/>
          </p:nvPr>
        </p:nvSpPr>
        <p:spPr/>
        <p:txBody>
          <a:bodyPr/>
          <a:lstStyle>
            <a:lvl1pPr>
              <a:defRPr/>
            </a:lvl1pPr>
          </a:lstStyle>
          <a:p>
            <a:pPr>
              <a:defRPr/>
            </a:pPr>
            <a:endParaRPr lang="fr-CA"/>
          </a:p>
        </p:txBody>
      </p:sp>
      <p:sp>
        <p:nvSpPr>
          <p:cNvPr id="4" name="Espace réservé du numéro de diapositive 5"/>
          <p:cNvSpPr>
            <a:spLocks noGrp="1"/>
          </p:cNvSpPr>
          <p:nvPr>
            <p:ph type="sldNum" sz="quarter" idx="12"/>
          </p:nvPr>
        </p:nvSpPr>
        <p:spPr/>
        <p:txBody>
          <a:bodyPr/>
          <a:lstStyle>
            <a:lvl1pPr>
              <a:defRPr/>
            </a:lvl1pPr>
          </a:lstStyle>
          <a:p>
            <a:pPr>
              <a:defRPr/>
            </a:pPr>
            <a:fld id="{4E4FB290-C6BE-4CF2-B0BE-A94B61A8F7AA}" type="slidenum">
              <a:rPr lang="fr-CA" smtClean="0"/>
              <a:pPr>
                <a:defRPr/>
              </a:pPr>
              <a:t>‹#›</a:t>
            </a:fld>
            <a:endParaRPr lang="fr-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fr-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Espace réservé de la date 3"/>
          <p:cNvSpPr>
            <a:spLocks noGrp="1"/>
          </p:cNvSpPr>
          <p:nvPr>
            <p:ph type="dt" sz="half" idx="10"/>
          </p:nvPr>
        </p:nvSpPr>
        <p:spPr/>
        <p:txBody>
          <a:bodyPr/>
          <a:lstStyle>
            <a:lvl1pPr>
              <a:defRPr/>
            </a:lvl1pPr>
          </a:lstStyle>
          <a:p>
            <a:pPr>
              <a:defRPr/>
            </a:pPr>
            <a:fld id="{11E9AE86-29E3-4AF6-A637-2F191008C17A}" type="datetimeFigureOut">
              <a:rPr lang="fr-FR" smtClean="0"/>
              <a:pPr>
                <a:defRPr/>
              </a:pPr>
              <a:t>08/10/2015</a:t>
            </a:fld>
            <a:endParaRPr lang="fr-CA"/>
          </a:p>
        </p:txBody>
      </p:sp>
      <p:sp>
        <p:nvSpPr>
          <p:cNvPr id="6" name="Espace réservé du pied de page 4"/>
          <p:cNvSpPr>
            <a:spLocks noGrp="1"/>
          </p:cNvSpPr>
          <p:nvPr>
            <p:ph type="ftr" sz="quarter" idx="11"/>
          </p:nvPr>
        </p:nvSpPr>
        <p:spPr/>
        <p:txBody>
          <a:bodyPr/>
          <a:lstStyle>
            <a:lvl1pPr>
              <a:defRPr/>
            </a:lvl1pPr>
          </a:lstStyle>
          <a:p>
            <a:pPr>
              <a:defRPr/>
            </a:pPr>
            <a:endParaRPr lang="fr-CA"/>
          </a:p>
        </p:txBody>
      </p:sp>
      <p:sp>
        <p:nvSpPr>
          <p:cNvPr id="7" name="Espace réservé du numéro de diapositive 5"/>
          <p:cNvSpPr>
            <a:spLocks noGrp="1"/>
          </p:cNvSpPr>
          <p:nvPr>
            <p:ph type="sldNum" sz="quarter" idx="12"/>
          </p:nvPr>
        </p:nvSpPr>
        <p:spPr/>
        <p:txBody>
          <a:bodyPr/>
          <a:lstStyle>
            <a:lvl1pPr>
              <a:defRPr/>
            </a:lvl1pPr>
          </a:lstStyle>
          <a:p>
            <a:pPr>
              <a:defRPr/>
            </a:pPr>
            <a:fld id="{714EBD2F-FC7B-47B5-B272-DF8B7B102349}" type="slidenum">
              <a:rPr lang="fr-CA" smtClean="0"/>
              <a:pPr>
                <a:defRPr/>
              </a:pPr>
              <a:t>‹#›</a:t>
            </a:fld>
            <a:endParaRPr lang="fr-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fr-CA"/>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fr-CA"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Espace réservé de la date 3"/>
          <p:cNvSpPr>
            <a:spLocks noGrp="1"/>
          </p:cNvSpPr>
          <p:nvPr>
            <p:ph type="dt" sz="half" idx="10"/>
          </p:nvPr>
        </p:nvSpPr>
        <p:spPr/>
        <p:txBody>
          <a:bodyPr/>
          <a:lstStyle>
            <a:lvl1pPr>
              <a:defRPr/>
            </a:lvl1pPr>
          </a:lstStyle>
          <a:p>
            <a:pPr>
              <a:defRPr/>
            </a:pPr>
            <a:fld id="{669F1F33-7FFC-459B-8B4D-AA67868C3195}" type="datetimeFigureOut">
              <a:rPr lang="fr-FR" smtClean="0"/>
              <a:pPr>
                <a:defRPr/>
              </a:pPr>
              <a:t>08/10/2015</a:t>
            </a:fld>
            <a:endParaRPr lang="fr-CA"/>
          </a:p>
        </p:txBody>
      </p:sp>
      <p:sp>
        <p:nvSpPr>
          <p:cNvPr id="6" name="Espace réservé du pied de page 4"/>
          <p:cNvSpPr>
            <a:spLocks noGrp="1"/>
          </p:cNvSpPr>
          <p:nvPr>
            <p:ph type="ftr" sz="quarter" idx="11"/>
          </p:nvPr>
        </p:nvSpPr>
        <p:spPr/>
        <p:txBody>
          <a:bodyPr/>
          <a:lstStyle>
            <a:lvl1pPr>
              <a:defRPr/>
            </a:lvl1pPr>
          </a:lstStyle>
          <a:p>
            <a:pPr>
              <a:defRPr/>
            </a:pPr>
            <a:endParaRPr lang="fr-CA"/>
          </a:p>
        </p:txBody>
      </p:sp>
      <p:sp>
        <p:nvSpPr>
          <p:cNvPr id="7" name="Espace réservé du numéro de diapositive 5"/>
          <p:cNvSpPr>
            <a:spLocks noGrp="1"/>
          </p:cNvSpPr>
          <p:nvPr>
            <p:ph type="sldNum" sz="quarter" idx="12"/>
          </p:nvPr>
        </p:nvSpPr>
        <p:spPr/>
        <p:txBody>
          <a:bodyPr/>
          <a:lstStyle>
            <a:lvl1pPr>
              <a:defRPr/>
            </a:lvl1pPr>
          </a:lstStyle>
          <a:p>
            <a:pPr>
              <a:defRPr/>
            </a:pPr>
            <a:fld id="{A08279EB-193D-4920-82CA-F3DFAB013F11}" type="slidenum">
              <a:rPr lang="fr-CA" smtClean="0"/>
              <a:pPr>
                <a:defRPr/>
              </a:pPr>
              <a:t>‹#›</a:t>
            </a:fld>
            <a:endParaRPr lang="fr-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smtClean="0"/>
              <a:t>Click to edit Master title style</a:t>
            </a:r>
            <a:endParaRPr lang="fr-CA"/>
          </a:p>
        </p:txBody>
      </p:sp>
      <p:sp>
        <p:nvSpPr>
          <p:cNvPr id="3" name="Espace réservé du texte vertical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Espace réservé de la date 3"/>
          <p:cNvSpPr>
            <a:spLocks noGrp="1"/>
          </p:cNvSpPr>
          <p:nvPr>
            <p:ph type="dt" sz="half" idx="10"/>
          </p:nvPr>
        </p:nvSpPr>
        <p:spPr/>
        <p:txBody>
          <a:bodyPr/>
          <a:lstStyle>
            <a:lvl1pPr>
              <a:defRPr/>
            </a:lvl1pPr>
          </a:lstStyle>
          <a:p>
            <a:pPr>
              <a:defRPr/>
            </a:pPr>
            <a:fld id="{34020057-3C48-4D1D-B026-BE87DC6AC9EE}" type="datetimeFigureOut">
              <a:rPr lang="fr-FR" smtClean="0"/>
              <a:pPr>
                <a:defRPr/>
              </a:pPr>
              <a:t>08/10/2015</a:t>
            </a:fld>
            <a:endParaRPr lang="fr-CA"/>
          </a:p>
        </p:txBody>
      </p:sp>
      <p:sp>
        <p:nvSpPr>
          <p:cNvPr id="5" name="Espace réservé du pied de page 4"/>
          <p:cNvSpPr>
            <a:spLocks noGrp="1"/>
          </p:cNvSpPr>
          <p:nvPr>
            <p:ph type="ftr" sz="quarter" idx="11"/>
          </p:nvPr>
        </p:nvSpPr>
        <p:spPr/>
        <p:txBody>
          <a:bodyPr/>
          <a:lstStyle>
            <a:lvl1pPr>
              <a:defRPr/>
            </a:lvl1pPr>
          </a:lstStyle>
          <a:p>
            <a:pPr>
              <a:defRPr/>
            </a:pPr>
            <a:endParaRPr lang="fr-CA"/>
          </a:p>
        </p:txBody>
      </p:sp>
      <p:sp>
        <p:nvSpPr>
          <p:cNvPr id="6" name="Espace réservé du numéro de diapositive 5"/>
          <p:cNvSpPr>
            <a:spLocks noGrp="1"/>
          </p:cNvSpPr>
          <p:nvPr>
            <p:ph type="sldNum" sz="quarter" idx="12"/>
          </p:nvPr>
        </p:nvSpPr>
        <p:spPr/>
        <p:txBody>
          <a:bodyPr/>
          <a:lstStyle>
            <a:lvl1pPr>
              <a:defRPr/>
            </a:lvl1pPr>
          </a:lstStyle>
          <a:p>
            <a:pPr>
              <a:defRPr/>
            </a:pPr>
            <a:fld id="{10C4FFB3-0BB7-43FA-B231-543616F3F19D}" type="slidenum">
              <a:rPr lang="fr-CA" smtClean="0"/>
              <a:pPr>
                <a:defRPr/>
              </a:pPr>
              <a:t>‹#›</a:t>
            </a:fld>
            <a:endParaRPr lang="fr-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en-US" smtClean="0"/>
              <a:t>Click to edit Master title style</a:t>
            </a:r>
            <a:endParaRPr lang="fr-CA"/>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Espace réservé de la date 3"/>
          <p:cNvSpPr>
            <a:spLocks noGrp="1"/>
          </p:cNvSpPr>
          <p:nvPr>
            <p:ph type="dt" sz="half" idx="10"/>
          </p:nvPr>
        </p:nvSpPr>
        <p:spPr/>
        <p:txBody>
          <a:bodyPr/>
          <a:lstStyle>
            <a:lvl1pPr>
              <a:defRPr/>
            </a:lvl1pPr>
          </a:lstStyle>
          <a:p>
            <a:pPr>
              <a:defRPr/>
            </a:pPr>
            <a:fld id="{F256AA71-A5D9-4955-806E-D712583D5991}" type="datetimeFigureOut">
              <a:rPr lang="fr-FR" smtClean="0"/>
              <a:pPr>
                <a:defRPr/>
              </a:pPr>
              <a:t>08/10/2015</a:t>
            </a:fld>
            <a:endParaRPr lang="fr-CA"/>
          </a:p>
        </p:txBody>
      </p:sp>
      <p:sp>
        <p:nvSpPr>
          <p:cNvPr id="5" name="Espace réservé du pied de page 4"/>
          <p:cNvSpPr>
            <a:spLocks noGrp="1"/>
          </p:cNvSpPr>
          <p:nvPr>
            <p:ph type="ftr" sz="quarter" idx="11"/>
          </p:nvPr>
        </p:nvSpPr>
        <p:spPr/>
        <p:txBody>
          <a:bodyPr/>
          <a:lstStyle>
            <a:lvl1pPr>
              <a:defRPr/>
            </a:lvl1pPr>
          </a:lstStyle>
          <a:p>
            <a:pPr>
              <a:defRPr/>
            </a:pPr>
            <a:endParaRPr lang="fr-CA"/>
          </a:p>
        </p:txBody>
      </p:sp>
      <p:sp>
        <p:nvSpPr>
          <p:cNvPr id="6" name="Espace réservé du numéro de diapositive 5"/>
          <p:cNvSpPr>
            <a:spLocks noGrp="1"/>
          </p:cNvSpPr>
          <p:nvPr>
            <p:ph type="sldNum" sz="quarter" idx="12"/>
          </p:nvPr>
        </p:nvSpPr>
        <p:spPr/>
        <p:txBody>
          <a:bodyPr/>
          <a:lstStyle>
            <a:lvl1pPr>
              <a:defRPr/>
            </a:lvl1pPr>
          </a:lstStyle>
          <a:p>
            <a:pPr>
              <a:defRPr/>
            </a:pPr>
            <a:fld id="{1BAF7510-49B5-4A88-8E27-5C90C565A4B4}" type="slidenum">
              <a:rPr lang="fr-CA" smtClean="0"/>
              <a:pPr>
                <a:defRPr/>
              </a:pPr>
              <a:t>‹#›</a:t>
            </a:fld>
            <a:endParaRPr lang="fr-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CA" smtClean="0"/>
              <a:t>Cliquez pour modifier le style du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A221AC61-2092-4EF7-BF4B-922D73F78CF7}" type="datetimeFigureOut">
              <a:rPr lang="fr-FR" smtClean="0"/>
              <a:pPr>
                <a:defRPr/>
              </a:pPr>
              <a:t>08/10/2015</a:t>
            </a:fld>
            <a:endParaRPr lang="fr-CA"/>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defRPr>
            </a:lvl1pPr>
          </a:lstStyle>
          <a:p>
            <a:pPr>
              <a:defRPr/>
            </a:pPr>
            <a:endParaRPr lang="fr-CA"/>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E01A042B-B12F-4396-ACCC-E02E960DA833}" type="slidenum">
              <a:rPr lang="fr-CA" smtClean="0"/>
              <a:pPr>
                <a:defRPr/>
              </a:pPr>
              <a:t>‹#›</a:t>
            </a:fld>
            <a:endParaRPr lang="fr-CA"/>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4.emf"/><Relationship Id="rId5" Type="http://schemas.openxmlformats.org/officeDocument/2006/relationships/image" Target="../media/image9.jpe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4.emf"/><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4.emf"/></Relationships>
</file>

<file path=ppt/slides/_rels/slide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8.jpeg"/><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050" name="Titre 1"/>
          <p:cNvSpPr>
            <a:spLocks noGrp="1"/>
          </p:cNvSpPr>
          <p:nvPr>
            <p:ph type="ctrTitle"/>
          </p:nvPr>
        </p:nvSpPr>
        <p:spPr>
          <a:xfrm>
            <a:off x="671512" y="533400"/>
            <a:ext cx="7772400" cy="703261"/>
          </a:xfrm>
        </p:spPr>
        <p:txBody>
          <a:bodyPr/>
          <a:lstStyle/>
          <a:p>
            <a:r>
              <a:rPr lang="fr-CA" sz="4000" dirty="0" smtClean="0">
                <a:solidFill>
                  <a:schemeClr val="bg1"/>
                </a:solidFill>
              </a:rPr>
              <a:t>Northwest </a:t>
            </a:r>
            <a:r>
              <a:rPr lang="fr-CA" sz="4000" dirty="0" err="1" smtClean="0">
                <a:solidFill>
                  <a:schemeClr val="bg1"/>
                </a:solidFill>
              </a:rPr>
              <a:t>Brewing</a:t>
            </a:r>
            <a:r>
              <a:rPr lang="fr-CA" sz="4000" smtClean="0">
                <a:solidFill>
                  <a:schemeClr val="bg1"/>
                </a:solidFill>
              </a:rPr>
              <a:t> Company</a:t>
            </a:r>
          </a:p>
        </p:txBody>
      </p:sp>
      <p:sp>
        <p:nvSpPr>
          <p:cNvPr id="2051" name="Sous-titre 2"/>
          <p:cNvSpPr>
            <a:spLocks noGrp="1"/>
          </p:cNvSpPr>
          <p:nvPr>
            <p:ph type="subTitle" idx="1"/>
          </p:nvPr>
        </p:nvSpPr>
        <p:spPr>
          <a:xfrm>
            <a:off x="1357312" y="1219200"/>
            <a:ext cx="6338888" cy="904875"/>
          </a:xfrm>
        </p:spPr>
        <p:txBody>
          <a:bodyPr/>
          <a:lstStyle/>
          <a:p>
            <a:r>
              <a:rPr lang="fr-CA" sz="2800" dirty="0" err="1" smtClean="0">
                <a:solidFill>
                  <a:schemeClr val="bg1"/>
                </a:solidFill>
              </a:rPr>
              <a:t>Fall</a:t>
            </a:r>
            <a:r>
              <a:rPr lang="fr-CA" sz="2800" dirty="0" smtClean="0">
                <a:solidFill>
                  <a:schemeClr val="bg1"/>
                </a:solidFill>
              </a:rPr>
              <a:t> 2015 Package </a:t>
            </a:r>
            <a:r>
              <a:rPr lang="fr-CA" sz="2800" dirty="0" err="1" smtClean="0">
                <a:solidFill>
                  <a:schemeClr val="bg1"/>
                </a:solidFill>
              </a:rPr>
              <a:t>Presentation</a:t>
            </a:r>
            <a:endParaRPr lang="fr-CA" sz="2800" dirty="0" smtClean="0">
              <a:solidFill>
                <a:schemeClr val="bg1"/>
              </a:solidFill>
            </a:endParaRPr>
          </a:p>
        </p:txBody>
      </p:sp>
      <p:pic>
        <p:nvPicPr>
          <p:cNvPr id="3" name="Picture 2" descr="nwbc logo new-no background.png"/>
          <p:cNvPicPr>
            <a:picLocks noChangeAspect="1"/>
          </p:cNvPicPr>
          <p:nvPr/>
        </p:nvPicPr>
        <p:blipFill rotWithShape="1">
          <a:blip r:embed="rId3" cstate="print">
            <a:extLst>
              <a:ext uri="{28A0092B-C50C-407E-A947-70E740481C1C}">
                <a14:useLocalDpi xmlns:a14="http://schemas.microsoft.com/office/drawing/2010/main" xmlns="" val="0"/>
              </a:ext>
            </a:extLst>
          </a:blip>
          <a:srcRect l="-6368" t="15785" r="-3475" b="27020"/>
          <a:stretch/>
        </p:blipFill>
        <p:spPr>
          <a:xfrm>
            <a:off x="1676400" y="1676400"/>
            <a:ext cx="5334000" cy="2777364"/>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074" name="Titre 1"/>
          <p:cNvSpPr>
            <a:spLocks noGrp="1"/>
          </p:cNvSpPr>
          <p:nvPr>
            <p:ph type="title"/>
          </p:nvPr>
        </p:nvSpPr>
        <p:spPr/>
        <p:txBody>
          <a:bodyPr/>
          <a:lstStyle/>
          <a:p>
            <a:r>
              <a:rPr lang="fr-CA" err="1" smtClean="0">
                <a:solidFill>
                  <a:schemeClr val="bg1"/>
                </a:solidFill>
              </a:rPr>
              <a:t>History</a:t>
            </a:r>
            <a:endParaRPr lang="fr-CA" smtClean="0">
              <a:solidFill>
                <a:schemeClr val="bg1"/>
              </a:solidFill>
            </a:endParaRPr>
          </a:p>
        </p:txBody>
      </p:sp>
      <p:sp>
        <p:nvSpPr>
          <p:cNvPr id="3075" name="Espace réservé du contenu 2"/>
          <p:cNvSpPr>
            <a:spLocks noGrp="1"/>
          </p:cNvSpPr>
          <p:nvPr>
            <p:ph idx="1"/>
          </p:nvPr>
        </p:nvSpPr>
        <p:spPr/>
        <p:txBody>
          <a:bodyPr/>
          <a:lstStyle/>
          <a:p>
            <a:pPr>
              <a:spcAft>
                <a:spcPts val="1200"/>
              </a:spcAft>
            </a:pPr>
            <a:r>
              <a:rPr lang="en-US" sz="1600" dirty="0" smtClean="0">
                <a:solidFill>
                  <a:schemeClr val="bg1"/>
                </a:solidFill>
              </a:rPr>
              <a:t>Located</a:t>
            </a:r>
            <a:r>
              <a:rPr lang="fr-CA" sz="1600" dirty="0" smtClean="0">
                <a:solidFill>
                  <a:schemeClr val="bg1"/>
                </a:solidFill>
              </a:rPr>
              <a:t> </a:t>
            </a:r>
            <a:r>
              <a:rPr lang="fr-CA" sz="1600" dirty="0" err="1" smtClean="0">
                <a:solidFill>
                  <a:schemeClr val="bg1"/>
                </a:solidFill>
              </a:rPr>
              <a:t>just</a:t>
            </a:r>
            <a:r>
              <a:rPr lang="fr-CA" sz="1600" dirty="0" smtClean="0">
                <a:solidFill>
                  <a:schemeClr val="bg1"/>
                </a:solidFill>
              </a:rPr>
              <a:t> South of Seattle in Pacific, Washington, Northwest </a:t>
            </a:r>
            <a:r>
              <a:rPr lang="fr-CA" sz="1600" dirty="0" err="1" smtClean="0">
                <a:solidFill>
                  <a:schemeClr val="bg1"/>
                </a:solidFill>
              </a:rPr>
              <a:t>Brewing</a:t>
            </a:r>
            <a:r>
              <a:rPr lang="fr-CA" sz="1600" dirty="0" smtClean="0">
                <a:solidFill>
                  <a:schemeClr val="bg1"/>
                </a:solidFill>
              </a:rPr>
              <a:t> </a:t>
            </a:r>
            <a:r>
              <a:rPr lang="fr-CA" sz="1600" dirty="0" err="1" smtClean="0">
                <a:solidFill>
                  <a:schemeClr val="bg1"/>
                </a:solidFill>
              </a:rPr>
              <a:t>company</a:t>
            </a:r>
            <a:r>
              <a:rPr lang="fr-CA" sz="1600" dirty="0" smtClean="0">
                <a:solidFill>
                  <a:schemeClr val="bg1"/>
                </a:solidFill>
              </a:rPr>
              <a:t> </a:t>
            </a:r>
            <a:r>
              <a:rPr lang="fr-CA" sz="1600" dirty="0" err="1" smtClean="0">
                <a:solidFill>
                  <a:schemeClr val="bg1"/>
                </a:solidFill>
              </a:rPr>
              <a:t>is</a:t>
            </a:r>
            <a:r>
              <a:rPr lang="fr-CA" sz="1600" dirty="0" smtClean="0">
                <a:solidFill>
                  <a:schemeClr val="bg1"/>
                </a:solidFill>
              </a:rPr>
              <a:t> </a:t>
            </a:r>
            <a:r>
              <a:rPr lang="fr-CA" sz="1600" dirty="0" err="1" smtClean="0">
                <a:solidFill>
                  <a:schemeClr val="bg1"/>
                </a:solidFill>
              </a:rPr>
              <a:t>comprised</a:t>
            </a:r>
            <a:r>
              <a:rPr lang="fr-CA" sz="1600" dirty="0" smtClean="0">
                <a:solidFill>
                  <a:schemeClr val="bg1"/>
                </a:solidFill>
              </a:rPr>
              <a:t> of leadership </a:t>
            </a:r>
            <a:r>
              <a:rPr lang="fr-CA" sz="1600" dirty="0" err="1" smtClean="0">
                <a:solidFill>
                  <a:schemeClr val="bg1"/>
                </a:solidFill>
              </a:rPr>
              <a:t>with</a:t>
            </a:r>
            <a:r>
              <a:rPr lang="fr-CA" sz="1600" dirty="0" smtClean="0">
                <a:solidFill>
                  <a:schemeClr val="bg1"/>
                </a:solidFill>
              </a:rPr>
              <a:t> over 50 </a:t>
            </a:r>
            <a:r>
              <a:rPr lang="fr-CA" sz="1600" dirty="0" err="1" smtClean="0">
                <a:solidFill>
                  <a:schemeClr val="bg1"/>
                </a:solidFill>
              </a:rPr>
              <a:t>years</a:t>
            </a:r>
            <a:r>
              <a:rPr lang="fr-CA" sz="1600" dirty="0" smtClean="0">
                <a:solidFill>
                  <a:schemeClr val="bg1"/>
                </a:solidFill>
              </a:rPr>
              <a:t> of </a:t>
            </a:r>
            <a:r>
              <a:rPr lang="fr-CA" sz="1600" dirty="0" err="1" smtClean="0">
                <a:solidFill>
                  <a:schemeClr val="bg1"/>
                </a:solidFill>
              </a:rPr>
              <a:t>combined</a:t>
            </a:r>
            <a:r>
              <a:rPr lang="fr-CA" sz="1600" dirty="0" smtClean="0">
                <a:solidFill>
                  <a:schemeClr val="bg1"/>
                </a:solidFill>
              </a:rPr>
              <a:t> sales and marketing expérience </a:t>
            </a:r>
            <a:r>
              <a:rPr lang="fr-CA" sz="1600" dirty="0" err="1" smtClean="0">
                <a:solidFill>
                  <a:schemeClr val="bg1"/>
                </a:solidFill>
              </a:rPr>
              <a:t>from</a:t>
            </a:r>
            <a:r>
              <a:rPr lang="fr-CA" sz="1600" dirty="0">
                <a:solidFill>
                  <a:schemeClr val="bg1"/>
                </a:solidFill>
              </a:rPr>
              <a:t> </a:t>
            </a:r>
            <a:r>
              <a:rPr lang="fr-CA" sz="1600" dirty="0" smtClean="0">
                <a:solidFill>
                  <a:schemeClr val="bg1"/>
                </a:solidFill>
              </a:rPr>
              <a:t>local </a:t>
            </a:r>
            <a:r>
              <a:rPr lang="fr-CA" sz="1600" dirty="0" err="1" smtClean="0">
                <a:solidFill>
                  <a:schemeClr val="bg1"/>
                </a:solidFill>
              </a:rPr>
              <a:t>wholesalers</a:t>
            </a:r>
            <a:r>
              <a:rPr lang="fr-CA" sz="1600" dirty="0" smtClean="0">
                <a:solidFill>
                  <a:schemeClr val="bg1"/>
                </a:solidFill>
              </a:rPr>
              <a:t> in the Seattle </a:t>
            </a:r>
            <a:r>
              <a:rPr lang="fr-CA" sz="1600" dirty="0" err="1" smtClean="0">
                <a:solidFill>
                  <a:schemeClr val="bg1"/>
                </a:solidFill>
              </a:rPr>
              <a:t>Market</a:t>
            </a:r>
            <a:r>
              <a:rPr lang="fr-CA" sz="1600" dirty="0" smtClean="0">
                <a:solidFill>
                  <a:schemeClr val="bg1"/>
                </a:solidFill>
              </a:rPr>
              <a:t>. </a:t>
            </a:r>
            <a:r>
              <a:rPr lang="fr-CA" sz="1600" dirty="0" err="1" smtClean="0">
                <a:solidFill>
                  <a:schemeClr val="bg1"/>
                </a:solidFill>
              </a:rPr>
              <a:t>We</a:t>
            </a:r>
            <a:r>
              <a:rPr lang="fr-CA" sz="1600" dirty="0" smtClean="0">
                <a:solidFill>
                  <a:schemeClr val="bg1"/>
                </a:solidFill>
              </a:rPr>
              <a:t> are </a:t>
            </a:r>
            <a:r>
              <a:rPr lang="fr-CA" sz="1600" dirty="0" err="1" smtClean="0">
                <a:solidFill>
                  <a:schemeClr val="bg1"/>
                </a:solidFill>
              </a:rPr>
              <a:t>now</a:t>
            </a:r>
            <a:r>
              <a:rPr lang="fr-CA" sz="1600" dirty="0" smtClean="0">
                <a:solidFill>
                  <a:schemeClr val="bg1"/>
                </a:solidFill>
              </a:rPr>
              <a:t> </a:t>
            </a:r>
            <a:r>
              <a:rPr lang="fr-CA" sz="1600" dirty="0" err="1" smtClean="0">
                <a:solidFill>
                  <a:schemeClr val="bg1"/>
                </a:solidFill>
              </a:rPr>
              <a:t>growing</a:t>
            </a:r>
            <a:r>
              <a:rPr lang="fr-CA" sz="1600" dirty="0" smtClean="0">
                <a:solidFill>
                  <a:schemeClr val="bg1"/>
                </a:solidFill>
              </a:rPr>
              <a:t> </a:t>
            </a:r>
            <a:r>
              <a:rPr lang="fr-CA" sz="1600" dirty="0" err="1" smtClean="0">
                <a:solidFill>
                  <a:schemeClr val="bg1"/>
                </a:solidFill>
              </a:rPr>
              <a:t>at</a:t>
            </a:r>
            <a:r>
              <a:rPr lang="fr-CA" sz="1600" dirty="0" smtClean="0">
                <a:solidFill>
                  <a:schemeClr val="bg1"/>
                </a:solidFill>
              </a:rPr>
              <a:t> 3 times </a:t>
            </a:r>
            <a:r>
              <a:rPr lang="fr-CA" sz="1600" dirty="0" err="1" smtClean="0">
                <a:solidFill>
                  <a:schemeClr val="bg1"/>
                </a:solidFill>
              </a:rPr>
              <a:t>industry</a:t>
            </a:r>
            <a:r>
              <a:rPr lang="fr-CA" sz="1600" dirty="0" smtClean="0">
                <a:solidFill>
                  <a:schemeClr val="bg1"/>
                </a:solidFill>
              </a:rPr>
              <a:t> rate and are 100% </a:t>
            </a:r>
            <a:r>
              <a:rPr lang="fr-CA" sz="1600" dirty="0" err="1" smtClean="0">
                <a:solidFill>
                  <a:schemeClr val="bg1"/>
                </a:solidFill>
              </a:rPr>
              <a:t>focused</a:t>
            </a:r>
            <a:r>
              <a:rPr lang="fr-CA" sz="1600" dirty="0" smtClean="0">
                <a:solidFill>
                  <a:schemeClr val="bg1"/>
                </a:solidFill>
              </a:rPr>
              <a:t> on </a:t>
            </a:r>
            <a:r>
              <a:rPr lang="fr-CA" sz="1600" dirty="0" err="1" smtClean="0">
                <a:solidFill>
                  <a:schemeClr val="bg1"/>
                </a:solidFill>
              </a:rPr>
              <a:t>selling</a:t>
            </a:r>
            <a:r>
              <a:rPr lang="fr-CA" sz="1600" dirty="0" smtClean="0">
                <a:solidFill>
                  <a:schemeClr val="bg1"/>
                </a:solidFill>
              </a:rPr>
              <a:t> and marketing </a:t>
            </a:r>
            <a:r>
              <a:rPr lang="fr-CA" sz="1600" dirty="0" err="1" smtClean="0">
                <a:solidFill>
                  <a:schemeClr val="bg1"/>
                </a:solidFill>
              </a:rPr>
              <a:t>our</a:t>
            </a:r>
            <a:r>
              <a:rPr lang="fr-CA" sz="1600" dirty="0" smtClean="0">
                <a:solidFill>
                  <a:schemeClr val="bg1"/>
                </a:solidFill>
              </a:rPr>
              <a:t> </a:t>
            </a:r>
            <a:r>
              <a:rPr lang="fr-CA" sz="1600" dirty="0" err="1" smtClean="0">
                <a:solidFill>
                  <a:schemeClr val="bg1"/>
                </a:solidFill>
              </a:rPr>
              <a:t>beers</a:t>
            </a:r>
            <a:r>
              <a:rPr lang="fr-CA" sz="1600" dirty="0">
                <a:solidFill>
                  <a:schemeClr val="bg1"/>
                </a:solidFill>
              </a:rPr>
              <a:t> </a:t>
            </a:r>
            <a:r>
              <a:rPr lang="fr-CA" sz="1600" dirty="0" err="1" smtClean="0">
                <a:solidFill>
                  <a:schemeClr val="bg1"/>
                </a:solidFill>
              </a:rPr>
              <a:t>which</a:t>
            </a:r>
            <a:r>
              <a:rPr lang="fr-CA" sz="1600" dirty="0" smtClean="0">
                <a:solidFill>
                  <a:schemeClr val="bg1"/>
                </a:solidFill>
              </a:rPr>
              <a:t> </a:t>
            </a:r>
            <a:r>
              <a:rPr lang="fr-CA" sz="1600" dirty="0" err="1" smtClean="0">
                <a:solidFill>
                  <a:schemeClr val="bg1"/>
                </a:solidFill>
              </a:rPr>
              <a:t>is</a:t>
            </a:r>
            <a:r>
              <a:rPr lang="fr-CA" sz="1600" dirty="0" smtClean="0">
                <a:solidFill>
                  <a:schemeClr val="bg1"/>
                </a:solidFill>
              </a:rPr>
              <a:t> </a:t>
            </a:r>
            <a:r>
              <a:rPr lang="fr-CA" sz="1600" dirty="0" err="1" smtClean="0">
                <a:solidFill>
                  <a:schemeClr val="bg1"/>
                </a:solidFill>
              </a:rPr>
              <a:t>partially</a:t>
            </a:r>
            <a:r>
              <a:rPr lang="fr-CA" sz="1600" dirty="0" smtClean="0">
                <a:solidFill>
                  <a:schemeClr val="bg1"/>
                </a:solidFill>
              </a:rPr>
              <a:t> </a:t>
            </a:r>
            <a:r>
              <a:rPr lang="fr-CA" sz="1600" dirty="0" err="1" smtClean="0">
                <a:solidFill>
                  <a:schemeClr val="bg1"/>
                </a:solidFill>
              </a:rPr>
              <a:t>why</a:t>
            </a:r>
            <a:r>
              <a:rPr lang="fr-CA" sz="1600" dirty="0" smtClean="0">
                <a:solidFill>
                  <a:schemeClr val="bg1"/>
                </a:solidFill>
              </a:rPr>
              <a:t> </a:t>
            </a:r>
            <a:r>
              <a:rPr lang="fr-CA" sz="1600" dirty="0" err="1" smtClean="0">
                <a:solidFill>
                  <a:schemeClr val="bg1"/>
                </a:solidFill>
              </a:rPr>
              <a:t>we</a:t>
            </a:r>
            <a:r>
              <a:rPr lang="fr-CA" sz="1600" dirty="0" smtClean="0">
                <a:solidFill>
                  <a:schemeClr val="bg1"/>
                </a:solidFill>
              </a:rPr>
              <a:t> are </a:t>
            </a:r>
            <a:r>
              <a:rPr lang="fr-CA" sz="1600" dirty="0" err="1" smtClean="0">
                <a:solidFill>
                  <a:schemeClr val="bg1"/>
                </a:solidFill>
              </a:rPr>
              <a:t>outperforming</a:t>
            </a:r>
            <a:r>
              <a:rPr lang="fr-CA" sz="1600" dirty="0" smtClean="0">
                <a:solidFill>
                  <a:schemeClr val="bg1"/>
                </a:solidFill>
              </a:rPr>
              <a:t> the </a:t>
            </a:r>
            <a:r>
              <a:rPr lang="fr-CA" sz="1600" dirty="0" err="1" smtClean="0">
                <a:solidFill>
                  <a:schemeClr val="bg1"/>
                </a:solidFill>
              </a:rPr>
              <a:t>catagory</a:t>
            </a:r>
            <a:r>
              <a:rPr lang="fr-CA" sz="1600" dirty="0">
                <a:solidFill>
                  <a:schemeClr val="bg1"/>
                </a:solidFill>
              </a:rPr>
              <a:t> </a:t>
            </a:r>
            <a:r>
              <a:rPr lang="fr-CA" sz="1600" dirty="0" smtClean="0">
                <a:solidFill>
                  <a:schemeClr val="bg1"/>
                </a:solidFill>
              </a:rPr>
              <a:t>and </a:t>
            </a:r>
            <a:r>
              <a:rPr lang="fr-CA" sz="1600" dirty="0" err="1" smtClean="0">
                <a:solidFill>
                  <a:schemeClr val="bg1"/>
                </a:solidFill>
              </a:rPr>
              <a:t>then</a:t>
            </a:r>
            <a:r>
              <a:rPr lang="fr-CA" sz="1600" dirty="0" smtClean="0">
                <a:solidFill>
                  <a:schemeClr val="bg1"/>
                </a:solidFill>
              </a:rPr>
              <a:t> couple </a:t>
            </a:r>
            <a:r>
              <a:rPr lang="fr-CA" sz="1600" dirty="0" err="1" smtClean="0">
                <a:solidFill>
                  <a:schemeClr val="bg1"/>
                </a:solidFill>
              </a:rPr>
              <a:t>that</a:t>
            </a:r>
            <a:r>
              <a:rPr lang="fr-CA" sz="1600" dirty="0" smtClean="0">
                <a:solidFill>
                  <a:schemeClr val="bg1"/>
                </a:solidFill>
              </a:rPr>
              <a:t> </a:t>
            </a:r>
            <a:r>
              <a:rPr lang="fr-CA" sz="1600" dirty="0" err="1" smtClean="0">
                <a:solidFill>
                  <a:schemeClr val="bg1"/>
                </a:solidFill>
              </a:rPr>
              <a:t>with</a:t>
            </a:r>
            <a:r>
              <a:rPr lang="fr-CA" sz="1600" dirty="0" smtClean="0">
                <a:solidFill>
                  <a:schemeClr val="bg1"/>
                </a:solidFill>
              </a:rPr>
              <a:t> </a:t>
            </a:r>
            <a:r>
              <a:rPr lang="fr-CA" sz="1600" dirty="0" err="1" smtClean="0">
                <a:solidFill>
                  <a:schemeClr val="bg1"/>
                </a:solidFill>
              </a:rPr>
              <a:t>great</a:t>
            </a:r>
            <a:r>
              <a:rPr lang="fr-CA" sz="1600" dirty="0" smtClean="0">
                <a:solidFill>
                  <a:schemeClr val="bg1"/>
                </a:solidFill>
              </a:rPr>
              <a:t> unique </a:t>
            </a:r>
            <a:r>
              <a:rPr lang="fr-CA" sz="1600" dirty="0" err="1" smtClean="0">
                <a:solidFill>
                  <a:schemeClr val="bg1"/>
                </a:solidFill>
              </a:rPr>
              <a:t>beers</a:t>
            </a:r>
            <a:r>
              <a:rPr lang="fr-CA" sz="1600" dirty="0" smtClean="0">
                <a:solidFill>
                  <a:schemeClr val="bg1"/>
                </a:solidFill>
              </a:rPr>
              <a:t> </a:t>
            </a:r>
            <a:r>
              <a:rPr lang="fr-CA" sz="1600" dirty="0" err="1" smtClean="0">
                <a:solidFill>
                  <a:schemeClr val="bg1"/>
                </a:solidFill>
              </a:rPr>
              <a:t>feel</a:t>
            </a:r>
            <a:r>
              <a:rPr lang="fr-CA" sz="1600" dirty="0" smtClean="0">
                <a:solidFill>
                  <a:schemeClr val="bg1"/>
                </a:solidFill>
              </a:rPr>
              <a:t> </a:t>
            </a:r>
            <a:r>
              <a:rPr lang="fr-CA" sz="1600" dirty="0" err="1" smtClean="0">
                <a:solidFill>
                  <a:schemeClr val="bg1"/>
                </a:solidFill>
              </a:rPr>
              <a:t>we</a:t>
            </a:r>
            <a:r>
              <a:rPr lang="fr-CA" sz="1600" dirty="0" smtClean="0">
                <a:solidFill>
                  <a:schemeClr val="bg1"/>
                </a:solidFill>
              </a:rPr>
              <a:t> </a:t>
            </a:r>
            <a:r>
              <a:rPr lang="fr-CA" sz="1600" dirty="0" err="1" smtClean="0">
                <a:solidFill>
                  <a:schemeClr val="bg1"/>
                </a:solidFill>
              </a:rPr>
              <a:t>add</a:t>
            </a:r>
            <a:r>
              <a:rPr lang="fr-CA" sz="1600" dirty="0" smtClean="0">
                <a:solidFill>
                  <a:schemeClr val="bg1"/>
                </a:solidFill>
              </a:rPr>
              <a:t> value to </a:t>
            </a:r>
            <a:r>
              <a:rPr lang="fr-CA" sz="1600" dirty="0" err="1" smtClean="0">
                <a:solidFill>
                  <a:schemeClr val="bg1"/>
                </a:solidFill>
              </a:rPr>
              <a:t>your</a:t>
            </a:r>
            <a:r>
              <a:rPr lang="fr-CA" sz="1600" dirty="0" smtClean="0">
                <a:solidFill>
                  <a:schemeClr val="bg1"/>
                </a:solidFill>
              </a:rPr>
              <a:t> </a:t>
            </a:r>
            <a:r>
              <a:rPr lang="fr-CA" sz="1600" dirty="0" err="1" smtClean="0">
                <a:solidFill>
                  <a:schemeClr val="bg1"/>
                </a:solidFill>
              </a:rPr>
              <a:t>assortment</a:t>
            </a:r>
            <a:r>
              <a:rPr lang="fr-CA" sz="1600" dirty="0">
                <a:solidFill>
                  <a:schemeClr val="bg1"/>
                </a:solidFill>
              </a:rPr>
              <a:t> </a:t>
            </a:r>
            <a:r>
              <a:rPr lang="fr-CA" sz="1600" dirty="0" smtClean="0">
                <a:solidFill>
                  <a:schemeClr val="bg1"/>
                </a:solidFill>
              </a:rPr>
              <a:t>vs the </a:t>
            </a:r>
            <a:r>
              <a:rPr lang="fr-CA" sz="1600" dirty="0" err="1" smtClean="0">
                <a:solidFill>
                  <a:schemeClr val="bg1"/>
                </a:solidFill>
              </a:rPr>
              <a:t>same</a:t>
            </a:r>
            <a:r>
              <a:rPr lang="fr-CA" sz="1600" dirty="0" smtClean="0">
                <a:solidFill>
                  <a:schemeClr val="bg1"/>
                </a:solidFill>
              </a:rPr>
              <a:t> </a:t>
            </a:r>
            <a:r>
              <a:rPr lang="fr-CA" sz="1600" dirty="0" err="1" smtClean="0">
                <a:solidFill>
                  <a:schemeClr val="bg1"/>
                </a:solidFill>
              </a:rPr>
              <a:t>old</a:t>
            </a:r>
            <a:r>
              <a:rPr lang="fr-CA" sz="1600" dirty="0" smtClean="0">
                <a:solidFill>
                  <a:schemeClr val="bg1"/>
                </a:solidFill>
              </a:rPr>
              <a:t> variations of the </a:t>
            </a:r>
            <a:r>
              <a:rPr lang="fr-CA" sz="1600" dirty="0" err="1" smtClean="0">
                <a:solidFill>
                  <a:schemeClr val="bg1"/>
                </a:solidFill>
              </a:rPr>
              <a:t>same</a:t>
            </a:r>
            <a:r>
              <a:rPr lang="fr-CA" sz="1600" dirty="0" smtClean="0">
                <a:solidFill>
                  <a:schemeClr val="bg1"/>
                </a:solidFill>
              </a:rPr>
              <a:t> </a:t>
            </a:r>
            <a:r>
              <a:rPr lang="fr-CA" sz="1600" dirty="0" err="1" smtClean="0">
                <a:solidFill>
                  <a:schemeClr val="bg1"/>
                </a:solidFill>
              </a:rPr>
              <a:t>flavors</a:t>
            </a:r>
            <a:r>
              <a:rPr lang="fr-CA" sz="1600" dirty="0" smtClean="0">
                <a:solidFill>
                  <a:schemeClr val="bg1"/>
                </a:solidFill>
              </a:rPr>
              <a:t> and styles. </a:t>
            </a:r>
          </a:p>
          <a:p>
            <a:pPr>
              <a:spcAft>
                <a:spcPts val="1200"/>
              </a:spcAft>
            </a:pPr>
            <a:r>
              <a:rPr lang="fr-CA" sz="1600" dirty="0" err="1" smtClean="0">
                <a:solidFill>
                  <a:schemeClr val="bg1"/>
                </a:solidFill>
              </a:rPr>
              <a:t>Since</a:t>
            </a:r>
            <a:r>
              <a:rPr lang="fr-CA" sz="1600" dirty="0" smtClean="0">
                <a:solidFill>
                  <a:schemeClr val="bg1"/>
                </a:solidFill>
              </a:rPr>
              <a:t> </a:t>
            </a:r>
            <a:r>
              <a:rPr lang="fr-CA" sz="1600" dirty="0" err="1" smtClean="0">
                <a:solidFill>
                  <a:schemeClr val="bg1"/>
                </a:solidFill>
              </a:rPr>
              <a:t>our</a:t>
            </a:r>
            <a:r>
              <a:rPr lang="fr-CA" sz="1600" dirty="0" smtClean="0">
                <a:solidFill>
                  <a:schemeClr val="bg1"/>
                </a:solidFill>
              </a:rPr>
              <a:t> </a:t>
            </a:r>
            <a:r>
              <a:rPr lang="fr-CA" sz="1600" dirty="0" err="1" smtClean="0">
                <a:solidFill>
                  <a:schemeClr val="bg1"/>
                </a:solidFill>
              </a:rPr>
              <a:t>inception</a:t>
            </a:r>
            <a:r>
              <a:rPr lang="fr-CA" sz="1600" dirty="0" smtClean="0">
                <a:solidFill>
                  <a:schemeClr val="bg1"/>
                </a:solidFill>
              </a:rPr>
              <a:t> Northwest has </a:t>
            </a:r>
            <a:r>
              <a:rPr lang="fr-CA" sz="1600" dirty="0" err="1" smtClean="0">
                <a:solidFill>
                  <a:schemeClr val="bg1"/>
                </a:solidFill>
              </a:rPr>
              <a:t>taken</a:t>
            </a:r>
            <a:r>
              <a:rPr lang="fr-CA" sz="1600" dirty="0" smtClean="0">
                <a:solidFill>
                  <a:schemeClr val="bg1"/>
                </a:solidFill>
              </a:rPr>
              <a:t> the </a:t>
            </a:r>
            <a:r>
              <a:rPr lang="fr-CA" sz="1600" dirty="0" err="1" smtClean="0">
                <a:solidFill>
                  <a:schemeClr val="bg1"/>
                </a:solidFill>
              </a:rPr>
              <a:t>approach</a:t>
            </a:r>
            <a:r>
              <a:rPr lang="fr-CA" sz="1600" dirty="0" smtClean="0">
                <a:solidFill>
                  <a:schemeClr val="bg1"/>
                </a:solidFill>
              </a:rPr>
              <a:t> of </a:t>
            </a:r>
            <a:r>
              <a:rPr lang="fr-CA" sz="1600" dirty="0" err="1" smtClean="0">
                <a:solidFill>
                  <a:schemeClr val="bg1"/>
                </a:solidFill>
              </a:rPr>
              <a:t>doing</a:t>
            </a:r>
            <a:r>
              <a:rPr lang="fr-CA" sz="1600" dirty="0" smtClean="0">
                <a:solidFill>
                  <a:schemeClr val="bg1"/>
                </a:solidFill>
              </a:rPr>
              <a:t> </a:t>
            </a:r>
            <a:r>
              <a:rPr lang="fr-CA" sz="1600" dirty="0" err="1" smtClean="0">
                <a:solidFill>
                  <a:schemeClr val="bg1"/>
                </a:solidFill>
              </a:rPr>
              <a:t>things</a:t>
            </a:r>
            <a:r>
              <a:rPr lang="fr-CA" sz="1600" dirty="0" smtClean="0">
                <a:solidFill>
                  <a:schemeClr val="bg1"/>
                </a:solidFill>
              </a:rPr>
              <a:t> right </a:t>
            </a:r>
            <a:r>
              <a:rPr lang="fr-CA" sz="1600" dirty="0" err="1" smtClean="0">
                <a:solidFill>
                  <a:schemeClr val="bg1"/>
                </a:solidFill>
              </a:rPr>
              <a:t>even</a:t>
            </a:r>
            <a:r>
              <a:rPr lang="fr-CA" sz="1600" dirty="0" smtClean="0">
                <a:solidFill>
                  <a:schemeClr val="bg1"/>
                </a:solidFill>
              </a:rPr>
              <a:t> if </a:t>
            </a:r>
            <a:r>
              <a:rPr lang="fr-CA" sz="1600" dirty="0" err="1" smtClean="0">
                <a:solidFill>
                  <a:schemeClr val="bg1"/>
                </a:solidFill>
              </a:rPr>
              <a:t>it</a:t>
            </a:r>
            <a:r>
              <a:rPr lang="fr-CA" sz="1600" dirty="0" smtClean="0">
                <a:solidFill>
                  <a:schemeClr val="bg1"/>
                </a:solidFill>
              </a:rPr>
              <a:t> </a:t>
            </a:r>
            <a:r>
              <a:rPr lang="fr-CA" sz="1600" dirty="0" err="1" smtClean="0">
                <a:solidFill>
                  <a:schemeClr val="bg1"/>
                </a:solidFill>
              </a:rPr>
              <a:t>is</a:t>
            </a:r>
            <a:r>
              <a:rPr lang="fr-CA" sz="1600" dirty="0" smtClean="0">
                <a:solidFill>
                  <a:schemeClr val="bg1"/>
                </a:solidFill>
              </a:rPr>
              <a:t> </a:t>
            </a:r>
            <a:r>
              <a:rPr lang="fr-CA" sz="1600" dirty="0" err="1" smtClean="0">
                <a:solidFill>
                  <a:schemeClr val="bg1"/>
                </a:solidFill>
              </a:rPr>
              <a:t>different</a:t>
            </a:r>
            <a:r>
              <a:rPr lang="fr-CA" sz="1600" dirty="0" smtClean="0">
                <a:solidFill>
                  <a:schemeClr val="bg1"/>
                </a:solidFill>
              </a:rPr>
              <a:t>, </a:t>
            </a:r>
            <a:r>
              <a:rPr lang="fr-CA" sz="1600" dirty="0" err="1" smtClean="0">
                <a:solidFill>
                  <a:schemeClr val="bg1"/>
                </a:solidFill>
              </a:rPr>
              <a:t>we</a:t>
            </a:r>
            <a:r>
              <a:rPr lang="fr-CA" sz="1600" dirty="0" smtClean="0">
                <a:solidFill>
                  <a:schemeClr val="bg1"/>
                </a:solidFill>
              </a:rPr>
              <a:t> </a:t>
            </a:r>
            <a:r>
              <a:rPr lang="fr-CA" sz="1600" dirty="0" err="1" smtClean="0">
                <a:solidFill>
                  <a:schemeClr val="bg1"/>
                </a:solidFill>
              </a:rPr>
              <a:t>refined</a:t>
            </a:r>
            <a:r>
              <a:rPr lang="fr-CA" sz="1600" dirty="0" smtClean="0">
                <a:solidFill>
                  <a:schemeClr val="bg1"/>
                </a:solidFill>
              </a:rPr>
              <a:t> the </a:t>
            </a:r>
            <a:r>
              <a:rPr lang="fr-CA" sz="1600" dirty="0" err="1" smtClean="0">
                <a:solidFill>
                  <a:schemeClr val="bg1"/>
                </a:solidFill>
              </a:rPr>
              <a:t>recipes</a:t>
            </a:r>
            <a:r>
              <a:rPr lang="fr-CA" sz="1600" dirty="0" smtClean="0">
                <a:solidFill>
                  <a:schemeClr val="bg1"/>
                </a:solidFill>
              </a:rPr>
              <a:t> </a:t>
            </a:r>
            <a:r>
              <a:rPr lang="fr-CA" sz="1600" dirty="0" err="1" smtClean="0">
                <a:solidFill>
                  <a:schemeClr val="bg1"/>
                </a:solidFill>
              </a:rPr>
              <a:t>that</a:t>
            </a:r>
            <a:r>
              <a:rPr lang="fr-CA" sz="1600" dirty="0" smtClean="0">
                <a:solidFill>
                  <a:schemeClr val="bg1"/>
                </a:solidFill>
              </a:rPr>
              <a:t> </a:t>
            </a:r>
            <a:r>
              <a:rPr lang="fr-CA" sz="1600" dirty="0" err="1" smtClean="0">
                <a:solidFill>
                  <a:schemeClr val="bg1"/>
                </a:solidFill>
              </a:rPr>
              <a:t>had</a:t>
            </a:r>
            <a:r>
              <a:rPr lang="fr-CA" sz="1600" dirty="0" smtClean="0">
                <a:solidFill>
                  <a:schemeClr val="bg1"/>
                </a:solidFill>
              </a:rPr>
              <a:t> promise, and </a:t>
            </a:r>
            <a:r>
              <a:rPr lang="fr-CA" sz="1600" dirty="0" err="1" smtClean="0">
                <a:solidFill>
                  <a:schemeClr val="bg1"/>
                </a:solidFill>
              </a:rPr>
              <a:t>grown</a:t>
            </a:r>
            <a:r>
              <a:rPr lang="fr-CA" sz="1600" dirty="0" smtClean="0">
                <a:solidFill>
                  <a:schemeClr val="bg1"/>
                </a:solidFill>
              </a:rPr>
              <a:t> the portfolio </a:t>
            </a:r>
            <a:r>
              <a:rPr lang="fr-CA" sz="1600" dirty="0" err="1" smtClean="0">
                <a:solidFill>
                  <a:schemeClr val="bg1"/>
                </a:solidFill>
              </a:rPr>
              <a:t>with</a:t>
            </a:r>
            <a:r>
              <a:rPr lang="fr-CA" sz="1600" dirty="0" smtClean="0">
                <a:solidFill>
                  <a:schemeClr val="bg1"/>
                </a:solidFill>
              </a:rPr>
              <a:t> a </a:t>
            </a:r>
            <a:r>
              <a:rPr lang="fr-CA" sz="1600" dirty="0" err="1" smtClean="0">
                <a:solidFill>
                  <a:schemeClr val="bg1"/>
                </a:solidFill>
              </a:rPr>
              <a:t>young</a:t>
            </a:r>
            <a:r>
              <a:rPr lang="fr-CA" sz="1600" dirty="0" smtClean="0">
                <a:solidFill>
                  <a:schemeClr val="bg1"/>
                </a:solidFill>
              </a:rPr>
              <a:t> and </a:t>
            </a:r>
            <a:r>
              <a:rPr lang="fr-CA" sz="1600" dirty="0" err="1" smtClean="0">
                <a:solidFill>
                  <a:schemeClr val="bg1"/>
                </a:solidFill>
              </a:rPr>
              <a:t>enthusiastic</a:t>
            </a:r>
            <a:r>
              <a:rPr lang="fr-CA" sz="1600" dirty="0" smtClean="0">
                <a:solidFill>
                  <a:schemeClr val="bg1"/>
                </a:solidFill>
              </a:rPr>
              <a:t> </a:t>
            </a:r>
            <a:r>
              <a:rPr lang="fr-CA" sz="1600" dirty="0" err="1" smtClean="0">
                <a:solidFill>
                  <a:schemeClr val="bg1"/>
                </a:solidFill>
              </a:rPr>
              <a:t>brewing</a:t>
            </a:r>
            <a:r>
              <a:rPr lang="fr-CA" sz="1600" dirty="0" smtClean="0">
                <a:solidFill>
                  <a:schemeClr val="bg1"/>
                </a:solidFill>
              </a:rPr>
              <a:t> staff and </a:t>
            </a:r>
            <a:r>
              <a:rPr lang="fr-CA" sz="1600" dirty="0" err="1" smtClean="0">
                <a:solidFill>
                  <a:schemeClr val="bg1"/>
                </a:solidFill>
              </a:rPr>
              <a:t>veteran</a:t>
            </a:r>
            <a:r>
              <a:rPr lang="fr-CA" sz="1600" dirty="0" smtClean="0">
                <a:solidFill>
                  <a:schemeClr val="bg1"/>
                </a:solidFill>
              </a:rPr>
              <a:t> sales team. </a:t>
            </a:r>
            <a:r>
              <a:rPr lang="fr-CA" sz="1600" dirty="0" err="1" smtClean="0">
                <a:solidFill>
                  <a:schemeClr val="bg1"/>
                </a:solidFill>
              </a:rPr>
              <a:t>We</a:t>
            </a:r>
            <a:r>
              <a:rPr lang="fr-CA" sz="1600" dirty="0" smtClean="0">
                <a:solidFill>
                  <a:schemeClr val="bg1"/>
                </a:solidFill>
              </a:rPr>
              <a:t> </a:t>
            </a:r>
            <a:r>
              <a:rPr lang="fr-CA" sz="1600" dirty="0" err="1" smtClean="0">
                <a:solidFill>
                  <a:schemeClr val="bg1"/>
                </a:solidFill>
              </a:rPr>
              <a:t>now</a:t>
            </a:r>
            <a:r>
              <a:rPr lang="fr-CA" sz="1600" dirty="0" smtClean="0">
                <a:solidFill>
                  <a:schemeClr val="bg1"/>
                </a:solidFill>
              </a:rPr>
              <a:t> </a:t>
            </a:r>
            <a:r>
              <a:rPr lang="fr-CA" sz="1600" dirty="0" err="1" smtClean="0">
                <a:solidFill>
                  <a:schemeClr val="bg1"/>
                </a:solidFill>
              </a:rPr>
              <a:t>offer</a:t>
            </a:r>
            <a:r>
              <a:rPr lang="fr-CA" sz="1600" dirty="0" smtClean="0">
                <a:solidFill>
                  <a:schemeClr val="bg1"/>
                </a:solidFill>
              </a:rPr>
              <a:t> a line </a:t>
            </a:r>
            <a:r>
              <a:rPr lang="fr-CA" sz="1600" dirty="0" err="1" smtClean="0">
                <a:solidFill>
                  <a:schemeClr val="bg1"/>
                </a:solidFill>
              </a:rPr>
              <a:t>catering</a:t>
            </a:r>
            <a:r>
              <a:rPr lang="fr-CA" sz="1600" dirty="0" smtClean="0">
                <a:solidFill>
                  <a:schemeClr val="bg1"/>
                </a:solidFill>
              </a:rPr>
              <a:t> to all tastes  and </a:t>
            </a:r>
            <a:r>
              <a:rPr lang="fr-CA" sz="1600" dirty="0" err="1" smtClean="0">
                <a:solidFill>
                  <a:schemeClr val="bg1"/>
                </a:solidFill>
              </a:rPr>
              <a:t>will</a:t>
            </a:r>
            <a:r>
              <a:rPr lang="fr-CA" sz="1600" dirty="0" smtClean="0">
                <a:solidFill>
                  <a:schemeClr val="bg1"/>
                </a:solidFill>
              </a:rPr>
              <a:t> </a:t>
            </a:r>
            <a:r>
              <a:rPr lang="fr-CA" sz="1600" dirty="0" err="1" smtClean="0">
                <a:solidFill>
                  <a:schemeClr val="bg1"/>
                </a:solidFill>
              </a:rPr>
              <a:t>soon</a:t>
            </a:r>
            <a:r>
              <a:rPr lang="fr-CA" sz="1600" dirty="0" smtClean="0">
                <a:solidFill>
                  <a:schemeClr val="bg1"/>
                </a:solidFill>
              </a:rPr>
              <a:t> cross the </a:t>
            </a:r>
            <a:r>
              <a:rPr lang="fr-CA" sz="1600" dirty="0">
                <a:solidFill>
                  <a:schemeClr val="bg1"/>
                </a:solidFill>
              </a:rPr>
              <a:t>9</a:t>
            </a:r>
            <a:r>
              <a:rPr lang="fr-CA" sz="1600" dirty="0" smtClean="0">
                <a:solidFill>
                  <a:schemeClr val="bg1"/>
                </a:solidFill>
              </a:rPr>
              <a:t>,000 bbl/</a:t>
            </a:r>
            <a:r>
              <a:rPr lang="fr-CA" sz="1600" dirty="0" err="1" smtClean="0">
                <a:solidFill>
                  <a:schemeClr val="bg1"/>
                </a:solidFill>
              </a:rPr>
              <a:t>yr</a:t>
            </a:r>
            <a:r>
              <a:rPr lang="fr-CA" sz="1600" dirty="0" smtClean="0">
                <a:solidFill>
                  <a:schemeClr val="bg1"/>
                </a:solidFill>
              </a:rPr>
              <a:t> mark.</a:t>
            </a:r>
          </a:p>
          <a:p>
            <a:pPr>
              <a:spcAft>
                <a:spcPts val="1200"/>
              </a:spcAft>
            </a:pPr>
            <a:r>
              <a:rPr lang="fr-CA" sz="1600" dirty="0" smtClean="0">
                <a:solidFill>
                  <a:schemeClr val="bg1"/>
                </a:solidFill>
              </a:rPr>
              <a:t>Northwest </a:t>
            </a:r>
            <a:r>
              <a:rPr lang="fr-CA" sz="1600" dirty="0" err="1" smtClean="0">
                <a:solidFill>
                  <a:schemeClr val="bg1"/>
                </a:solidFill>
              </a:rPr>
              <a:t>takes</a:t>
            </a:r>
            <a:r>
              <a:rPr lang="fr-CA" sz="1600" dirty="0" smtClean="0">
                <a:solidFill>
                  <a:schemeClr val="bg1"/>
                </a:solidFill>
              </a:rPr>
              <a:t> a </a:t>
            </a:r>
            <a:r>
              <a:rPr lang="fr-CA" sz="1600" dirty="0" err="1" smtClean="0">
                <a:solidFill>
                  <a:schemeClr val="bg1"/>
                </a:solidFill>
              </a:rPr>
              <a:t>decidedly</a:t>
            </a:r>
            <a:r>
              <a:rPr lang="fr-CA" sz="1600" dirty="0" smtClean="0">
                <a:solidFill>
                  <a:schemeClr val="bg1"/>
                </a:solidFill>
              </a:rPr>
              <a:t> </a:t>
            </a:r>
            <a:r>
              <a:rPr lang="fr-CA" sz="1600" dirty="0" err="1" smtClean="0">
                <a:solidFill>
                  <a:schemeClr val="bg1"/>
                </a:solidFill>
              </a:rPr>
              <a:t>different</a:t>
            </a:r>
            <a:r>
              <a:rPr lang="fr-CA" sz="1600" dirty="0" smtClean="0">
                <a:solidFill>
                  <a:schemeClr val="bg1"/>
                </a:solidFill>
              </a:rPr>
              <a:t> </a:t>
            </a:r>
            <a:r>
              <a:rPr lang="fr-CA" sz="1600" dirty="0" err="1" smtClean="0">
                <a:solidFill>
                  <a:schemeClr val="bg1"/>
                </a:solidFill>
              </a:rPr>
              <a:t>approach</a:t>
            </a:r>
            <a:r>
              <a:rPr lang="fr-CA" sz="1600" dirty="0" smtClean="0">
                <a:solidFill>
                  <a:schemeClr val="bg1"/>
                </a:solidFill>
              </a:rPr>
              <a:t> to </a:t>
            </a:r>
            <a:r>
              <a:rPr lang="fr-CA" sz="1600" dirty="0" err="1" smtClean="0">
                <a:solidFill>
                  <a:schemeClr val="bg1"/>
                </a:solidFill>
              </a:rPr>
              <a:t>its</a:t>
            </a:r>
            <a:r>
              <a:rPr lang="fr-CA" sz="1600" dirty="0" smtClean="0">
                <a:solidFill>
                  <a:schemeClr val="bg1"/>
                </a:solidFill>
              </a:rPr>
              <a:t> </a:t>
            </a:r>
            <a:r>
              <a:rPr lang="fr-CA" sz="1600" dirty="0" err="1" smtClean="0">
                <a:solidFill>
                  <a:schemeClr val="bg1"/>
                </a:solidFill>
              </a:rPr>
              <a:t>beers</a:t>
            </a:r>
            <a:r>
              <a:rPr lang="fr-CA" sz="1600" dirty="0" smtClean="0">
                <a:solidFill>
                  <a:schemeClr val="bg1"/>
                </a:solidFill>
              </a:rPr>
              <a:t> and </a:t>
            </a:r>
            <a:r>
              <a:rPr lang="fr-CA" sz="1600" dirty="0" err="1" smtClean="0">
                <a:solidFill>
                  <a:schemeClr val="bg1"/>
                </a:solidFill>
              </a:rPr>
              <a:t>their</a:t>
            </a:r>
            <a:r>
              <a:rPr lang="fr-CA" sz="1600" dirty="0" smtClean="0">
                <a:solidFill>
                  <a:schemeClr val="bg1"/>
                </a:solidFill>
              </a:rPr>
              <a:t> </a:t>
            </a:r>
            <a:r>
              <a:rPr lang="fr-CA" sz="1600" dirty="0" err="1" smtClean="0">
                <a:solidFill>
                  <a:schemeClr val="bg1"/>
                </a:solidFill>
              </a:rPr>
              <a:t>presentation</a:t>
            </a:r>
            <a:r>
              <a:rPr lang="fr-CA" sz="1600" dirty="0" smtClean="0">
                <a:solidFill>
                  <a:schemeClr val="bg1"/>
                </a:solidFill>
              </a:rPr>
              <a:t> versus </a:t>
            </a:r>
            <a:r>
              <a:rPr lang="fr-CA" sz="1600" dirty="0" err="1" smtClean="0">
                <a:solidFill>
                  <a:schemeClr val="bg1"/>
                </a:solidFill>
              </a:rPr>
              <a:t>many</a:t>
            </a:r>
            <a:r>
              <a:rPr lang="fr-CA" sz="1600" dirty="0" smtClean="0">
                <a:solidFill>
                  <a:schemeClr val="bg1"/>
                </a:solidFill>
              </a:rPr>
              <a:t> of </a:t>
            </a:r>
            <a:r>
              <a:rPr lang="fr-CA" sz="1600" dirty="0" err="1" smtClean="0">
                <a:solidFill>
                  <a:schemeClr val="bg1"/>
                </a:solidFill>
              </a:rPr>
              <a:t>our</a:t>
            </a:r>
            <a:r>
              <a:rPr lang="fr-CA" sz="1600" dirty="0" smtClean="0">
                <a:solidFill>
                  <a:schemeClr val="bg1"/>
                </a:solidFill>
              </a:rPr>
              <a:t> </a:t>
            </a:r>
            <a:r>
              <a:rPr lang="fr-CA" sz="1600" dirty="0" err="1" smtClean="0">
                <a:solidFill>
                  <a:schemeClr val="bg1"/>
                </a:solidFill>
              </a:rPr>
              <a:t>craft</a:t>
            </a:r>
            <a:r>
              <a:rPr lang="fr-CA" sz="1600" dirty="0" smtClean="0">
                <a:solidFill>
                  <a:schemeClr val="bg1"/>
                </a:solidFill>
              </a:rPr>
              <a:t> </a:t>
            </a:r>
            <a:r>
              <a:rPr lang="fr-CA" sz="1600" dirty="0" err="1" smtClean="0">
                <a:solidFill>
                  <a:schemeClr val="bg1"/>
                </a:solidFill>
              </a:rPr>
              <a:t>peers</a:t>
            </a:r>
            <a:r>
              <a:rPr lang="fr-CA" sz="1600" dirty="0" smtClean="0">
                <a:solidFill>
                  <a:schemeClr val="bg1"/>
                </a:solidFill>
              </a:rPr>
              <a:t>. </a:t>
            </a:r>
            <a:r>
              <a:rPr lang="fr-CA" sz="1600" dirty="0" err="1" smtClean="0">
                <a:solidFill>
                  <a:schemeClr val="bg1"/>
                </a:solidFill>
              </a:rPr>
              <a:t>Bottle</a:t>
            </a:r>
            <a:r>
              <a:rPr lang="fr-CA" sz="1600" dirty="0" smtClean="0">
                <a:solidFill>
                  <a:schemeClr val="bg1"/>
                </a:solidFill>
              </a:rPr>
              <a:t> and </a:t>
            </a:r>
            <a:r>
              <a:rPr lang="fr-CA" sz="1600" dirty="0" err="1" smtClean="0">
                <a:solidFill>
                  <a:schemeClr val="bg1"/>
                </a:solidFill>
              </a:rPr>
              <a:t>can</a:t>
            </a:r>
            <a:r>
              <a:rPr lang="fr-CA" sz="1600" dirty="0" smtClean="0">
                <a:solidFill>
                  <a:schemeClr val="bg1"/>
                </a:solidFill>
              </a:rPr>
              <a:t> sales are </a:t>
            </a:r>
            <a:r>
              <a:rPr lang="fr-CA" sz="1600" dirty="0" err="1" smtClean="0">
                <a:solidFill>
                  <a:schemeClr val="bg1"/>
                </a:solidFill>
              </a:rPr>
              <a:t>every</a:t>
            </a:r>
            <a:r>
              <a:rPr lang="fr-CA" sz="1600" dirty="0" smtClean="0">
                <a:solidFill>
                  <a:schemeClr val="bg1"/>
                </a:solidFill>
              </a:rPr>
              <a:t> bit as important as </a:t>
            </a:r>
            <a:r>
              <a:rPr lang="fr-CA" sz="1600" dirty="0" err="1" smtClean="0">
                <a:solidFill>
                  <a:schemeClr val="bg1"/>
                </a:solidFill>
              </a:rPr>
              <a:t>draft</a:t>
            </a:r>
            <a:r>
              <a:rPr lang="fr-CA" sz="1600" dirty="0" smtClean="0">
                <a:solidFill>
                  <a:schemeClr val="bg1"/>
                </a:solidFill>
              </a:rPr>
              <a:t>, and </a:t>
            </a:r>
            <a:r>
              <a:rPr lang="fr-CA" sz="1600" dirty="0" err="1" smtClean="0">
                <a:solidFill>
                  <a:schemeClr val="bg1"/>
                </a:solidFill>
              </a:rPr>
              <a:t>we</a:t>
            </a:r>
            <a:r>
              <a:rPr lang="fr-CA" sz="1600" dirty="0" smtClean="0">
                <a:solidFill>
                  <a:schemeClr val="bg1"/>
                </a:solidFill>
              </a:rPr>
              <a:t> </a:t>
            </a:r>
            <a:r>
              <a:rPr lang="fr-CA" sz="1600" dirty="0" err="1" smtClean="0">
                <a:solidFill>
                  <a:schemeClr val="bg1"/>
                </a:solidFill>
              </a:rPr>
              <a:t>never</a:t>
            </a:r>
            <a:r>
              <a:rPr lang="fr-CA" sz="1600" dirty="0" smtClean="0">
                <a:solidFill>
                  <a:schemeClr val="bg1"/>
                </a:solidFill>
              </a:rPr>
              <a:t> assume to ‘let the </a:t>
            </a:r>
            <a:r>
              <a:rPr lang="fr-CA" sz="1600" dirty="0" err="1" smtClean="0">
                <a:solidFill>
                  <a:schemeClr val="bg1"/>
                </a:solidFill>
              </a:rPr>
              <a:t>beer</a:t>
            </a:r>
            <a:r>
              <a:rPr lang="fr-CA" sz="1600" dirty="0" smtClean="0">
                <a:solidFill>
                  <a:schemeClr val="bg1"/>
                </a:solidFill>
              </a:rPr>
              <a:t> </a:t>
            </a:r>
            <a:r>
              <a:rPr lang="fr-CA" sz="1600" dirty="0" err="1" smtClean="0">
                <a:solidFill>
                  <a:schemeClr val="bg1"/>
                </a:solidFill>
              </a:rPr>
              <a:t>sell</a:t>
            </a:r>
            <a:r>
              <a:rPr lang="fr-CA" sz="1600" dirty="0" smtClean="0">
                <a:solidFill>
                  <a:schemeClr val="bg1"/>
                </a:solidFill>
              </a:rPr>
              <a:t> </a:t>
            </a:r>
            <a:r>
              <a:rPr lang="fr-CA" sz="1600" dirty="0" err="1" smtClean="0">
                <a:solidFill>
                  <a:schemeClr val="bg1"/>
                </a:solidFill>
              </a:rPr>
              <a:t>itself</a:t>
            </a:r>
            <a:r>
              <a:rPr lang="fr-CA" sz="1600" dirty="0" smtClean="0">
                <a:solidFill>
                  <a:schemeClr val="bg1"/>
                </a:solidFill>
              </a:rPr>
              <a:t>’. Our marketing </a:t>
            </a:r>
            <a:r>
              <a:rPr lang="fr-CA" sz="1600" dirty="0" err="1" smtClean="0">
                <a:solidFill>
                  <a:schemeClr val="bg1"/>
                </a:solidFill>
              </a:rPr>
              <a:t>philosophy</a:t>
            </a:r>
            <a:r>
              <a:rPr lang="fr-CA" sz="1600" dirty="0" smtClean="0">
                <a:solidFill>
                  <a:schemeClr val="bg1"/>
                </a:solidFill>
              </a:rPr>
              <a:t> of ‘Fun, Bold and Sexy’ </a:t>
            </a:r>
            <a:r>
              <a:rPr lang="fr-CA" sz="1600" dirty="0" err="1" smtClean="0">
                <a:solidFill>
                  <a:schemeClr val="bg1"/>
                </a:solidFill>
              </a:rPr>
              <a:t>behind</a:t>
            </a:r>
            <a:r>
              <a:rPr lang="fr-CA" sz="1600" dirty="0" smtClean="0">
                <a:solidFill>
                  <a:schemeClr val="bg1"/>
                </a:solidFill>
              </a:rPr>
              <a:t> </a:t>
            </a:r>
            <a:r>
              <a:rPr lang="fr-CA" sz="1600" dirty="0" err="1" smtClean="0">
                <a:solidFill>
                  <a:schemeClr val="bg1"/>
                </a:solidFill>
              </a:rPr>
              <a:t>our</a:t>
            </a:r>
            <a:r>
              <a:rPr lang="fr-CA" sz="1600" dirty="0" smtClean="0">
                <a:solidFill>
                  <a:schemeClr val="bg1"/>
                </a:solidFill>
              </a:rPr>
              <a:t> brand </a:t>
            </a:r>
            <a:r>
              <a:rPr lang="fr-CA" sz="1600" dirty="0" err="1" smtClean="0">
                <a:solidFill>
                  <a:schemeClr val="bg1"/>
                </a:solidFill>
              </a:rPr>
              <a:t>pushes</a:t>
            </a:r>
            <a:r>
              <a:rPr lang="fr-CA" sz="1600" dirty="0" smtClean="0">
                <a:solidFill>
                  <a:schemeClr val="bg1"/>
                </a:solidFill>
              </a:rPr>
              <a:t> us to </a:t>
            </a:r>
            <a:r>
              <a:rPr lang="fr-CA" sz="1600" dirty="0" err="1" smtClean="0">
                <a:solidFill>
                  <a:schemeClr val="bg1"/>
                </a:solidFill>
              </a:rPr>
              <a:t>give</a:t>
            </a:r>
            <a:r>
              <a:rPr lang="fr-CA" sz="1600" dirty="0" smtClean="0">
                <a:solidFill>
                  <a:schemeClr val="bg1"/>
                </a:solidFill>
              </a:rPr>
              <a:t> </a:t>
            </a:r>
            <a:r>
              <a:rPr lang="fr-CA" sz="1600" dirty="0" err="1" smtClean="0">
                <a:solidFill>
                  <a:schemeClr val="bg1"/>
                </a:solidFill>
              </a:rPr>
              <a:t>our</a:t>
            </a:r>
            <a:r>
              <a:rPr lang="fr-CA" sz="1600" dirty="0" smtClean="0">
                <a:solidFill>
                  <a:schemeClr val="bg1"/>
                </a:solidFill>
              </a:rPr>
              <a:t> </a:t>
            </a:r>
            <a:r>
              <a:rPr lang="fr-CA" sz="1600" dirty="0" err="1" smtClean="0">
                <a:solidFill>
                  <a:schemeClr val="bg1"/>
                </a:solidFill>
              </a:rPr>
              <a:t>beers</a:t>
            </a:r>
            <a:r>
              <a:rPr lang="fr-CA" sz="1600" dirty="0" smtClean="0">
                <a:solidFill>
                  <a:schemeClr val="bg1"/>
                </a:solidFill>
              </a:rPr>
              <a:t> </a:t>
            </a:r>
            <a:r>
              <a:rPr lang="fr-CA" sz="1600" dirty="0" err="1" smtClean="0">
                <a:solidFill>
                  <a:schemeClr val="bg1"/>
                </a:solidFill>
              </a:rPr>
              <a:t>both</a:t>
            </a:r>
            <a:r>
              <a:rPr lang="fr-CA" sz="1600" dirty="0" smtClean="0">
                <a:solidFill>
                  <a:schemeClr val="bg1"/>
                </a:solidFill>
              </a:rPr>
              <a:t> </a:t>
            </a:r>
            <a:r>
              <a:rPr lang="fr-CA" sz="1600" dirty="0" err="1" smtClean="0">
                <a:solidFill>
                  <a:schemeClr val="bg1"/>
                </a:solidFill>
              </a:rPr>
              <a:t>edge</a:t>
            </a:r>
            <a:r>
              <a:rPr lang="fr-CA" sz="1600" dirty="0" smtClean="0">
                <a:solidFill>
                  <a:schemeClr val="bg1"/>
                </a:solidFill>
              </a:rPr>
              <a:t> and </a:t>
            </a:r>
            <a:r>
              <a:rPr lang="fr-CA" sz="1600" dirty="0" err="1" smtClean="0">
                <a:solidFill>
                  <a:schemeClr val="bg1"/>
                </a:solidFill>
              </a:rPr>
              <a:t>hardcore</a:t>
            </a:r>
            <a:r>
              <a:rPr lang="fr-CA" sz="1600" dirty="0" smtClean="0">
                <a:solidFill>
                  <a:schemeClr val="bg1"/>
                </a:solidFill>
              </a:rPr>
              <a:t> </a:t>
            </a:r>
            <a:r>
              <a:rPr lang="fr-CA" sz="1600" dirty="0" err="1" smtClean="0">
                <a:solidFill>
                  <a:schemeClr val="bg1"/>
                </a:solidFill>
              </a:rPr>
              <a:t>customer</a:t>
            </a:r>
            <a:r>
              <a:rPr lang="fr-CA" sz="1600" dirty="0" smtClean="0">
                <a:solidFill>
                  <a:schemeClr val="bg1"/>
                </a:solidFill>
              </a:rPr>
              <a:t> </a:t>
            </a:r>
            <a:r>
              <a:rPr lang="fr-CA" sz="1600" dirty="0" err="1" smtClean="0">
                <a:solidFill>
                  <a:schemeClr val="bg1"/>
                </a:solidFill>
              </a:rPr>
              <a:t>legitimacy</a:t>
            </a:r>
            <a:r>
              <a:rPr lang="fr-CA" sz="1600" dirty="0" smtClean="0">
                <a:solidFill>
                  <a:schemeClr val="bg1"/>
                </a:solidFill>
              </a:rPr>
              <a:t>, </a:t>
            </a:r>
            <a:r>
              <a:rPr lang="fr-CA" sz="1600" dirty="0" err="1" smtClean="0">
                <a:solidFill>
                  <a:schemeClr val="bg1"/>
                </a:solidFill>
              </a:rPr>
              <a:t>yet</a:t>
            </a:r>
            <a:r>
              <a:rPr lang="fr-CA" sz="1600" dirty="0" smtClean="0">
                <a:solidFill>
                  <a:schemeClr val="bg1"/>
                </a:solidFill>
              </a:rPr>
              <a:t> </a:t>
            </a:r>
            <a:r>
              <a:rPr lang="fr-CA" sz="1600" dirty="0" err="1" smtClean="0">
                <a:solidFill>
                  <a:schemeClr val="bg1"/>
                </a:solidFill>
              </a:rPr>
              <a:t>reach</a:t>
            </a:r>
            <a:r>
              <a:rPr lang="fr-CA" sz="1600" dirty="0" smtClean="0">
                <a:solidFill>
                  <a:schemeClr val="bg1"/>
                </a:solidFill>
              </a:rPr>
              <a:t> </a:t>
            </a:r>
            <a:r>
              <a:rPr lang="fr-CA" sz="1600" dirty="0" err="1" smtClean="0">
                <a:solidFill>
                  <a:schemeClr val="bg1"/>
                </a:solidFill>
              </a:rPr>
              <a:t>demographics</a:t>
            </a:r>
            <a:r>
              <a:rPr lang="fr-CA" sz="1600" dirty="0" smtClean="0">
                <a:solidFill>
                  <a:schemeClr val="bg1"/>
                </a:solidFill>
              </a:rPr>
              <a:t> </a:t>
            </a:r>
            <a:r>
              <a:rPr lang="fr-CA" sz="1600" dirty="0" err="1" smtClean="0">
                <a:solidFill>
                  <a:schemeClr val="bg1"/>
                </a:solidFill>
              </a:rPr>
              <a:t>just</a:t>
            </a:r>
            <a:r>
              <a:rPr lang="fr-CA" sz="1600" dirty="0" smtClean="0">
                <a:solidFill>
                  <a:schemeClr val="bg1"/>
                </a:solidFill>
              </a:rPr>
              <a:t> </a:t>
            </a:r>
            <a:r>
              <a:rPr lang="fr-CA" sz="1600" dirty="0" err="1" smtClean="0">
                <a:solidFill>
                  <a:schemeClr val="bg1"/>
                </a:solidFill>
              </a:rPr>
              <a:t>now</a:t>
            </a:r>
            <a:r>
              <a:rPr lang="fr-CA" sz="1600" dirty="0" smtClean="0">
                <a:solidFill>
                  <a:schemeClr val="bg1"/>
                </a:solidFill>
              </a:rPr>
              <a:t> </a:t>
            </a:r>
            <a:r>
              <a:rPr lang="fr-CA" sz="1600" dirty="0" err="1" smtClean="0">
                <a:solidFill>
                  <a:schemeClr val="bg1"/>
                </a:solidFill>
              </a:rPr>
              <a:t>discovering</a:t>
            </a:r>
            <a:r>
              <a:rPr lang="fr-CA" sz="1600" dirty="0" smtClean="0">
                <a:solidFill>
                  <a:schemeClr val="bg1"/>
                </a:solidFill>
              </a:rPr>
              <a:t> </a:t>
            </a:r>
            <a:r>
              <a:rPr lang="fr-CA" sz="1600" dirty="0" err="1" smtClean="0">
                <a:solidFill>
                  <a:schemeClr val="bg1"/>
                </a:solidFill>
              </a:rPr>
              <a:t>craft</a:t>
            </a:r>
            <a:r>
              <a:rPr lang="fr-CA" sz="1600" dirty="0" smtClean="0">
                <a:solidFill>
                  <a:schemeClr val="bg1"/>
                </a:solidFill>
              </a:rPr>
              <a:t> .</a:t>
            </a:r>
          </a:p>
        </p:txBody>
      </p:sp>
      <p:pic>
        <p:nvPicPr>
          <p:cNvPr id="4" name="Picture 3" descr="final nwbc logo revised-horizontal text.pdf"/>
          <p:cNvPicPr>
            <a:picLocks noChangeAspect="1"/>
          </p:cNvPicPr>
          <p:nvPr/>
        </p:nvPicPr>
        <p:blipFill rotWithShape="1">
          <a:blip r:embed="rId3" cstate="print">
            <a:extLst>
              <a:ext uri="{28A0092B-C50C-407E-A947-70E740481C1C}">
                <a14:useLocalDpi xmlns:a14="http://schemas.microsoft.com/office/drawing/2010/main" xmlns="" val="0"/>
              </a:ext>
            </a:extLst>
          </a:blip>
          <a:srcRect l="19011" t="6190" r="25392" b="7930"/>
          <a:stretch/>
        </p:blipFill>
        <p:spPr>
          <a:xfrm>
            <a:off x="304801" y="0"/>
            <a:ext cx="1219200" cy="1455257"/>
          </a:xfrm>
          <a:prstGeom prst="rect">
            <a:avLst/>
          </a:prstGeom>
        </p:spPr>
      </p:pic>
      <p:pic>
        <p:nvPicPr>
          <p:cNvPr id="6" name="Picture 5" descr="final nwbc logo revised-horizontal text.pdf"/>
          <p:cNvPicPr>
            <a:picLocks noChangeAspect="1"/>
          </p:cNvPicPr>
          <p:nvPr/>
        </p:nvPicPr>
        <p:blipFill rotWithShape="1">
          <a:blip r:embed="rId3" cstate="print">
            <a:extLst>
              <a:ext uri="{28A0092B-C50C-407E-A947-70E740481C1C}">
                <a14:useLocalDpi xmlns:a14="http://schemas.microsoft.com/office/drawing/2010/main" xmlns="" val="0"/>
              </a:ext>
            </a:extLst>
          </a:blip>
          <a:srcRect l="19011" t="6190" r="25392" b="7930"/>
          <a:stretch/>
        </p:blipFill>
        <p:spPr>
          <a:xfrm>
            <a:off x="7467600" y="0"/>
            <a:ext cx="1219200" cy="1455257"/>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098" name="Titre 1"/>
          <p:cNvSpPr>
            <a:spLocks noGrp="1"/>
          </p:cNvSpPr>
          <p:nvPr>
            <p:ph type="title"/>
          </p:nvPr>
        </p:nvSpPr>
        <p:spPr>
          <a:xfrm>
            <a:off x="457200" y="274638"/>
            <a:ext cx="8229600" cy="792162"/>
          </a:xfrm>
        </p:spPr>
        <p:txBody>
          <a:bodyPr/>
          <a:lstStyle/>
          <a:p>
            <a:r>
              <a:rPr lang="fr-CA" dirty="0">
                <a:solidFill>
                  <a:schemeClr val="bg1"/>
                </a:solidFill>
              </a:rPr>
              <a:t>Product Network</a:t>
            </a:r>
            <a:endParaRPr lang="fr-CA" dirty="0" smtClean="0">
              <a:solidFill>
                <a:schemeClr val="bg1"/>
              </a:solidFill>
            </a:endParaRPr>
          </a:p>
        </p:txBody>
      </p:sp>
      <p:sp>
        <p:nvSpPr>
          <p:cNvPr id="18" name="Espace réservé du contenu 2"/>
          <p:cNvSpPr>
            <a:spLocks noGrp="1"/>
          </p:cNvSpPr>
          <p:nvPr>
            <p:ph idx="1"/>
          </p:nvPr>
        </p:nvSpPr>
        <p:spPr>
          <a:xfrm>
            <a:off x="228600" y="1676400"/>
            <a:ext cx="8382000" cy="4500562"/>
          </a:xfrm>
        </p:spPr>
        <p:txBody>
          <a:bodyPr rtlCol="0">
            <a:noAutofit/>
          </a:bodyPr>
          <a:lstStyle/>
          <a:p>
            <a:pPr fontAlgn="auto">
              <a:spcAft>
                <a:spcPts val="0"/>
              </a:spcAft>
              <a:buFont typeface="Arial" pitchFamily="34" charset="0"/>
              <a:buChar char="•"/>
              <a:defRPr/>
            </a:pPr>
            <a:r>
              <a:rPr lang="fr-CA" sz="2000" dirty="0" smtClean="0">
                <a:solidFill>
                  <a:schemeClr val="tx1">
                    <a:lumMod val="75000"/>
                    <a:lumOff val="25000"/>
                  </a:schemeClr>
                </a:solidFill>
              </a:rPr>
              <a:t>Northwest </a:t>
            </a:r>
            <a:r>
              <a:rPr lang="fr-CA" sz="2000" dirty="0" err="1" smtClean="0">
                <a:solidFill>
                  <a:schemeClr val="tx1">
                    <a:lumMod val="75000"/>
                    <a:lumOff val="25000"/>
                  </a:schemeClr>
                </a:solidFill>
              </a:rPr>
              <a:t>Brewing</a:t>
            </a:r>
            <a:r>
              <a:rPr lang="fr-CA" sz="2000" dirty="0" smtClean="0">
                <a:solidFill>
                  <a:schemeClr val="tx1">
                    <a:lumMod val="75000"/>
                    <a:lumOff val="25000"/>
                  </a:schemeClr>
                </a:solidFill>
              </a:rPr>
              <a:t> </a:t>
            </a:r>
            <a:r>
              <a:rPr lang="fr-CA" sz="2000" dirty="0" err="1" smtClean="0">
                <a:solidFill>
                  <a:schemeClr val="tx1">
                    <a:lumMod val="75000"/>
                    <a:lumOff val="25000"/>
                  </a:schemeClr>
                </a:solidFill>
              </a:rPr>
              <a:t>is</a:t>
            </a:r>
            <a:r>
              <a:rPr lang="fr-CA" sz="2000" dirty="0" smtClean="0">
                <a:solidFill>
                  <a:schemeClr val="tx1">
                    <a:lumMod val="75000"/>
                    <a:lumOff val="25000"/>
                  </a:schemeClr>
                </a:solidFill>
              </a:rPr>
              <a:t> </a:t>
            </a:r>
            <a:r>
              <a:rPr lang="fr-CA" sz="2000" dirty="0" err="1" smtClean="0">
                <a:solidFill>
                  <a:schemeClr val="tx1">
                    <a:lumMod val="75000"/>
                    <a:lumOff val="25000"/>
                  </a:schemeClr>
                </a:solidFill>
              </a:rPr>
              <a:t>carried</a:t>
            </a:r>
            <a:r>
              <a:rPr lang="fr-CA" sz="2000" dirty="0" smtClean="0">
                <a:solidFill>
                  <a:schemeClr val="tx1">
                    <a:lumMod val="75000"/>
                    <a:lumOff val="25000"/>
                  </a:schemeClr>
                </a:solidFill>
              </a:rPr>
              <a:t> by the Great Artisan </a:t>
            </a:r>
            <a:r>
              <a:rPr lang="fr-CA" sz="2000" dirty="0" err="1" smtClean="0">
                <a:solidFill>
                  <a:schemeClr val="tx1">
                    <a:lumMod val="75000"/>
                    <a:lumOff val="25000"/>
                  </a:schemeClr>
                </a:solidFill>
              </a:rPr>
              <a:t>Beverage</a:t>
            </a:r>
            <a:r>
              <a:rPr lang="fr-CA" sz="2000" dirty="0" smtClean="0">
                <a:solidFill>
                  <a:schemeClr val="tx1">
                    <a:lumMod val="75000"/>
                    <a:lumOff val="25000"/>
                  </a:schemeClr>
                </a:solidFill>
              </a:rPr>
              <a:t> Distribution Network in the Pacific Northwest and Midwest. </a:t>
            </a:r>
            <a:r>
              <a:rPr lang="fr-CA" sz="2000" dirty="0" err="1" smtClean="0">
                <a:solidFill>
                  <a:schemeClr val="tx1">
                    <a:lumMod val="75000"/>
                    <a:lumOff val="25000"/>
                  </a:schemeClr>
                </a:solidFill>
              </a:rPr>
              <a:t>Young’s</a:t>
            </a:r>
            <a:r>
              <a:rPr lang="fr-CA" sz="2000" dirty="0" smtClean="0">
                <a:solidFill>
                  <a:schemeClr val="tx1">
                    <a:lumMod val="75000"/>
                    <a:lumOff val="25000"/>
                  </a:schemeClr>
                </a:solidFill>
              </a:rPr>
              <a:t> </a:t>
            </a:r>
            <a:r>
              <a:rPr lang="fr-CA" sz="2000" dirty="0" err="1" smtClean="0">
                <a:solidFill>
                  <a:schemeClr val="tx1">
                    <a:lumMod val="75000"/>
                    <a:lumOff val="25000"/>
                  </a:schemeClr>
                </a:solidFill>
              </a:rPr>
              <a:t>Market</a:t>
            </a:r>
            <a:r>
              <a:rPr lang="fr-CA" sz="2000" dirty="0" smtClean="0">
                <a:solidFill>
                  <a:schemeClr val="tx1">
                    <a:lumMod val="75000"/>
                    <a:lumOff val="25000"/>
                  </a:schemeClr>
                </a:solidFill>
              </a:rPr>
              <a:t> in Arizona and New Age in Colorado </a:t>
            </a:r>
          </a:p>
          <a:p>
            <a:pPr fontAlgn="auto">
              <a:spcAft>
                <a:spcPts val="0"/>
              </a:spcAft>
              <a:buFont typeface="Arial" pitchFamily="34" charset="0"/>
              <a:buChar char="•"/>
              <a:defRPr/>
            </a:pPr>
            <a:r>
              <a:rPr lang="fr-CA" sz="2000" dirty="0" smtClean="0">
                <a:solidFill>
                  <a:schemeClr val="tx1">
                    <a:lumMod val="75000"/>
                    <a:lumOff val="25000"/>
                  </a:schemeClr>
                </a:solidFill>
              </a:rPr>
              <a:t>Northwest </a:t>
            </a:r>
            <a:r>
              <a:rPr lang="fr-CA" sz="2000" dirty="0" err="1" smtClean="0">
                <a:solidFill>
                  <a:schemeClr val="tx1">
                    <a:lumMod val="75000"/>
                    <a:lumOff val="25000"/>
                  </a:schemeClr>
                </a:solidFill>
              </a:rPr>
              <a:t>Beers</a:t>
            </a:r>
            <a:r>
              <a:rPr lang="fr-CA" sz="2000" dirty="0" smtClean="0">
                <a:solidFill>
                  <a:schemeClr val="tx1">
                    <a:lumMod val="75000"/>
                    <a:lumOff val="25000"/>
                  </a:schemeClr>
                </a:solidFill>
              </a:rPr>
              <a:t> are </a:t>
            </a:r>
            <a:r>
              <a:rPr lang="fr-CA" sz="2000" dirty="0" err="1" smtClean="0">
                <a:solidFill>
                  <a:schemeClr val="tx1">
                    <a:lumMod val="75000"/>
                    <a:lumOff val="25000"/>
                  </a:schemeClr>
                </a:solidFill>
              </a:rPr>
              <a:t>now</a:t>
            </a:r>
            <a:r>
              <a:rPr lang="fr-CA" sz="2000" dirty="0" smtClean="0">
                <a:solidFill>
                  <a:schemeClr val="tx1">
                    <a:lumMod val="75000"/>
                    <a:lumOff val="25000"/>
                  </a:schemeClr>
                </a:solidFill>
              </a:rPr>
              <a:t> </a:t>
            </a:r>
            <a:r>
              <a:rPr lang="fr-CA" sz="2000" dirty="0" err="1" smtClean="0">
                <a:solidFill>
                  <a:schemeClr val="tx1">
                    <a:lumMod val="75000"/>
                    <a:lumOff val="25000"/>
                  </a:schemeClr>
                </a:solidFill>
              </a:rPr>
              <a:t>available</a:t>
            </a:r>
            <a:r>
              <a:rPr lang="fr-CA" sz="2000" dirty="0" smtClean="0">
                <a:solidFill>
                  <a:schemeClr val="tx1">
                    <a:lumMod val="75000"/>
                    <a:lumOff val="25000"/>
                  </a:schemeClr>
                </a:solidFill>
              </a:rPr>
              <a:t> </a:t>
            </a:r>
            <a:r>
              <a:rPr lang="fr-CA" sz="2000" dirty="0" err="1" smtClean="0">
                <a:solidFill>
                  <a:schemeClr val="tx1">
                    <a:lumMod val="75000"/>
                    <a:lumOff val="25000"/>
                  </a:schemeClr>
                </a:solidFill>
              </a:rPr>
              <a:t>statewide</a:t>
            </a:r>
            <a:r>
              <a:rPr lang="fr-CA" sz="2000" dirty="0" smtClean="0">
                <a:solidFill>
                  <a:schemeClr val="tx1">
                    <a:lumMod val="75000"/>
                    <a:lumOff val="25000"/>
                  </a:schemeClr>
                </a:solidFill>
              </a:rPr>
              <a:t> in Washington, Idaho, Oregon, Colorado, South Dakota, </a:t>
            </a:r>
            <a:r>
              <a:rPr lang="fr-CA" sz="2000" dirty="0" err="1" smtClean="0">
                <a:solidFill>
                  <a:schemeClr val="tx1">
                    <a:lumMod val="75000"/>
                    <a:lumOff val="25000"/>
                  </a:schemeClr>
                </a:solidFill>
              </a:rPr>
              <a:t>North</a:t>
            </a:r>
            <a:r>
              <a:rPr lang="fr-CA" sz="2000" dirty="0" smtClean="0">
                <a:solidFill>
                  <a:schemeClr val="tx1">
                    <a:lumMod val="75000"/>
                    <a:lumOff val="25000"/>
                  </a:schemeClr>
                </a:solidFill>
              </a:rPr>
              <a:t> Dakota, Minnesota, Montana and Arizona</a:t>
            </a:r>
          </a:p>
          <a:p>
            <a:pPr fontAlgn="auto">
              <a:spcAft>
                <a:spcPts val="0"/>
              </a:spcAft>
              <a:buFont typeface="Arial" pitchFamily="34" charset="0"/>
              <a:buChar char="•"/>
              <a:defRPr/>
            </a:pPr>
            <a:r>
              <a:rPr lang="fr-CA" sz="2000" dirty="0" smtClean="0">
                <a:solidFill>
                  <a:schemeClr val="tx1">
                    <a:lumMod val="75000"/>
                    <a:lumOff val="25000"/>
                  </a:schemeClr>
                </a:solidFill>
              </a:rPr>
              <a:t>Package options </a:t>
            </a:r>
            <a:r>
              <a:rPr lang="fr-CA" sz="2000" dirty="0" err="1" smtClean="0">
                <a:solidFill>
                  <a:schemeClr val="tx1">
                    <a:lumMod val="75000"/>
                    <a:lumOff val="25000"/>
                  </a:schemeClr>
                </a:solidFill>
              </a:rPr>
              <a:t>include</a:t>
            </a:r>
            <a:r>
              <a:rPr lang="fr-CA" sz="2000" dirty="0" smtClean="0">
                <a:solidFill>
                  <a:schemeClr val="tx1">
                    <a:lumMod val="75000"/>
                    <a:lumOff val="25000"/>
                  </a:schemeClr>
                </a:solidFill>
              </a:rPr>
              <a:t> </a:t>
            </a:r>
            <a:r>
              <a:rPr lang="fr-CA" sz="2000" dirty="0" err="1" smtClean="0">
                <a:solidFill>
                  <a:schemeClr val="tx1">
                    <a:lumMod val="75000"/>
                    <a:lumOff val="25000"/>
                  </a:schemeClr>
                </a:solidFill>
              </a:rPr>
              <a:t>almost</a:t>
            </a:r>
            <a:r>
              <a:rPr lang="fr-CA" sz="2000" dirty="0" smtClean="0">
                <a:solidFill>
                  <a:schemeClr val="tx1">
                    <a:lumMod val="75000"/>
                    <a:lumOff val="25000"/>
                  </a:schemeClr>
                </a:solidFill>
              </a:rPr>
              <a:t> all of </a:t>
            </a:r>
            <a:r>
              <a:rPr lang="fr-CA" sz="2000" dirty="0" err="1" smtClean="0">
                <a:solidFill>
                  <a:schemeClr val="tx1">
                    <a:lumMod val="75000"/>
                    <a:lumOff val="25000"/>
                  </a:schemeClr>
                </a:solidFill>
              </a:rPr>
              <a:t>our</a:t>
            </a:r>
            <a:r>
              <a:rPr lang="fr-CA" sz="2000" dirty="0" smtClean="0">
                <a:solidFill>
                  <a:schemeClr val="tx1">
                    <a:lumMod val="75000"/>
                    <a:lumOff val="25000"/>
                  </a:schemeClr>
                </a:solidFill>
              </a:rPr>
              <a:t> </a:t>
            </a:r>
            <a:r>
              <a:rPr lang="fr-CA" sz="2000" dirty="0" err="1" smtClean="0">
                <a:solidFill>
                  <a:schemeClr val="tx1">
                    <a:lumMod val="75000"/>
                    <a:lumOff val="25000"/>
                  </a:schemeClr>
                </a:solidFill>
              </a:rPr>
              <a:t>products</a:t>
            </a:r>
            <a:r>
              <a:rPr lang="fr-CA" sz="2000" dirty="0" smtClean="0">
                <a:solidFill>
                  <a:schemeClr val="tx1">
                    <a:lumMod val="75000"/>
                    <a:lumOff val="25000"/>
                  </a:schemeClr>
                </a:solidFill>
              </a:rPr>
              <a:t> in 22oz </a:t>
            </a:r>
            <a:r>
              <a:rPr lang="fr-CA" sz="2000" dirty="0" err="1" smtClean="0">
                <a:solidFill>
                  <a:schemeClr val="tx1">
                    <a:lumMod val="75000"/>
                    <a:lumOff val="25000"/>
                  </a:schemeClr>
                </a:solidFill>
              </a:rPr>
              <a:t>bottles</a:t>
            </a:r>
            <a:r>
              <a:rPr lang="fr-CA" sz="2000" dirty="0" smtClean="0">
                <a:solidFill>
                  <a:schemeClr val="tx1">
                    <a:lumMod val="75000"/>
                    <a:lumOff val="25000"/>
                  </a:schemeClr>
                </a:solidFill>
              </a:rPr>
              <a:t>, 5 </a:t>
            </a:r>
            <a:r>
              <a:rPr lang="fr-CA" sz="2000" dirty="0" err="1" smtClean="0">
                <a:solidFill>
                  <a:schemeClr val="tx1">
                    <a:lumMod val="75000"/>
                    <a:lumOff val="25000"/>
                  </a:schemeClr>
                </a:solidFill>
              </a:rPr>
              <a:t>offerings</a:t>
            </a:r>
            <a:r>
              <a:rPr lang="fr-CA" sz="2000" dirty="0" smtClean="0">
                <a:solidFill>
                  <a:schemeClr val="tx1">
                    <a:lumMod val="75000"/>
                    <a:lumOff val="25000"/>
                  </a:schemeClr>
                </a:solidFill>
              </a:rPr>
              <a:t> in 6 pack 12oz </a:t>
            </a:r>
            <a:r>
              <a:rPr lang="fr-CA" sz="2000" dirty="0" err="1" smtClean="0">
                <a:solidFill>
                  <a:schemeClr val="tx1">
                    <a:lumMod val="75000"/>
                    <a:lumOff val="25000"/>
                  </a:schemeClr>
                </a:solidFill>
              </a:rPr>
              <a:t>bottles</a:t>
            </a:r>
            <a:r>
              <a:rPr lang="fr-CA" sz="2000" dirty="0" smtClean="0">
                <a:solidFill>
                  <a:schemeClr val="tx1">
                    <a:lumMod val="75000"/>
                    <a:lumOff val="25000"/>
                  </a:schemeClr>
                </a:solidFill>
              </a:rPr>
              <a:t> and </a:t>
            </a:r>
            <a:r>
              <a:rPr lang="fr-CA" sz="2000" dirty="0" err="1" smtClean="0">
                <a:solidFill>
                  <a:schemeClr val="tx1">
                    <a:lumMod val="75000"/>
                    <a:lumOff val="25000"/>
                  </a:schemeClr>
                </a:solidFill>
              </a:rPr>
              <a:t>our</a:t>
            </a:r>
            <a:r>
              <a:rPr lang="fr-CA" sz="2000" dirty="0" smtClean="0">
                <a:solidFill>
                  <a:schemeClr val="tx1">
                    <a:lumMod val="75000"/>
                    <a:lumOff val="25000"/>
                  </a:schemeClr>
                </a:solidFill>
              </a:rPr>
              <a:t> top </a:t>
            </a:r>
            <a:r>
              <a:rPr lang="fr-CA" sz="2000" dirty="0" err="1" smtClean="0">
                <a:solidFill>
                  <a:schemeClr val="tx1">
                    <a:lumMod val="75000"/>
                    <a:lumOff val="25000"/>
                  </a:schemeClr>
                </a:solidFill>
              </a:rPr>
              <a:t>selling</a:t>
            </a:r>
            <a:r>
              <a:rPr lang="fr-CA" sz="2000" dirty="0" smtClean="0">
                <a:solidFill>
                  <a:schemeClr val="tx1">
                    <a:lumMod val="75000"/>
                    <a:lumOff val="25000"/>
                  </a:schemeClr>
                </a:solidFill>
              </a:rPr>
              <a:t> IPA and Pale in 16oz </a:t>
            </a:r>
            <a:r>
              <a:rPr lang="fr-CA" sz="2000" dirty="0" err="1" smtClean="0">
                <a:solidFill>
                  <a:schemeClr val="tx1">
                    <a:lumMod val="75000"/>
                    <a:lumOff val="25000"/>
                  </a:schemeClr>
                </a:solidFill>
              </a:rPr>
              <a:t>cans</a:t>
            </a:r>
            <a:r>
              <a:rPr lang="fr-CA" sz="2000" dirty="0" smtClean="0">
                <a:solidFill>
                  <a:schemeClr val="tx1">
                    <a:lumMod val="75000"/>
                    <a:lumOff val="25000"/>
                  </a:schemeClr>
                </a:solidFill>
              </a:rPr>
              <a:t>.</a:t>
            </a:r>
          </a:p>
          <a:p>
            <a:pPr fontAlgn="auto">
              <a:spcAft>
                <a:spcPts val="0"/>
              </a:spcAft>
              <a:buFont typeface="Arial" pitchFamily="34" charset="0"/>
              <a:buChar char="•"/>
              <a:defRPr/>
            </a:pPr>
            <a:r>
              <a:rPr lang="fr-CA" sz="2000" dirty="0" smtClean="0">
                <a:solidFill>
                  <a:schemeClr val="tx1">
                    <a:lumMod val="75000"/>
                    <a:lumOff val="25000"/>
                  </a:schemeClr>
                </a:solidFill>
              </a:rPr>
              <a:t>All Northwest </a:t>
            </a:r>
            <a:r>
              <a:rPr lang="fr-CA" sz="2000" dirty="0" err="1" smtClean="0">
                <a:solidFill>
                  <a:schemeClr val="tx1">
                    <a:lumMod val="75000"/>
                    <a:lumOff val="25000"/>
                  </a:schemeClr>
                </a:solidFill>
              </a:rPr>
              <a:t>Beers</a:t>
            </a:r>
            <a:r>
              <a:rPr lang="fr-CA" sz="2000" dirty="0" smtClean="0">
                <a:solidFill>
                  <a:schemeClr val="tx1">
                    <a:lumMod val="75000"/>
                    <a:lumOff val="25000"/>
                  </a:schemeClr>
                </a:solidFill>
              </a:rPr>
              <a:t> are </a:t>
            </a:r>
            <a:r>
              <a:rPr lang="fr-CA" sz="2000" dirty="0" err="1" smtClean="0">
                <a:solidFill>
                  <a:schemeClr val="tx1">
                    <a:lumMod val="75000"/>
                    <a:lumOff val="25000"/>
                  </a:schemeClr>
                </a:solidFill>
              </a:rPr>
              <a:t>strongly</a:t>
            </a:r>
            <a:r>
              <a:rPr lang="fr-CA" sz="2000" dirty="0" smtClean="0">
                <a:solidFill>
                  <a:schemeClr val="tx1">
                    <a:lumMod val="75000"/>
                    <a:lumOff val="25000"/>
                  </a:schemeClr>
                </a:solidFill>
              </a:rPr>
              <a:t> </a:t>
            </a:r>
            <a:r>
              <a:rPr lang="fr-CA" sz="2000" dirty="0" err="1" smtClean="0">
                <a:solidFill>
                  <a:schemeClr val="tx1">
                    <a:lumMod val="75000"/>
                    <a:lumOff val="25000"/>
                  </a:schemeClr>
                </a:solidFill>
              </a:rPr>
              <a:t>pillared</a:t>
            </a:r>
            <a:r>
              <a:rPr lang="fr-CA" sz="2000" dirty="0" smtClean="0">
                <a:solidFill>
                  <a:schemeClr val="tx1">
                    <a:lumMod val="75000"/>
                    <a:lumOff val="25000"/>
                  </a:schemeClr>
                </a:solidFill>
              </a:rPr>
              <a:t> in </a:t>
            </a:r>
            <a:r>
              <a:rPr lang="fr-CA" sz="2000" dirty="0" err="1" smtClean="0">
                <a:solidFill>
                  <a:schemeClr val="tx1">
                    <a:lumMod val="75000"/>
                    <a:lumOff val="25000"/>
                  </a:schemeClr>
                </a:solidFill>
              </a:rPr>
              <a:t>their</a:t>
            </a:r>
            <a:r>
              <a:rPr lang="fr-CA" sz="2000" dirty="0" smtClean="0">
                <a:solidFill>
                  <a:schemeClr val="tx1">
                    <a:lumMod val="75000"/>
                    <a:lumOff val="25000"/>
                  </a:schemeClr>
                </a:solidFill>
              </a:rPr>
              <a:t> marketing and package </a:t>
            </a:r>
            <a:r>
              <a:rPr lang="fr-CA" sz="2000" dirty="0" err="1" smtClean="0">
                <a:solidFill>
                  <a:schemeClr val="tx1">
                    <a:lumMod val="75000"/>
                    <a:lumOff val="25000"/>
                  </a:schemeClr>
                </a:solidFill>
              </a:rPr>
              <a:t>appearance</a:t>
            </a:r>
            <a:r>
              <a:rPr lang="fr-CA" sz="2000" dirty="0" smtClean="0">
                <a:solidFill>
                  <a:schemeClr val="tx1">
                    <a:lumMod val="75000"/>
                    <a:lumOff val="25000"/>
                  </a:schemeClr>
                </a:solidFill>
              </a:rPr>
              <a:t>, </a:t>
            </a:r>
            <a:r>
              <a:rPr lang="fr-CA" sz="2000" dirty="0" err="1" smtClean="0">
                <a:solidFill>
                  <a:schemeClr val="tx1">
                    <a:lumMod val="75000"/>
                    <a:lumOff val="25000"/>
                  </a:schemeClr>
                </a:solidFill>
              </a:rPr>
              <a:t>preventing</a:t>
            </a:r>
            <a:r>
              <a:rPr lang="fr-CA" sz="2000" dirty="0" smtClean="0">
                <a:solidFill>
                  <a:schemeClr val="tx1">
                    <a:lumMod val="75000"/>
                    <a:lumOff val="25000"/>
                  </a:schemeClr>
                </a:solidFill>
              </a:rPr>
              <a:t> </a:t>
            </a:r>
            <a:r>
              <a:rPr lang="fr-CA" sz="2000" dirty="0" err="1" smtClean="0">
                <a:solidFill>
                  <a:schemeClr val="tx1">
                    <a:lumMod val="75000"/>
                    <a:lumOff val="25000"/>
                  </a:schemeClr>
                </a:solidFill>
              </a:rPr>
              <a:t>cannibalization</a:t>
            </a:r>
            <a:r>
              <a:rPr lang="fr-CA" sz="2000" dirty="0" smtClean="0">
                <a:solidFill>
                  <a:schemeClr val="tx1">
                    <a:lumMod val="75000"/>
                    <a:lumOff val="25000"/>
                  </a:schemeClr>
                </a:solidFill>
              </a:rPr>
              <a:t> and </a:t>
            </a:r>
            <a:r>
              <a:rPr lang="fr-CA" sz="2000" dirty="0" err="1" smtClean="0">
                <a:solidFill>
                  <a:schemeClr val="tx1">
                    <a:lumMod val="75000"/>
                    <a:lumOff val="25000"/>
                  </a:schemeClr>
                </a:solidFill>
              </a:rPr>
              <a:t>driving</a:t>
            </a:r>
            <a:r>
              <a:rPr lang="fr-CA" sz="2000" dirty="0" smtClean="0">
                <a:solidFill>
                  <a:schemeClr val="tx1">
                    <a:lumMod val="75000"/>
                    <a:lumOff val="25000"/>
                  </a:schemeClr>
                </a:solidFill>
              </a:rPr>
              <a:t> </a:t>
            </a:r>
            <a:r>
              <a:rPr lang="fr-CA" sz="2000" dirty="0" err="1" smtClean="0">
                <a:solidFill>
                  <a:schemeClr val="tx1">
                    <a:lumMod val="75000"/>
                    <a:lumOff val="25000"/>
                  </a:schemeClr>
                </a:solidFill>
              </a:rPr>
              <a:t>their</a:t>
            </a:r>
            <a:r>
              <a:rPr lang="fr-CA" sz="2000" dirty="0" smtClean="0">
                <a:solidFill>
                  <a:schemeClr val="tx1">
                    <a:lumMod val="75000"/>
                    <a:lumOff val="25000"/>
                  </a:schemeClr>
                </a:solidFill>
              </a:rPr>
              <a:t> brand </a:t>
            </a:r>
            <a:r>
              <a:rPr lang="fr-CA" sz="2000" dirty="0" err="1" smtClean="0">
                <a:solidFill>
                  <a:schemeClr val="tx1">
                    <a:lumMod val="75000"/>
                    <a:lumOff val="25000"/>
                  </a:schemeClr>
                </a:solidFill>
              </a:rPr>
              <a:t>identity</a:t>
            </a:r>
            <a:r>
              <a:rPr lang="fr-CA" sz="2000" dirty="0" smtClean="0">
                <a:solidFill>
                  <a:schemeClr val="tx1">
                    <a:lumMod val="75000"/>
                    <a:lumOff val="25000"/>
                  </a:schemeClr>
                </a:solidFill>
              </a:rPr>
              <a:t> over the Northwest </a:t>
            </a:r>
            <a:r>
              <a:rPr lang="fr-CA" sz="2000" dirty="0" err="1" smtClean="0">
                <a:solidFill>
                  <a:schemeClr val="tx1">
                    <a:lumMod val="75000"/>
                    <a:lumOff val="25000"/>
                  </a:schemeClr>
                </a:solidFill>
              </a:rPr>
              <a:t>name</a:t>
            </a:r>
            <a:r>
              <a:rPr lang="fr-CA" sz="2000" dirty="0" smtClean="0">
                <a:solidFill>
                  <a:schemeClr val="tx1">
                    <a:lumMod val="75000"/>
                    <a:lumOff val="25000"/>
                  </a:schemeClr>
                </a:solidFill>
              </a:rPr>
              <a:t> </a:t>
            </a:r>
            <a:r>
              <a:rPr lang="fr-CA" sz="2000" dirty="0" err="1" smtClean="0">
                <a:solidFill>
                  <a:schemeClr val="tx1">
                    <a:lumMod val="75000"/>
                    <a:lumOff val="25000"/>
                  </a:schemeClr>
                </a:solidFill>
              </a:rPr>
              <a:t>itself</a:t>
            </a:r>
            <a:r>
              <a:rPr lang="fr-CA" sz="2600" dirty="0" smtClean="0">
                <a:solidFill>
                  <a:schemeClr val="tx1">
                    <a:lumMod val="75000"/>
                    <a:lumOff val="25000"/>
                  </a:schemeClr>
                </a:solidFill>
              </a:rPr>
              <a:t>.</a:t>
            </a:r>
          </a:p>
          <a:p>
            <a:pPr fontAlgn="auto">
              <a:spcAft>
                <a:spcPts val="0"/>
              </a:spcAft>
              <a:buFont typeface="Arial" pitchFamily="34" charset="0"/>
              <a:buChar char="•"/>
              <a:defRPr/>
            </a:pPr>
            <a:r>
              <a:rPr lang="fr-CA" sz="2000" dirty="0" smtClean="0">
                <a:solidFill>
                  <a:schemeClr val="tx1">
                    <a:lumMod val="75000"/>
                    <a:lumOff val="25000"/>
                  </a:schemeClr>
                </a:solidFill>
              </a:rPr>
              <a:t>Our </a:t>
            </a:r>
            <a:r>
              <a:rPr lang="fr-CA" sz="2000" dirty="0" err="1" smtClean="0">
                <a:solidFill>
                  <a:schemeClr val="tx1">
                    <a:lumMod val="75000"/>
                    <a:lumOff val="25000"/>
                  </a:schemeClr>
                </a:solidFill>
              </a:rPr>
              <a:t>corporate</a:t>
            </a:r>
            <a:r>
              <a:rPr lang="fr-CA" sz="2000" dirty="0" smtClean="0">
                <a:solidFill>
                  <a:schemeClr val="tx1">
                    <a:lumMod val="75000"/>
                    <a:lumOff val="25000"/>
                  </a:schemeClr>
                </a:solidFill>
              </a:rPr>
              <a:t> vision </a:t>
            </a:r>
            <a:r>
              <a:rPr lang="fr-CA" sz="2000" dirty="0" err="1" smtClean="0">
                <a:solidFill>
                  <a:schemeClr val="tx1">
                    <a:lumMod val="75000"/>
                    <a:lumOff val="25000"/>
                  </a:schemeClr>
                </a:solidFill>
              </a:rPr>
              <a:t>statement</a:t>
            </a:r>
            <a:r>
              <a:rPr lang="fr-CA" sz="2000" dirty="0" smtClean="0">
                <a:solidFill>
                  <a:schemeClr val="tx1">
                    <a:lumMod val="75000"/>
                    <a:lumOff val="25000"/>
                  </a:schemeClr>
                </a:solidFill>
              </a:rPr>
              <a:t> </a:t>
            </a:r>
            <a:r>
              <a:rPr lang="fr-CA" sz="2000" dirty="0" err="1" smtClean="0">
                <a:solidFill>
                  <a:schemeClr val="tx1">
                    <a:lumMod val="75000"/>
                    <a:lumOff val="25000"/>
                  </a:schemeClr>
                </a:solidFill>
              </a:rPr>
              <a:t>is</a:t>
            </a:r>
            <a:r>
              <a:rPr lang="fr-CA" sz="2000" dirty="0" smtClean="0">
                <a:solidFill>
                  <a:schemeClr val="tx1">
                    <a:lumMod val="75000"/>
                    <a:lumOff val="25000"/>
                  </a:schemeClr>
                </a:solidFill>
              </a:rPr>
              <a:t> «</a:t>
            </a:r>
            <a:r>
              <a:rPr lang="fr-CA" sz="2000" b="1" i="1" dirty="0" smtClean="0">
                <a:solidFill>
                  <a:schemeClr val="tx1">
                    <a:lumMod val="75000"/>
                    <a:lumOff val="25000"/>
                  </a:schemeClr>
                </a:solidFill>
              </a:rPr>
              <a:t> </a:t>
            </a:r>
            <a:r>
              <a:rPr lang="fr-CA" sz="2000" b="1" i="1" dirty="0" err="1" smtClean="0">
                <a:solidFill>
                  <a:schemeClr val="tx1">
                    <a:lumMod val="75000"/>
                    <a:lumOff val="25000"/>
                  </a:schemeClr>
                </a:solidFill>
              </a:rPr>
              <a:t>making</a:t>
            </a:r>
            <a:r>
              <a:rPr lang="fr-CA" sz="2000" b="1" i="1" dirty="0" smtClean="0">
                <a:solidFill>
                  <a:schemeClr val="tx1">
                    <a:lumMod val="75000"/>
                    <a:lumOff val="25000"/>
                  </a:schemeClr>
                </a:solidFill>
              </a:rPr>
              <a:t> </a:t>
            </a:r>
            <a:r>
              <a:rPr lang="fr-CA" sz="2000" b="1" i="1" dirty="0" err="1" smtClean="0">
                <a:solidFill>
                  <a:schemeClr val="tx1">
                    <a:lumMod val="75000"/>
                    <a:lumOff val="25000"/>
                  </a:schemeClr>
                </a:solidFill>
              </a:rPr>
              <a:t>craftbeer</a:t>
            </a:r>
            <a:r>
              <a:rPr lang="fr-CA" sz="2000" b="1" i="1" dirty="0" smtClean="0">
                <a:solidFill>
                  <a:schemeClr val="tx1">
                    <a:lumMod val="75000"/>
                    <a:lumOff val="25000"/>
                  </a:schemeClr>
                </a:solidFill>
              </a:rPr>
              <a:t> fun, </a:t>
            </a:r>
            <a:r>
              <a:rPr lang="fr-CA" sz="2000" b="1" i="1" dirty="0" err="1" smtClean="0">
                <a:solidFill>
                  <a:schemeClr val="tx1">
                    <a:lumMod val="75000"/>
                    <a:lumOff val="25000"/>
                  </a:schemeClr>
                </a:solidFill>
              </a:rPr>
              <a:t>bold</a:t>
            </a:r>
            <a:r>
              <a:rPr lang="fr-CA" sz="2000" b="1" i="1" dirty="0" smtClean="0">
                <a:solidFill>
                  <a:schemeClr val="tx1">
                    <a:lumMod val="75000"/>
                    <a:lumOff val="25000"/>
                  </a:schemeClr>
                </a:solidFill>
              </a:rPr>
              <a:t> &amp; sexy</a:t>
            </a:r>
            <a:r>
              <a:rPr lang="fr-CA" sz="2000" dirty="0" smtClean="0">
                <a:solidFill>
                  <a:schemeClr val="tx1">
                    <a:lumMod val="75000"/>
                    <a:lumOff val="25000"/>
                  </a:schemeClr>
                </a:solidFill>
              </a:rPr>
              <a:t> », </a:t>
            </a:r>
            <a:r>
              <a:rPr lang="fr-CA" sz="2000" dirty="0" err="1" smtClean="0">
                <a:solidFill>
                  <a:schemeClr val="tx1">
                    <a:lumMod val="75000"/>
                    <a:lumOff val="25000"/>
                  </a:schemeClr>
                </a:solidFill>
              </a:rPr>
              <a:t>we</a:t>
            </a:r>
            <a:r>
              <a:rPr lang="fr-CA" sz="2000" dirty="0" smtClean="0">
                <a:solidFill>
                  <a:schemeClr val="tx1">
                    <a:lumMod val="75000"/>
                    <a:lumOff val="25000"/>
                  </a:schemeClr>
                </a:solidFill>
              </a:rPr>
              <a:t> are </a:t>
            </a:r>
            <a:r>
              <a:rPr lang="fr-CA" sz="2000" dirty="0" err="1" smtClean="0">
                <a:solidFill>
                  <a:schemeClr val="tx1">
                    <a:lumMod val="75000"/>
                    <a:lumOff val="25000"/>
                  </a:schemeClr>
                </a:solidFill>
              </a:rPr>
              <a:t>different</a:t>
            </a:r>
            <a:r>
              <a:rPr lang="fr-CA" sz="2000" dirty="0" smtClean="0">
                <a:solidFill>
                  <a:schemeClr val="tx1">
                    <a:lumMod val="75000"/>
                    <a:lumOff val="25000"/>
                  </a:schemeClr>
                </a:solidFill>
              </a:rPr>
              <a:t> </a:t>
            </a:r>
            <a:r>
              <a:rPr lang="fr-CA" sz="2000" dirty="0" err="1" smtClean="0">
                <a:solidFill>
                  <a:schemeClr val="tx1">
                    <a:lumMod val="75000"/>
                    <a:lumOff val="25000"/>
                  </a:schemeClr>
                </a:solidFill>
              </a:rPr>
              <a:t>than</a:t>
            </a:r>
            <a:r>
              <a:rPr lang="fr-CA" sz="2000" dirty="0" smtClean="0">
                <a:solidFill>
                  <a:schemeClr val="tx1">
                    <a:lumMod val="75000"/>
                    <a:lumOff val="25000"/>
                  </a:schemeClr>
                </a:solidFill>
              </a:rPr>
              <a:t> </a:t>
            </a:r>
            <a:r>
              <a:rPr lang="fr-CA" sz="2000" dirty="0" err="1" smtClean="0">
                <a:solidFill>
                  <a:schemeClr val="tx1">
                    <a:lumMod val="75000"/>
                    <a:lumOff val="25000"/>
                  </a:schemeClr>
                </a:solidFill>
              </a:rPr>
              <a:t>most</a:t>
            </a:r>
            <a:r>
              <a:rPr lang="fr-CA" sz="2000" dirty="0" smtClean="0">
                <a:solidFill>
                  <a:schemeClr val="tx1">
                    <a:lumMod val="75000"/>
                    <a:lumOff val="25000"/>
                  </a:schemeClr>
                </a:solidFill>
              </a:rPr>
              <a:t> </a:t>
            </a:r>
            <a:r>
              <a:rPr lang="fr-CA" sz="2000" dirty="0" err="1" smtClean="0">
                <a:solidFill>
                  <a:schemeClr val="tx1">
                    <a:lumMod val="75000"/>
                    <a:lumOff val="25000"/>
                  </a:schemeClr>
                </a:solidFill>
              </a:rPr>
              <a:t>craft</a:t>
            </a:r>
            <a:r>
              <a:rPr lang="fr-CA" sz="2000" dirty="0" smtClean="0">
                <a:solidFill>
                  <a:schemeClr val="tx1">
                    <a:lumMod val="75000"/>
                    <a:lumOff val="25000"/>
                  </a:schemeClr>
                </a:solidFill>
              </a:rPr>
              <a:t> </a:t>
            </a:r>
            <a:r>
              <a:rPr lang="fr-CA" sz="2000" dirty="0" err="1" smtClean="0">
                <a:solidFill>
                  <a:schemeClr val="tx1">
                    <a:lumMod val="75000"/>
                    <a:lumOff val="25000"/>
                  </a:schemeClr>
                </a:solidFill>
              </a:rPr>
              <a:t>brewers</a:t>
            </a:r>
            <a:r>
              <a:rPr lang="fr-CA" sz="2000" dirty="0" smtClean="0">
                <a:solidFill>
                  <a:schemeClr val="tx1">
                    <a:lumMod val="75000"/>
                    <a:lumOff val="25000"/>
                  </a:schemeClr>
                </a:solidFill>
              </a:rPr>
              <a:t> in the </a:t>
            </a:r>
            <a:r>
              <a:rPr lang="fr-CA" sz="2000" dirty="0" err="1" smtClean="0">
                <a:solidFill>
                  <a:schemeClr val="tx1">
                    <a:lumMod val="75000"/>
                    <a:lumOff val="25000"/>
                  </a:schemeClr>
                </a:solidFill>
              </a:rPr>
              <a:t>fact</a:t>
            </a:r>
            <a:r>
              <a:rPr lang="fr-CA" sz="2000" dirty="0" smtClean="0">
                <a:solidFill>
                  <a:schemeClr val="tx1">
                    <a:lumMod val="75000"/>
                    <a:lumOff val="25000"/>
                  </a:schemeClr>
                </a:solidFill>
              </a:rPr>
              <a:t> </a:t>
            </a:r>
            <a:r>
              <a:rPr lang="fr-CA" sz="2000" dirty="0" err="1" smtClean="0">
                <a:solidFill>
                  <a:schemeClr val="tx1">
                    <a:lumMod val="75000"/>
                    <a:lumOff val="25000"/>
                  </a:schemeClr>
                </a:solidFill>
              </a:rPr>
              <a:t>that</a:t>
            </a:r>
            <a:r>
              <a:rPr lang="fr-CA" sz="2000" dirty="0" smtClean="0">
                <a:solidFill>
                  <a:schemeClr val="tx1">
                    <a:lumMod val="75000"/>
                    <a:lumOff val="25000"/>
                  </a:schemeClr>
                </a:solidFill>
              </a:rPr>
              <a:t> </a:t>
            </a:r>
            <a:r>
              <a:rPr lang="fr-CA" sz="2000" dirty="0" err="1" smtClean="0">
                <a:solidFill>
                  <a:schemeClr val="tx1">
                    <a:lumMod val="75000"/>
                    <a:lumOff val="25000"/>
                  </a:schemeClr>
                </a:solidFill>
              </a:rPr>
              <a:t>we</a:t>
            </a:r>
            <a:r>
              <a:rPr lang="fr-CA" sz="2000" dirty="0" smtClean="0">
                <a:solidFill>
                  <a:schemeClr val="tx1">
                    <a:lumMod val="75000"/>
                    <a:lumOff val="25000"/>
                  </a:schemeClr>
                </a:solidFill>
              </a:rPr>
              <a:t> are </a:t>
            </a:r>
            <a:r>
              <a:rPr lang="fr-CA" sz="2000" dirty="0" err="1" smtClean="0">
                <a:solidFill>
                  <a:schemeClr val="tx1">
                    <a:lumMod val="75000"/>
                    <a:lumOff val="25000"/>
                  </a:schemeClr>
                </a:solidFill>
              </a:rPr>
              <a:t>focused</a:t>
            </a:r>
            <a:r>
              <a:rPr lang="fr-CA" sz="2000" dirty="0" smtClean="0">
                <a:solidFill>
                  <a:schemeClr val="tx1">
                    <a:lumMod val="75000"/>
                    <a:lumOff val="25000"/>
                  </a:schemeClr>
                </a:solidFill>
              </a:rPr>
              <a:t> on </a:t>
            </a:r>
            <a:r>
              <a:rPr lang="fr-CA" sz="2000" dirty="0" err="1" smtClean="0">
                <a:solidFill>
                  <a:schemeClr val="tx1">
                    <a:lumMod val="75000"/>
                    <a:lumOff val="25000"/>
                  </a:schemeClr>
                </a:solidFill>
              </a:rPr>
              <a:t>selling</a:t>
            </a:r>
            <a:r>
              <a:rPr lang="fr-CA" sz="2000" dirty="0" smtClean="0">
                <a:solidFill>
                  <a:schemeClr val="tx1">
                    <a:lumMod val="75000"/>
                    <a:lumOff val="25000"/>
                  </a:schemeClr>
                </a:solidFill>
              </a:rPr>
              <a:t> </a:t>
            </a:r>
            <a:r>
              <a:rPr lang="fr-CA" sz="2000" dirty="0" err="1" smtClean="0">
                <a:solidFill>
                  <a:schemeClr val="tx1">
                    <a:lumMod val="75000"/>
                    <a:lumOff val="25000"/>
                  </a:schemeClr>
                </a:solidFill>
              </a:rPr>
              <a:t>beer</a:t>
            </a:r>
            <a:r>
              <a:rPr lang="fr-CA" sz="2000" dirty="0" smtClean="0">
                <a:solidFill>
                  <a:schemeClr val="tx1">
                    <a:lumMod val="75000"/>
                    <a:lumOff val="25000"/>
                  </a:schemeClr>
                </a:solidFill>
              </a:rPr>
              <a:t>… not </a:t>
            </a:r>
            <a:r>
              <a:rPr lang="fr-CA" sz="2000" dirty="0" err="1" smtClean="0">
                <a:solidFill>
                  <a:schemeClr val="tx1">
                    <a:lumMod val="75000"/>
                    <a:lumOff val="25000"/>
                  </a:schemeClr>
                </a:solidFill>
              </a:rPr>
              <a:t>just</a:t>
            </a:r>
            <a:r>
              <a:rPr lang="fr-CA" sz="2000" dirty="0" smtClean="0">
                <a:solidFill>
                  <a:schemeClr val="tx1">
                    <a:lumMod val="75000"/>
                    <a:lumOff val="25000"/>
                  </a:schemeClr>
                </a:solidFill>
              </a:rPr>
              <a:t> </a:t>
            </a:r>
            <a:r>
              <a:rPr lang="fr-CA" sz="2000" dirty="0" err="1" smtClean="0">
                <a:solidFill>
                  <a:schemeClr val="tx1">
                    <a:lumMod val="75000"/>
                    <a:lumOff val="25000"/>
                  </a:schemeClr>
                </a:solidFill>
              </a:rPr>
              <a:t>making</a:t>
            </a:r>
            <a:r>
              <a:rPr lang="fr-CA" sz="2000" dirty="0" smtClean="0">
                <a:solidFill>
                  <a:schemeClr val="tx1">
                    <a:lumMod val="75000"/>
                    <a:lumOff val="25000"/>
                  </a:schemeClr>
                </a:solidFill>
              </a:rPr>
              <a:t> </a:t>
            </a:r>
            <a:r>
              <a:rPr lang="fr-CA" sz="2000" dirty="0" err="1" smtClean="0">
                <a:solidFill>
                  <a:schemeClr val="tx1">
                    <a:lumMod val="75000"/>
                    <a:lumOff val="25000"/>
                  </a:schemeClr>
                </a:solidFill>
              </a:rPr>
              <a:t>it!</a:t>
            </a:r>
            <a:r>
              <a:rPr lang="fr-CA" sz="2000" dirty="0" smtClean="0">
                <a:solidFill>
                  <a:schemeClr val="tx1">
                    <a:lumMod val="75000"/>
                    <a:lumOff val="25000"/>
                  </a:schemeClr>
                </a:solidFill>
              </a:rPr>
              <a:t> </a:t>
            </a:r>
          </a:p>
          <a:p>
            <a:pPr fontAlgn="auto">
              <a:spcAft>
                <a:spcPts val="0"/>
              </a:spcAft>
              <a:buFont typeface="Arial" pitchFamily="34" charset="0"/>
              <a:buChar char="•"/>
              <a:defRPr/>
            </a:pPr>
            <a:endParaRPr lang="fr-CA" sz="2000" dirty="0" smtClean="0">
              <a:solidFill>
                <a:schemeClr val="tx1">
                  <a:lumMod val="75000"/>
                  <a:lumOff val="25000"/>
                </a:schemeClr>
              </a:solidFill>
            </a:endParaRPr>
          </a:p>
          <a:p>
            <a:pPr fontAlgn="auto">
              <a:spcAft>
                <a:spcPts val="0"/>
              </a:spcAft>
              <a:buFont typeface="Arial" pitchFamily="34" charset="0"/>
              <a:buChar char="•"/>
              <a:defRPr/>
            </a:pPr>
            <a:endParaRPr lang="fr-CA" sz="2600" dirty="0" smtClean="0">
              <a:solidFill>
                <a:schemeClr val="tx1">
                  <a:lumMod val="75000"/>
                  <a:lumOff val="25000"/>
                </a:schemeClr>
              </a:solidFill>
            </a:endParaRPr>
          </a:p>
        </p:txBody>
      </p:sp>
      <p:pic>
        <p:nvPicPr>
          <p:cNvPr id="5" name="Picture 4" descr="final nwbc logo revised-horizontal text.pdf"/>
          <p:cNvPicPr>
            <a:picLocks noChangeAspect="1"/>
          </p:cNvPicPr>
          <p:nvPr/>
        </p:nvPicPr>
        <p:blipFill rotWithShape="1">
          <a:blip r:embed="rId3" cstate="print">
            <a:extLst>
              <a:ext uri="{28A0092B-C50C-407E-A947-70E740481C1C}">
                <a14:useLocalDpi xmlns:a14="http://schemas.microsoft.com/office/drawing/2010/main" xmlns="" val="0"/>
              </a:ext>
            </a:extLst>
          </a:blip>
          <a:srcRect l="19011" t="6190" r="25392" b="7930"/>
          <a:stretch/>
        </p:blipFill>
        <p:spPr>
          <a:xfrm>
            <a:off x="304800" y="0"/>
            <a:ext cx="1534441" cy="1831534"/>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3429000" y="152400"/>
            <a:ext cx="4114800" cy="685798"/>
          </a:xfrm>
        </p:spPr>
        <p:txBody>
          <a:bodyPr rtlCol="0">
            <a:normAutofit fontScale="90000"/>
          </a:bodyPr>
          <a:lstStyle/>
          <a:p>
            <a:pPr fontAlgn="auto">
              <a:spcAft>
                <a:spcPts val="0"/>
              </a:spcAft>
              <a:defRPr/>
            </a:pPr>
            <a:r>
              <a:rPr lang="fr-CA" smtClean="0">
                <a:solidFill>
                  <a:schemeClr val="tx1">
                    <a:lumMod val="75000"/>
                    <a:lumOff val="25000"/>
                  </a:schemeClr>
                </a:solidFill>
              </a:rPr>
              <a:t>6 Pack Bottles</a:t>
            </a:r>
            <a:endParaRPr lang="fr-CA" dirty="0" smtClean="0">
              <a:solidFill>
                <a:schemeClr val="tx1">
                  <a:lumMod val="75000"/>
                  <a:lumOff val="25000"/>
                </a:schemeClr>
              </a:solidFill>
            </a:endParaRPr>
          </a:p>
        </p:txBody>
      </p:sp>
      <p:sp>
        <p:nvSpPr>
          <p:cNvPr id="3" name="Espace réservé du contenu 2"/>
          <p:cNvSpPr>
            <a:spLocks noGrp="1"/>
          </p:cNvSpPr>
          <p:nvPr>
            <p:ph idx="1"/>
          </p:nvPr>
        </p:nvSpPr>
        <p:spPr>
          <a:xfrm>
            <a:off x="1928569" y="2631550"/>
            <a:ext cx="7215431" cy="2468564"/>
          </a:xfrm>
        </p:spPr>
        <p:txBody>
          <a:bodyPr rtlCol="0">
            <a:normAutofit/>
          </a:bodyPr>
          <a:lstStyle/>
          <a:p>
            <a:pPr fontAlgn="auto">
              <a:spcAft>
                <a:spcPts val="0"/>
              </a:spcAft>
              <a:buFont typeface="Arial" pitchFamily="34" charset="0"/>
              <a:buChar char="•"/>
              <a:defRPr/>
            </a:pPr>
            <a:r>
              <a:rPr lang="fr-CA" sz="1600" dirty="0" smtClean="0">
                <a:solidFill>
                  <a:schemeClr val="tx1">
                    <a:lumMod val="75000"/>
                    <a:lumOff val="25000"/>
                  </a:schemeClr>
                </a:solidFill>
              </a:rPr>
              <a:t>Designed, </a:t>
            </a:r>
            <a:r>
              <a:rPr lang="fr-CA" sz="1600" dirty="0" err="1" smtClean="0">
                <a:solidFill>
                  <a:schemeClr val="tx1">
                    <a:lumMod val="75000"/>
                    <a:lumOff val="25000"/>
                  </a:schemeClr>
                </a:solidFill>
              </a:rPr>
              <a:t>brewed</a:t>
            </a:r>
            <a:r>
              <a:rPr lang="fr-CA" sz="1600" dirty="0" smtClean="0">
                <a:solidFill>
                  <a:schemeClr val="tx1">
                    <a:lumMod val="75000"/>
                    <a:lumOff val="25000"/>
                  </a:schemeClr>
                </a:solidFill>
              </a:rPr>
              <a:t> and </a:t>
            </a:r>
            <a:r>
              <a:rPr lang="fr-CA" sz="1600" dirty="0" err="1" smtClean="0">
                <a:solidFill>
                  <a:schemeClr val="tx1">
                    <a:lumMod val="75000"/>
                    <a:lumOff val="25000"/>
                  </a:schemeClr>
                </a:solidFill>
              </a:rPr>
              <a:t>branded</a:t>
            </a:r>
            <a:r>
              <a:rPr lang="fr-CA" sz="1600" dirty="0" smtClean="0">
                <a:solidFill>
                  <a:schemeClr val="tx1">
                    <a:lumMod val="75000"/>
                    <a:lumOff val="25000"/>
                  </a:schemeClr>
                </a:solidFill>
              </a:rPr>
              <a:t> by </a:t>
            </a:r>
            <a:r>
              <a:rPr lang="fr-CA" sz="1600" dirty="0" err="1" smtClean="0">
                <a:solidFill>
                  <a:schemeClr val="tx1">
                    <a:lumMod val="75000"/>
                    <a:lumOff val="25000"/>
                  </a:schemeClr>
                </a:solidFill>
              </a:rPr>
              <a:t>women</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Hoppy</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Bitch</a:t>
            </a:r>
            <a:r>
              <a:rPr lang="fr-CA" sz="1600" dirty="0" smtClean="0">
                <a:solidFill>
                  <a:schemeClr val="tx1">
                    <a:lumMod val="75000"/>
                    <a:lumOff val="25000"/>
                  </a:schemeClr>
                </a:solidFill>
              </a:rPr>
              <a:t> has </a:t>
            </a:r>
            <a:r>
              <a:rPr lang="fr-CA" sz="1600" dirty="0" err="1" smtClean="0">
                <a:solidFill>
                  <a:schemeClr val="tx1">
                    <a:lumMod val="75000"/>
                    <a:lumOff val="25000"/>
                  </a:schemeClr>
                </a:solidFill>
              </a:rPr>
              <a:t>quickly</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become</a:t>
            </a:r>
            <a:r>
              <a:rPr lang="fr-CA" sz="1600" dirty="0" smtClean="0">
                <a:solidFill>
                  <a:schemeClr val="tx1">
                    <a:lumMod val="75000"/>
                    <a:lumOff val="25000"/>
                  </a:schemeClr>
                </a:solidFill>
              </a:rPr>
              <a:t> a </a:t>
            </a:r>
            <a:r>
              <a:rPr lang="fr-CA" sz="1600" dirty="0" err="1" smtClean="0">
                <a:solidFill>
                  <a:schemeClr val="tx1">
                    <a:lumMod val="75000"/>
                    <a:lumOff val="25000"/>
                  </a:schemeClr>
                </a:solidFill>
              </a:rPr>
              <a:t>popular</a:t>
            </a:r>
            <a:r>
              <a:rPr lang="fr-CA" sz="1600" dirty="0" smtClean="0">
                <a:solidFill>
                  <a:schemeClr val="tx1">
                    <a:lumMod val="75000"/>
                    <a:lumOff val="25000"/>
                  </a:schemeClr>
                </a:solidFill>
              </a:rPr>
              <a:t> bar call </a:t>
            </a:r>
            <a:r>
              <a:rPr lang="fr-CA" sz="1600" dirty="0" err="1" smtClean="0">
                <a:solidFill>
                  <a:schemeClr val="tx1">
                    <a:lumMod val="75000"/>
                    <a:lumOff val="25000"/>
                  </a:schemeClr>
                </a:solidFill>
              </a:rPr>
              <a:t>among</a:t>
            </a:r>
            <a:r>
              <a:rPr lang="fr-CA" sz="1600" dirty="0" smtClean="0">
                <a:solidFill>
                  <a:schemeClr val="tx1">
                    <a:lumMod val="75000"/>
                    <a:lumOff val="25000"/>
                  </a:schemeClr>
                </a:solidFill>
              </a:rPr>
              <a:t> 20 </a:t>
            </a:r>
            <a:r>
              <a:rPr lang="fr-CA" sz="1600" dirty="0" err="1" smtClean="0">
                <a:solidFill>
                  <a:schemeClr val="tx1">
                    <a:lumMod val="75000"/>
                    <a:lumOff val="25000"/>
                  </a:schemeClr>
                </a:solidFill>
              </a:rPr>
              <a:t>somethings</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with</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its</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styling</a:t>
            </a:r>
            <a:r>
              <a:rPr lang="fr-CA" sz="1600" dirty="0" smtClean="0">
                <a:solidFill>
                  <a:schemeClr val="tx1">
                    <a:lumMod val="75000"/>
                    <a:lumOff val="25000"/>
                  </a:schemeClr>
                </a:solidFill>
              </a:rPr>
              <a:t>, and </a:t>
            </a:r>
            <a:r>
              <a:rPr lang="fr-CA" sz="1600" dirty="0" err="1" smtClean="0">
                <a:solidFill>
                  <a:schemeClr val="tx1">
                    <a:lumMod val="75000"/>
                    <a:lumOff val="25000"/>
                  </a:schemeClr>
                </a:solidFill>
              </a:rPr>
              <a:t>our</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flagship</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comprising</a:t>
            </a:r>
            <a:r>
              <a:rPr lang="fr-CA" sz="1600" dirty="0" smtClean="0">
                <a:solidFill>
                  <a:schemeClr val="tx1">
                    <a:lumMod val="75000"/>
                    <a:lumOff val="25000"/>
                  </a:schemeClr>
                </a:solidFill>
              </a:rPr>
              <a:t> over 30% of </a:t>
            </a:r>
            <a:r>
              <a:rPr lang="fr-CA" sz="1600" dirty="0" err="1" smtClean="0">
                <a:solidFill>
                  <a:schemeClr val="tx1">
                    <a:lumMod val="75000"/>
                    <a:lumOff val="25000"/>
                  </a:schemeClr>
                </a:solidFill>
              </a:rPr>
              <a:t>brewery</a:t>
            </a:r>
            <a:r>
              <a:rPr lang="fr-CA" sz="1600" dirty="0" smtClean="0">
                <a:solidFill>
                  <a:schemeClr val="tx1">
                    <a:lumMod val="75000"/>
                    <a:lumOff val="25000"/>
                  </a:schemeClr>
                </a:solidFill>
              </a:rPr>
              <a:t> sales. </a:t>
            </a:r>
            <a:r>
              <a:rPr lang="fr-CA" sz="1600" dirty="0" err="1" smtClean="0">
                <a:solidFill>
                  <a:schemeClr val="tx1">
                    <a:lumMod val="75000"/>
                    <a:lumOff val="25000"/>
                  </a:schemeClr>
                </a:solidFill>
              </a:rPr>
              <a:t>Carried</a:t>
            </a:r>
            <a:r>
              <a:rPr lang="fr-CA" sz="1600" dirty="0" smtClean="0">
                <a:solidFill>
                  <a:schemeClr val="tx1">
                    <a:lumMod val="75000"/>
                    <a:lumOff val="25000"/>
                  </a:schemeClr>
                </a:solidFill>
              </a:rPr>
              <a:t> by the </a:t>
            </a:r>
            <a:r>
              <a:rPr lang="fr-CA" sz="1600" dirty="0" err="1" smtClean="0">
                <a:solidFill>
                  <a:schemeClr val="tx1">
                    <a:lumMod val="75000"/>
                    <a:lumOff val="25000"/>
                  </a:schemeClr>
                </a:solidFill>
              </a:rPr>
              <a:t>majority</a:t>
            </a:r>
            <a:r>
              <a:rPr lang="fr-CA" sz="1600" dirty="0" smtClean="0">
                <a:solidFill>
                  <a:schemeClr val="tx1">
                    <a:lumMod val="75000"/>
                    <a:lumOff val="25000"/>
                  </a:schemeClr>
                </a:solidFill>
              </a:rPr>
              <a:t> of </a:t>
            </a:r>
            <a:r>
              <a:rPr lang="fr-CA" sz="1600" dirty="0" err="1" smtClean="0">
                <a:solidFill>
                  <a:schemeClr val="tx1">
                    <a:lumMod val="75000"/>
                    <a:lumOff val="25000"/>
                  </a:schemeClr>
                </a:solidFill>
              </a:rPr>
              <a:t>grocers</a:t>
            </a:r>
            <a:r>
              <a:rPr lang="fr-CA" sz="1600" dirty="0" smtClean="0">
                <a:solidFill>
                  <a:schemeClr val="tx1">
                    <a:lumMod val="75000"/>
                    <a:lumOff val="25000"/>
                  </a:schemeClr>
                </a:solidFill>
              </a:rPr>
              <a:t> in Western Washington, the carrier </a:t>
            </a:r>
            <a:r>
              <a:rPr lang="fr-CA" sz="1600" dirty="0" err="1" smtClean="0">
                <a:solidFill>
                  <a:schemeClr val="tx1">
                    <a:lumMod val="75000"/>
                    <a:lumOff val="25000"/>
                  </a:schemeClr>
                </a:solidFill>
              </a:rPr>
              <a:t>also</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features</a:t>
            </a:r>
            <a:r>
              <a:rPr lang="fr-CA" sz="1600" dirty="0" smtClean="0">
                <a:solidFill>
                  <a:schemeClr val="tx1">
                    <a:lumMod val="75000"/>
                    <a:lumOff val="25000"/>
                  </a:schemeClr>
                </a:solidFill>
              </a:rPr>
              <a:t> a ‘</a:t>
            </a:r>
            <a:r>
              <a:rPr lang="fr-CA" sz="1600" dirty="0" err="1" smtClean="0">
                <a:solidFill>
                  <a:schemeClr val="tx1">
                    <a:lumMod val="75000"/>
                    <a:lumOff val="25000"/>
                  </a:schemeClr>
                </a:solidFill>
              </a:rPr>
              <a:t>family</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friendly</a:t>
            </a:r>
            <a:r>
              <a:rPr lang="fr-CA" sz="1600" dirty="0" smtClean="0">
                <a:solidFill>
                  <a:schemeClr val="tx1">
                    <a:lumMod val="75000"/>
                    <a:lumOff val="25000"/>
                  </a:schemeClr>
                </a:solidFill>
              </a:rPr>
              <a:t>’ end </a:t>
            </a:r>
            <a:r>
              <a:rPr lang="fr-CA" sz="1600" dirty="0" err="1" smtClean="0">
                <a:solidFill>
                  <a:schemeClr val="tx1">
                    <a:lumMod val="75000"/>
                    <a:lumOff val="25000"/>
                  </a:schemeClr>
                </a:solidFill>
              </a:rPr>
              <a:t>graphic</a:t>
            </a:r>
            <a:r>
              <a:rPr lang="fr-CA" sz="1600" dirty="0" smtClean="0">
                <a:solidFill>
                  <a:schemeClr val="tx1">
                    <a:lumMod val="75000"/>
                    <a:lumOff val="25000"/>
                  </a:schemeClr>
                </a:solidFill>
              </a:rPr>
              <a:t>. 	    6.5% ABV, 65 </a:t>
            </a:r>
            <a:r>
              <a:rPr lang="fr-CA" sz="1600" dirty="0" err="1" smtClean="0">
                <a:solidFill>
                  <a:schemeClr val="tx1">
                    <a:lumMod val="75000"/>
                    <a:lumOff val="25000"/>
                  </a:schemeClr>
                </a:solidFill>
              </a:rPr>
              <a:t>IBUs</a:t>
            </a:r>
            <a:r>
              <a:rPr lang="fr-CA" sz="1600" dirty="0" smtClean="0">
                <a:solidFill>
                  <a:schemeClr val="tx1">
                    <a:lumMod val="75000"/>
                    <a:lumOff val="25000"/>
                  </a:schemeClr>
                </a:solidFill>
              </a:rPr>
              <a:t> </a:t>
            </a:r>
          </a:p>
          <a:p>
            <a:pPr fontAlgn="auto">
              <a:spcAft>
                <a:spcPts val="0"/>
              </a:spcAft>
              <a:buFont typeface="Arial" pitchFamily="34" charset="0"/>
              <a:buChar char="•"/>
              <a:defRPr/>
            </a:pPr>
            <a:r>
              <a:rPr lang="fr-CA" sz="1600" dirty="0" smtClean="0">
                <a:solidFill>
                  <a:schemeClr val="tx1">
                    <a:lumMod val="75000"/>
                    <a:lumOff val="25000"/>
                  </a:schemeClr>
                </a:solidFill>
              </a:rPr>
              <a:t>Chinook Copper Ale </a:t>
            </a:r>
            <a:r>
              <a:rPr lang="fr-CA" sz="1600" dirty="0" err="1" smtClean="0">
                <a:solidFill>
                  <a:schemeClr val="tx1">
                    <a:lumMod val="75000"/>
                    <a:lumOff val="25000"/>
                  </a:schemeClr>
                </a:solidFill>
              </a:rPr>
              <a:t>is</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our</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food-friendly</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offering</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featuring</a:t>
            </a:r>
            <a:r>
              <a:rPr lang="fr-CA" sz="1600" dirty="0" smtClean="0">
                <a:solidFill>
                  <a:schemeClr val="tx1">
                    <a:lumMod val="75000"/>
                    <a:lumOff val="25000"/>
                  </a:schemeClr>
                </a:solidFill>
              </a:rPr>
              <a:t> more </a:t>
            </a:r>
            <a:r>
              <a:rPr lang="fr-CA" sz="1600" dirty="0" err="1" smtClean="0">
                <a:solidFill>
                  <a:schemeClr val="tx1">
                    <a:lumMod val="75000"/>
                    <a:lumOff val="25000"/>
                  </a:schemeClr>
                </a:solidFill>
              </a:rPr>
              <a:t>upscale</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styling</a:t>
            </a:r>
            <a:r>
              <a:rPr lang="fr-CA" sz="1600" dirty="0" smtClean="0">
                <a:solidFill>
                  <a:schemeClr val="tx1">
                    <a:lumMod val="75000"/>
                    <a:lumOff val="25000"/>
                  </a:schemeClr>
                </a:solidFill>
              </a:rPr>
              <a:t> and a </a:t>
            </a:r>
            <a:r>
              <a:rPr lang="fr-CA" sz="1600" dirty="0" err="1" smtClean="0">
                <a:solidFill>
                  <a:schemeClr val="tx1">
                    <a:lumMod val="75000"/>
                    <a:lumOff val="25000"/>
                  </a:schemeClr>
                </a:solidFill>
              </a:rPr>
              <a:t>Dark</a:t>
            </a:r>
            <a:r>
              <a:rPr lang="fr-CA" sz="1600" dirty="0" smtClean="0">
                <a:solidFill>
                  <a:schemeClr val="tx1">
                    <a:lumMod val="75000"/>
                    <a:lumOff val="25000"/>
                  </a:schemeClr>
                </a:solidFill>
              </a:rPr>
              <a:t> Pale Ale profile. 5.5% ABV, 30 </a:t>
            </a:r>
            <a:r>
              <a:rPr lang="fr-CA" sz="1600" dirty="0" err="1" smtClean="0">
                <a:solidFill>
                  <a:schemeClr val="tx1">
                    <a:lumMod val="75000"/>
                    <a:lumOff val="25000"/>
                  </a:schemeClr>
                </a:solidFill>
              </a:rPr>
              <a:t>IBUs</a:t>
            </a:r>
            <a:r>
              <a:rPr lang="fr-CA" sz="1600" dirty="0" smtClean="0">
                <a:solidFill>
                  <a:schemeClr val="tx1">
                    <a:lumMod val="75000"/>
                    <a:lumOff val="25000"/>
                  </a:schemeClr>
                </a:solidFill>
              </a:rPr>
              <a:t>. Our </a:t>
            </a:r>
            <a:r>
              <a:rPr lang="fr-CA" sz="1600" dirty="0" err="1" smtClean="0">
                <a:solidFill>
                  <a:schemeClr val="tx1">
                    <a:lumMod val="75000"/>
                    <a:lumOff val="25000"/>
                  </a:schemeClr>
                </a:solidFill>
              </a:rPr>
              <a:t>offering’s</a:t>
            </a:r>
            <a:r>
              <a:rPr lang="fr-CA" sz="1600" dirty="0" smtClean="0">
                <a:solidFill>
                  <a:schemeClr val="tx1">
                    <a:lumMod val="75000"/>
                    <a:lumOff val="25000"/>
                  </a:schemeClr>
                </a:solidFill>
              </a:rPr>
              <a:t> of a Ginger Pale Ale, </a:t>
            </a:r>
            <a:r>
              <a:rPr lang="fr-CA" sz="1600" dirty="0" err="1" smtClean="0">
                <a:solidFill>
                  <a:schemeClr val="tx1">
                    <a:lumMod val="75000"/>
                    <a:lumOff val="25000"/>
                  </a:schemeClr>
                </a:solidFill>
              </a:rPr>
              <a:t>Mangoweizen</a:t>
            </a:r>
            <a:r>
              <a:rPr lang="fr-CA" sz="1600" dirty="0" smtClean="0">
                <a:solidFill>
                  <a:schemeClr val="tx1">
                    <a:lumMod val="75000"/>
                    <a:lumOff val="25000"/>
                  </a:schemeClr>
                </a:solidFill>
              </a:rPr>
              <a:t> and Blood Orange Wit </a:t>
            </a:r>
            <a:r>
              <a:rPr lang="fr-CA" sz="1600" dirty="0" err="1" smtClean="0">
                <a:solidFill>
                  <a:schemeClr val="tx1">
                    <a:lumMod val="75000"/>
                    <a:lumOff val="25000"/>
                  </a:schemeClr>
                </a:solidFill>
              </a:rPr>
              <a:t>bring</a:t>
            </a:r>
            <a:r>
              <a:rPr lang="fr-CA" sz="1600" dirty="0" smtClean="0">
                <a:solidFill>
                  <a:schemeClr val="tx1">
                    <a:lumMod val="75000"/>
                    <a:lumOff val="25000"/>
                  </a:schemeClr>
                </a:solidFill>
              </a:rPr>
              <a:t> value to </a:t>
            </a:r>
            <a:r>
              <a:rPr lang="fr-CA" sz="1600" dirty="0" err="1" smtClean="0">
                <a:solidFill>
                  <a:schemeClr val="tx1">
                    <a:lumMod val="75000"/>
                    <a:lumOff val="25000"/>
                  </a:schemeClr>
                </a:solidFill>
              </a:rPr>
              <a:t>your</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assortment</a:t>
            </a:r>
            <a:r>
              <a:rPr lang="fr-CA" sz="1600" dirty="0" smtClean="0">
                <a:solidFill>
                  <a:schemeClr val="tx1">
                    <a:lumMod val="75000"/>
                    <a:lumOff val="25000"/>
                  </a:schemeClr>
                </a:solidFill>
              </a:rPr>
              <a:t> as </a:t>
            </a:r>
            <a:r>
              <a:rPr lang="fr-CA" sz="1600" dirty="0" err="1" smtClean="0">
                <a:solidFill>
                  <a:schemeClr val="tx1">
                    <a:lumMod val="75000"/>
                    <a:lumOff val="25000"/>
                  </a:schemeClr>
                </a:solidFill>
              </a:rPr>
              <a:t>they</a:t>
            </a:r>
            <a:r>
              <a:rPr lang="fr-CA" sz="1600" dirty="0" smtClean="0">
                <a:solidFill>
                  <a:schemeClr val="tx1">
                    <a:lumMod val="75000"/>
                    <a:lumOff val="25000"/>
                  </a:schemeClr>
                </a:solidFill>
              </a:rPr>
              <a:t> are unique and </a:t>
            </a:r>
            <a:r>
              <a:rPr lang="fr-CA" sz="1600" dirty="0" err="1" smtClean="0">
                <a:solidFill>
                  <a:schemeClr val="tx1">
                    <a:lumMod val="75000"/>
                    <a:lumOff val="25000"/>
                  </a:schemeClr>
                </a:solidFill>
              </a:rPr>
              <a:t>sought</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after</a:t>
            </a:r>
            <a:r>
              <a:rPr lang="fr-CA" sz="1600" dirty="0" smtClean="0">
                <a:solidFill>
                  <a:schemeClr val="tx1">
                    <a:lumMod val="75000"/>
                    <a:lumOff val="25000"/>
                  </a:schemeClr>
                </a:solidFill>
              </a:rPr>
              <a:t> by </a:t>
            </a:r>
            <a:r>
              <a:rPr lang="fr-CA" sz="1600" dirty="0" err="1" smtClean="0">
                <a:solidFill>
                  <a:schemeClr val="tx1">
                    <a:lumMod val="75000"/>
                    <a:lumOff val="25000"/>
                  </a:schemeClr>
                </a:solidFill>
              </a:rPr>
              <a:t>our</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consumers</a:t>
            </a:r>
            <a:r>
              <a:rPr lang="fr-CA" sz="1600" dirty="0" smtClean="0">
                <a:solidFill>
                  <a:schemeClr val="tx1">
                    <a:lumMod val="75000"/>
                    <a:lumOff val="25000"/>
                  </a:schemeClr>
                </a:solidFill>
              </a:rPr>
              <a:t>. </a:t>
            </a:r>
          </a:p>
        </p:txBody>
      </p:sp>
      <p:pic>
        <p:nvPicPr>
          <p:cNvPr id="11" name="Picture 10"/>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5919246" y="951670"/>
            <a:ext cx="2897512" cy="1679880"/>
          </a:xfrm>
          <a:prstGeom prst="rect">
            <a:avLst/>
          </a:prstGeom>
        </p:spPr>
      </p:pic>
      <p:sp>
        <p:nvSpPr>
          <p:cNvPr id="12" name="Espace réservé du contenu 2"/>
          <p:cNvSpPr txBox="1">
            <a:spLocks/>
          </p:cNvSpPr>
          <p:nvPr/>
        </p:nvSpPr>
        <p:spPr bwMode="auto">
          <a:xfrm>
            <a:off x="1928569" y="951670"/>
            <a:ext cx="3886200" cy="2062115"/>
          </a:xfrm>
          <a:prstGeom prst="rect">
            <a:avLst/>
          </a:prstGeom>
          <a:noFill/>
          <a:ln w="9525">
            <a:noFill/>
            <a:miter lim="800000"/>
            <a:headEnd/>
            <a:tailEnd/>
          </a:ln>
        </p:spPr>
        <p:txBody>
          <a:bodyPr vert="horz" wrap="square" lIns="91440" tIns="45720" rIns="91440" bIns="45720" numCol="1" rtlCol="0" anchor="t" anchorCtr="0" compatLnSpc="1">
            <a:prstTxWarp prst="textNoShape">
              <a:avLst/>
            </a:prstTxWarp>
            <a:normAutofit/>
          </a:bodyPr>
          <a:lst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fontAlgn="auto">
              <a:spcAft>
                <a:spcPts val="0"/>
              </a:spcAft>
              <a:buFont typeface="Arial" pitchFamily="34" charset="0"/>
              <a:buChar char="•"/>
              <a:defRPr/>
            </a:pPr>
            <a:r>
              <a:rPr lang="fr-CA" sz="1600" dirty="0" err="1" smtClean="0">
                <a:solidFill>
                  <a:schemeClr val="tx1">
                    <a:lumMod val="75000"/>
                    <a:lumOff val="25000"/>
                  </a:schemeClr>
                </a:solidFill>
              </a:rPr>
              <a:t>Since</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launching</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at</a:t>
            </a:r>
            <a:r>
              <a:rPr lang="fr-CA" sz="1600" dirty="0" smtClean="0">
                <a:solidFill>
                  <a:schemeClr val="tx1">
                    <a:lumMod val="75000"/>
                    <a:lumOff val="25000"/>
                  </a:schemeClr>
                </a:solidFill>
              </a:rPr>
              <a:t> the </a:t>
            </a:r>
            <a:r>
              <a:rPr lang="fr-CA" sz="1600" dirty="0" err="1" smtClean="0">
                <a:solidFill>
                  <a:schemeClr val="tx1">
                    <a:lumMod val="75000"/>
                    <a:lumOff val="25000"/>
                  </a:schemeClr>
                </a:solidFill>
              </a:rPr>
              <a:t>beginning</a:t>
            </a:r>
            <a:r>
              <a:rPr lang="fr-CA" sz="1600" dirty="0" smtClean="0">
                <a:solidFill>
                  <a:schemeClr val="tx1">
                    <a:lumMod val="75000"/>
                    <a:lumOff val="25000"/>
                  </a:schemeClr>
                </a:solidFill>
              </a:rPr>
              <a:t> of 2014, Northwest </a:t>
            </a:r>
            <a:r>
              <a:rPr lang="fr-CA" sz="1600" dirty="0" err="1" smtClean="0">
                <a:solidFill>
                  <a:schemeClr val="tx1">
                    <a:lumMod val="75000"/>
                    <a:lumOff val="25000"/>
                  </a:schemeClr>
                </a:solidFill>
              </a:rPr>
              <a:t>Brewing</a:t>
            </a:r>
            <a:r>
              <a:rPr lang="fr-CA" sz="1600" dirty="0" smtClean="0">
                <a:solidFill>
                  <a:schemeClr val="tx1">
                    <a:lumMod val="75000"/>
                    <a:lumOff val="25000"/>
                  </a:schemeClr>
                </a:solidFill>
              </a:rPr>
              <a:t> 6 packs have </a:t>
            </a:r>
            <a:r>
              <a:rPr lang="fr-CA" sz="1600" dirty="0" err="1" smtClean="0">
                <a:solidFill>
                  <a:schemeClr val="tx1">
                    <a:lumMod val="75000"/>
                    <a:lumOff val="25000"/>
                  </a:schemeClr>
                </a:solidFill>
              </a:rPr>
              <a:t>immediately</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become</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our</a:t>
            </a:r>
            <a:r>
              <a:rPr lang="fr-CA" sz="1600" dirty="0" smtClean="0">
                <a:solidFill>
                  <a:schemeClr val="tx1">
                    <a:lumMod val="75000"/>
                    <a:lumOff val="25000"/>
                  </a:schemeClr>
                </a:solidFill>
              </a:rPr>
              <a:t> best </a:t>
            </a:r>
            <a:r>
              <a:rPr lang="fr-CA" sz="1600" dirty="0" err="1" smtClean="0">
                <a:solidFill>
                  <a:schemeClr val="tx1">
                    <a:lumMod val="75000"/>
                    <a:lumOff val="25000"/>
                  </a:schemeClr>
                </a:solidFill>
              </a:rPr>
              <a:t>selling</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skus</a:t>
            </a:r>
            <a:r>
              <a:rPr lang="fr-CA" sz="1600" dirty="0" smtClean="0">
                <a:solidFill>
                  <a:schemeClr val="tx1">
                    <a:lumMod val="75000"/>
                    <a:lumOff val="25000"/>
                  </a:schemeClr>
                </a:solidFill>
              </a:rPr>
              <a:t> on a per placement basis.</a:t>
            </a:r>
          </a:p>
        </p:txBody>
      </p:sp>
      <p:sp>
        <p:nvSpPr>
          <p:cNvPr id="13" name="Espace réservé du contenu 2"/>
          <p:cNvSpPr txBox="1">
            <a:spLocks/>
          </p:cNvSpPr>
          <p:nvPr/>
        </p:nvSpPr>
        <p:spPr bwMode="auto">
          <a:xfrm>
            <a:off x="5715000" y="4953000"/>
            <a:ext cx="3429000" cy="2062115"/>
          </a:xfrm>
          <a:prstGeom prst="rect">
            <a:avLst/>
          </a:prstGeom>
          <a:noFill/>
          <a:ln w="9525">
            <a:noFill/>
            <a:miter lim="800000"/>
            <a:headEnd/>
            <a:tailEnd/>
          </a:ln>
        </p:spPr>
        <p:txBody>
          <a:bodyPr vert="horz" wrap="square" lIns="91440" tIns="45720" rIns="91440" bIns="45720" numCol="1" rtlCol="0" anchor="t" anchorCtr="0" compatLnSpc="1">
            <a:prstTxWarp prst="textNoShape">
              <a:avLst/>
            </a:prstTxWarp>
            <a:normAutofit/>
          </a:bodyPr>
          <a:lst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auto">
              <a:spcAft>
                <a:spcPts val="0"/>
              </a:spcAft>
              <a:buNone/>
              <a:defRPr/>
            </a:pPr>
            <a:endParaRPr lang="fr-CA" sz="2000" dirty="0" smtClean="0">
              <a:solidFill>
                <a:schemeClr val="tx1">
                  <a:lumMod val="75000"/>
                  <a:lumOff val="25000"/>
                </a:schemeClr>
              </a:solidFill>
            </a:endParaRPr>
          </a:p>
        </p:txBody>
      </p:sp>
      <p:pic>
        <p:nvPicPr>
          <p:cNvPr id="4" name="Picture 3"/>
          <p:cNvPicPr>
            <a:picLocks noChangeAspect="1"/>
          </p:cNvPicPr>
          <p:nvPr/>
        </p:nvPicPr>
        <p:blipFill rotWithShape="1">
          <a:blip r:embed="rId4" cstate="print">
            <a:extLst>
              <a:ext uri="{28A0092B-C50C-407E-A947-70E740481C1C}">
                <a14:useLocalDpi xmlns:a14="http://schemas.microsoft.com/office/drawing/2010/main" xmlns="" val="0"/>
              </a:ext>
            </a:extLst>
          </a:blip>
          <a:srcRect l="6439" t="18517" r="1132" b="14647"/>
          <a:stretch/>
        </p:blipFill>
        <p:spPr>
          <a:xfrm rot="10800000">
            <a:off x="2514600" y="4953000"/>
            <a:ext cx="3052312" cy="1655378"/>
          </a:xfrm>
          <a:prstGeom prst="rect">
            <a:avLst/>
          </a:prstGeom>
        </p:spPr>
      </p:pic>
      <p:pic>
        <p:nvPicPr>
          <p:cNvPr id="5" name="Picture 4" descr="bow carrier mockup.jpg"/>
          <p:cNvPicPr>
            <a:picLocks noChangeAspect="1"/>
          </p:cNvPicPr>
          <p:nvPr/>
        </p:nvPicPr>
        <p:blipFill rotWithShape="1">
          <a:blip r:embed="rId5" cstate="print">
            <a:extLst>
              <a:ext uri="{28A0092B-C50C-407E-A947-70E740481C1C}">
                <a14:useLocalDpi xmlns:a14="http://schemas.microsoft.com/office/drawing/2010/main" xmlns="" val="0"/>
              </a:ext>
            </a:extLst>
          </a:blip>
          <a:srcRect l="7861" t="26970" r="4267" b="6031"/>
          <a:stretch/>
        </p:blipFill>
        <p:spPr>
          <a:xfrm>
            <a:off x="6096000" y="5017544"/>
            <a:ext cx="1669696" cy="1813546"/>
          </a:xfrm>
          <a:prstGeom prst="rect">
            <a:avLst/>
          </a:prstGeom>
        </p:spPr>
      </p:pic>
      <p:pic>
        <p:nvPicPr>
          <p:cNvPr id="10" name="Picture 9" descr="final nwbc logo revised-horizontal text.pdf"/>
          <p:cNvPicPr>
            <a:picLocks noChangeAspect="1"/>
          </p:cNvPicPr>
          <p:nvPr/>
        </p:nvPicPr>
        <p:blipFill rotWithShape="1">
          <a:blip r:embed="rId6" cstate="print">
            <a:extLst>
              <a:ext uri="{28A0092B-C50C-407E-A947-70E740481C1C}">
                <a14:useLocalDpi xmlns:a14="http://schemas.microsoft.com/office/drawing/2010/main" xmlns="" val="0"/>
              </a:ext>
            </a:extLst>
          </a:blip>
          <a:srcRect l="19011" t="6190" r="25392" b="7930"/>
          <a:stretch/>
        </p:blipFill>
        <p:spPr>
          <a:xfrm>
            <a:off x="304800" y="0"/>
            <a:ext cx="1534441" cy="1831534"/>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3048000" y="152400"/>
            <a:ext cx="5105400" cy="685798"/>
          </a:xfrm>
        </p:spPr>
        <p:txBody>
          <a:bodyPr rtlCol="0">
            <a:normAutofit fontScale="90000"/>
          </a:bodyPr>
          <a:lstStyle/>
          <a:p>
            <a:pPr fontAlgn="auto">
              <a:spcAft>
                <a:spcPts val="0"/>
              </a:spcAft>
              <a:defRPr/>
            </a:pPr>
            <a:r>
              <a:rPr lang="fr-CA" smtClean="0">
                <a:solidFill>
                  <a:schemeClr val="tx1">
                    <a:lumMod val="75000"/>
                    <a:lumOff val="25000"/>
                  </a:schemeClr>
                </a:solidFill>
              </a:rPr>
              <a:t>Hawk One 6 Pack Cans</a:t>
            </a:r>
            <a:endParaRPr lang="fr-CA" dirty="0" smtClean="0">
              <a:solidFill>
                <a:schemeClr val="tx1">
                  <a:lumMod val="75000"/>
                  <a:lumOff val="25000"/>
                </a:schemeClr>
              </a:solidFill>
            </a:endParaRPr>
          </a:p>
        </p:txBody>
      </p:sp>
      <p:sp>
        <p:nvSpPr>
          <p:cNvPr id="3" name="Espace réservé du contenu 2"/>
          <p:cNvSpPr>
            <a:spLocks noGrp="1"/>
          </p:cNvSpPr>
          <p:nvPr>
            <p:ph idx="1"/>
          </p:nvPr>
        </p:nvSpPr>
        <p:spPr>
          <a:xfrm>
            <a:off x="1992984" y="2590800"/>
            <a:ext cx="7215431" cy="2468564"/>
          </a:xfrm>
        </p:spPr>
        <p:txBody>
          <a:bodyPr rtlCol="0">
            <a:normAutofit/>
          </a:bodyPr>
          <a:lstStyle/>
          <a:p>
            <a:pPr fontAlgn="auto">
              <a:spcAft>
                <a:spcPts val="0"/>
              </a:spcAft>
              <a:buFont typeface="Arial" pitchFamily="34" charset="0"/>
              <a:buChar char="•"/>
              <a:defRPr/>
            </a:pPr>
            <a:r>
              <a:rPr lang="fr-CA" sz="1600" dirty="0" smtClean="0">
                <a:solidFill>
                  <a:schemeClr val="tx1">
                    <a:lumMod val="75000"/>
                    <a:lumOff val="25000"/>
                  </a:schemeClr>
                </a:solidFill>
              </a:rPr>
              <a:t>In </a:t>
            </a:r>
            <a:r>
              <a:rPr lang="fr-CA" sz="1600" dirty="0" err="1" smtClean="0">
                <a:solidFill>
                  <a:schemeClr val="tx1">
                    <a:lumMod val="75000"/>
                    <a:lumOff val="25000"/>
                  </a:schemeClr>
                </a:solidFill>
              </a:rPr>
              <a:t>February</a:t>
            </a:r>
            <a:r>
              <a:rPr lang="fr-CA" sz="1600" dirty="0" smtClean="0">
                <a:solidFill>
                  <a:schemeClr val="tx1">
                    <a:lumMod val="75000"/>
                    <a:lumOff val="25000"/>
                  </a:schemeClr>
                </a:solidFill>
              </a:rPr>
              <a:t>, 2014, Northwest </a:t>
            </a:r>
            <a:r>
              <a:rPr lang="fr-CA" sz="1600" dirty="0" err="1" smtClean="0">
                <a:solidFill>
                  <a:schemeClr val="tx1">
                    <a:lumMod val="75000"/>
                    <a:lumOff val="25000"/>
                  </a:schemeClr>
                </a:solidFill>
              </a:rPr>
              <a:t>Brewing</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took</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its</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already</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strong</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relationship</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with</a:t>
            </a:r>
            <a:r>
              <a:rPr lang="fr-CA" sz="1600" dirty="0" smtClean="0">
                <a:solidFill>
                  <a:schemeClr val="tx1">
                    <a:lumMod val="75000"/>
                    <a:lumOff val="25000"/>
                  </a:schemeClr>
                </a:solidFill>
              </a:rPr>
              <a:t> the </a:t>
            </a:r>
            <a:r>
              <a:rPr lang="fr-CA" sz="1600" dirty="0" err="1" smtClean="0">
                <a:solidFill>
                  <a:schemeClr val="tx1">
                    <a:lumMod val="75000"/>
                    <a:lumOff val="25000"/>
                  </a:schemeClr>
                </a:solidFill>
              </a:rPr>
              <a:t>Hawk</a:t>
            </a:r>
            <a:r>
              <a:rPr lang="fr-CA" sz="1600" dirty="0" smtClean="0">
                <a:solidFill>
                  <a:schemeClr val="tx1">
                    <a:lumMod val="75000"/>
                    <a:lumOff val="25000"/>
                  </a:schemeClr>
                </a:solidFill>
              </a:rPr>
              <a:t> One </a:t>
            </a:r>
            <a:r>
              <a:rPr lang="fr-CA" sz="1600" dirty="0" err="1" smtClean="0">
                <a:solidFill>
                  <a:schemeClr val="tx1">
                    <a:lumMod val="75000"/>
                    <a:lumOff val="25000"/>
                  </a:schemeClr>
                </a:solidFill>
              </a:rPr>
              <a:t>Tailgating</a:t>
            </a:r>
            <a:r>
              <a:rPr lang="fr-CA" sz="1600" dirty="0" smtClean="0">
                <a:solidFill>
                  <a:schemeClr val="tx1">
                    <a:lumMod val="75000"/>
                    <a:lumOff val="25000"/>
                  </a:schemeClr>
                </a:solidFill>
              </a:rPr>
              <a:t> team to a new </a:t>
            </a:r>
            <a:r>
              <a:rPr lang="fr-CA" sz="1600" dirty="0" err="1" smtClean="0">
                <a:solidFill>
                  <a:schemeClr val="tx1">
                    <a:lumMod val="75000"/>
                    <a:lumOff val="25000"/>
                  </a:schemeClr>
                </a:solidFill>
              </a:rPr>
              <a:t>level</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with</a:t>
            </a:r>
            <a:r>
              <a:rPr lang="fr-CA" sz="1600" dirty="0" smtClean="0">
                <a:solidFill>
                  <a:schemeClr val="tx1">
                    <a:lumMod val="75000"/>
                    <a:lumOff val="25000"/>
                  </a:schemeClr>
                </a:solidFill>
              </a:rPr>
              <a:t> the </a:t>
            </a:r>
            <a:r>
              <a:rPr lang="fr-CA" sz="1600" dirty="0" err="1" smtClean="0">
                <a:solidFill>
                  <a:schemeClr val="tx1">
                    <a:lumMod val="75000"/>
                    <a:lumOff val="25000"/>
                  </a:schemeClr>
                </a:solidFill>
              </a:rPr>
              <a:t>inception</a:t>
            </a:r>
            <a:r>
              <a:rPr lang="fr-CA" sz="1600" dirty="0" smtClean="0">
                <a:solidFill>
                  <a:schemeClr val="tx1">
                    <a:lumMod val="75000"/>
                    <a:lumOff val="25000"/>
                  </a:schemeClr>
                </a:solidFill>
              </a:rPr>
              <a:t> of </a:t>
            </a:r>
            <a:r>
              <a:rPr lang="fr-CA" sz="1600" dirty="0" err="1" smtClean="0">
                <a:solidFill>
                  <a:schemeClr val="tx1">
                    <a:lumMod val="75000"/>
                    <a:lumOff val="25000"/>
                  </a:schemeClr>
                </a:solidFill>
              </a:rPr>
              <a:t>Hawk</a:t>
            </a:r>
            <a:r>
              <a:rPr lang="fr-CA" sz="1600" dirty="0" smtClean="0">
                <a:solidFill>
                  <a:schemeClr val="tx1">
                    <a:lumMod val="75000"/>
                    <a:lumOff val="25000"/>
                  </a:schemeClr>
                </a:solidFill>
              </a:rPr>
              <a:t> One </a:t>
            </a:r>
            <a:r>
              <a:rPr lang="fr-CA" sz="1600" dirty="0" err="1" smtClean="0">
                <a:solidFill>
                  <a:schemeClr val="tx1">
                    <a:lumMod val="75000"/>
                    <a:lumOff val="25000"/>
                  </a:schemeClr>
                </a:solidFill>
              </a:rPr>
              <a:t>Lager</a:t>
            </a:r>
            <a:r>
              <a:rPr lang="fr-CA" sz="1600" dirty="0" smtClean="0">
                <a:solidFill>
                  <a:schemeClr val="tx1">
                    <a:lumMod val="75000"/>
                    <a:lumOff val="25000"/>
                  </a:schemeClr>
                </a:solidFill>
              </a:rPr>
              <a:t> on </a:t>
            </a:r>
            <a:r>
              <a:rPr lang="fr-CA" sz="1600" dirty="0" err="1" smtClean="0">
                <a:solidFill>
                  <a:schemeClr val="tx1">
                    <a:lumMod val="75000"/>
                    <a:lumOff val="25000"/>
                  </a:schemeClr>
                </a:solidFill>
              </a:rPr>
              <a:t>draft</a:t>
            </a:r>
            <a:r>
              <a:rPr lang="fr-CA" sz="1600" dirty="0" smtClean="0">
                <a:solidFill>
                  <a:schemeClr val="tx1">
                    <a:lumMod val="75000"/>
                    <a:lumOff val="25000"/>
                  </a:schemeClr>
                </a:solidFill>
              </a:rPr>
              <a:t>.</a:t>
            </a:r>
          </a:p>
          <a:p>
            <a:pPr fontAlgn="auto">
              <a:spcAft>
                <a:spcPts val="0"/>
              </a:spcAft>
              <a:buFont typeface="Arial" pitchFamily="34" charset="0"/>
              <a:buChar char="•"/>
              <a:defRPr/>
            </a:pPr>
            <a:r>
              <a:rPr lang="fr-CA" sz="1600" dirty="0" smtClean="0">
                <a:solidFill>
                  <a:schemeClr val="tx1">
                    <a:lumMod val="75000"/>
                    <a:lumOff val="25000"/>
                  </a:schemeClr>
                </a:solidFill>
              </a:rPr>
              <a:t>In August </a:t>
            </a:r>
            <a:r>
              <a:rPr lang="fr-CA" sz="1600" dirty="0" err="1" smtClean="0">
                <a:solidFill>
                  <a:schemeClr val="tx1">
                    <a:lumMod val="75000"/>
                    <a:lumOff val="25000"/>
                  </a:schemeClr>
                </a:solidFill>
              </a:rPr>
              <a:t>we</a:t>
            </a:r>
            <a:r>
              <a:rPr lang="fr-CA" sz="1600" dirty="0" smtClean="0">
                <a:solidFill>
                  <a:schemeClr val="tx1">
                    <a:lumMod val="75000"/>
                    <a:lumOff val="25000"/>
                  </a:schemeClr>
                </a:solidFill>
              </a:rPr>
              <a:t> have </a:t>
            </a:r>
            <a:r>
              <a:rPr lang="fr-CA" sz="1600" dirty="0" err="1" smtClean="0">
                <a:solidFill>
                  <a:schemeClr val="tx1">
                    <a:lumMod val="75000"/>
                    <a:lumOff val="25000"/>
                  </a:schemeClr>
                </a:solidFill>
              </a:rPr>
              <a:t>launched</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Hawk</a:t>
            </a:r>
            <a:r>
              <a:rPr lang="fr-CA" sz="1600" dirty="0" smtClean="0">
                <a:solidFill>
                  <a:schemeClr val="tx1">
                    <a:lumMod val="75000"/>
                    <a:lumOff val="25000"/>
                  </a:schemeClr>
                </a:solidFill>
              </a:rPr>
              <a:t> One in a 12oz 6 pack </a:t>
            </a:r>
            <a:r>
              <a:rPr lang="fr-CA" sz="1600" dirty="0" err="1" smtClean="0">
                <a:solidFill>
                  <a:schemeClr val="tx1">
                    <a:lumMod val="75000"/>
                    <a:lumOff val="25000"/>
                  </a:schemeClr>
                </a:solidFill>
              </a:rPr>
              <a:t>can</a:t>
            </a:r>
            <a:r>
              <a:rPr lang="fr-CA" sz="1600" dirty="0" smtClean="0">
                <a:solidFill>
                  <a:schemeClr val="tx1">
                    <a:lumMod val="75000"/>
                    <a:lumOff val="25000"/>
                  </a:schemeClr>
                </a:solidFill>
              </a:rPr>
              <a:t> configuration </a:t>
            </a:r>
            <a:r>
              <a:rPr lang="fr-CA" sz="1600" dirty="0" err="1" smtClean="0">
                <a:solidFill>
                  <a:schemeClr val="tx1">
                    <a:lumMod val="75000"/>
                    <a:lumOff val="25000"/>
                  </a:schemeClr>
                </a:solidFill>
              </a:rPr>
              <a:t>with</a:t>
            </a:r>
            <a:r>
              <a:rPr lang="fr-CA" sz="1600" dirty="0" smtClean="0">
                <a:solidFill>
                  <a:schemeClr val="tx1">
                    <a:lumMod val="75000"/>
                    <a:lumOff val="25000"/>
                  </a:schemeClr>
                </a:solidFill>
              </a:rPr>
              <a:t> a charitable focus </a:t>
            </a:r>
            <a:r>
              <a:rPr lang="fr-CA" sz="1600" dirty="0" err="1" smtClean="0">
                <a:solidFill>
                  <a:schemeClr val="tx1">
                    <a:lumMod val="75000"/>
                    <a:lumOff val="25000"/>
                  </a:schemeClr>
                </a:solidFill>
              </a:rPr>
              <a:t>with</a:t>
            </a:r>
            <a:r>
              <a:rPr lang="fr-CA" sz="1600" dirty="0" smtClean="0">
                <a:solidFill>
                  <a:schemeClr val="tx1">
                    <a:lumMod val="75000"/>
                    <a:lumOff val="25000"/>
                  </a:schemeClr>
                </a:solidFill>
              </a:rPr>
              <a:t> the club to </a:t>
            </a:r>
            <a:r>
              <a:rPr lang="fr-CA" sz="1600" dirty="0" err="1" smtClean="0">
                <a:solidFill>
                  <a:schemeClr val="tx1">
                    <a:lumMod val="75000"/>
                    <a:lumOff val="25000"/>
                  </a:schemeClr>
                </a:solidFill>
              </a:rPr>
              <a:t>donate</a:t>
            </a:r>
            <a:r>
              <a:rPr lang="fr-CA" sz="1600" dirty="0" smtClean="0">
                <a:solidFill>
                  <a:schemeClr val="tx1">
                    <a:lumMod val="75000"/>
                    <a:lumOff val="25000"/>
                  </a:schemeClr>
                </a:solidFill>
              </a:rPr>
              <a:t> $1 of </a:t>
            </a:r>
            <a:r>
              <a:rPr lang="fr-CA" sz="1600" dirty="0" err="1" smtClean="0">
                <a:solidFill>
                  <a:schemeClr val="tx1">
                    <a:lumMod val="75000"/>
                    <a:lumOff val="25000"/>
                  </a:schemeClr>
                </a:solidFill>
              </a:rPr>
              <a:t>every</a:t>
            </a:r>
            <a:r>
              <a:rPr lang="fr-CA" sz="1600" dirty="0" smtClean="0">
                <a:solidFill>
                  <a:schemeClr val="tx1">
                    <a:lumMod val="75000"/>
                    <a:lumOff val="25000"/>
                  </a:schemeClr>
                </a:solidFill>
              </a:rPr>
              <a:t> case. </a:t>
            </a:r>
            <a:r>
              <a:rPr lang="fr-CA" sz="1600" dirty="0" err="1" smtClean="0">
                <a:solidFill>
                  <a:schemeClr val="tx1">
                    <a:lumMod val="75000"/>
                    <a:lumOff val="25000"/>
                  </a:schemeClr>
                </a:solidFill>
              </a:rPr>
              <a:t>We</a:t>
            </a:r>
            <a:r>
              <a:rPr lang="fr-CA" sz="1600" dirty="0" smtClean="0">
                <a:solidFill>
                  <a:schemeClr val="tx1">
                    <a:lumMod val="75000"/>
                    <a:lumOff val="25000"/>
                  </a:schemeClr>
                </a:solidFill>
              </a:rPr>
              <a:t> are </a:t>
            </a:r>
            <a:r>
              <a:rPr lang="fr-CA" sz="1600" dirty="0" err="1" smtClean="0">
                <a:solidFill>
                  <a:schemeClr val="tx1">
                    <a:lumMod val="75000"/>
                    <a:lumOff val="25000"/>
                  </a:schemeClr>
                </a:solidFill>
              </a:rPr>
              <a:t>already</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overwhelmed</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with</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interest</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from</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grocery</a:t>
            </a:r>
            <a:r>
              <a:rPr lang="fr-CA" sz="1600" dirty="0" smtClean="0">
                <a:solidFill>
                  <a:schemeClr val="tx1">
                    <a:lumMod val="75000"/>
                    <a:lumOff val="25000"/>
                  </a:schemeClr>
                </a:solidFill>
              </a:rPr>
              <a:t> and </a:t>
            </a:r>
            <a:r>
              <a:rPr lang="fr-CA" sz="1600" dirty="0" err="1" smtClean="0">
                <a:solidFill>
                  <a:schemeClr val="tx1">
                    <a:lumMod val="75000"/>
                    <a:lumOff val="25000"/>
                  </a:schemeClr>
                </a:solidFill>
              </a:rPr>
              <a:t>specialty</a:t>
            </a:r>
            <a:r>
              <a:rPr lang="fr-CA" sz="1600" dirty="0" smtClean="0">
                <a:solidFill>
                  <a:schemeClr val="tx1">
                    <a:lumMod val="75000"/>
                    <a:lumOff val="25000"/>
                  </a:schemeClr>
                </a:solidFill>
              </a:rPr>
              <a:t> stores.</a:t>
            </a:r>
          </a:p>
          <a:p>
            <a:pPr fontAlgn="auto">
              <a:spcAft>
                <a:spcPts val="0"/>
              </a:spcAft>
              <a:buFont typeface="Arial" pitchFamily="34" charset="0"/>
              <a:buChar char="•"/>
              <a:defRPr/>
            </a:pPr>
            <a:r>
              <a:rPr lang="fr-CA" sz="1600" dirty="0" err="1" smtClean="0">
                <a:solidFill>
                  <a:schemeClr val="tx1">
                    <a:lumMod val="75000"/>
                    <a:lumOff val="25000"/>
                  </a:schemeClr>
                </a:solidFill>
              </a:rPr>
              <a:t>With</a:t>
            </a:r>
            <a:r>
              <a:rPr lang="fr-CA" sz="1600" dirty="0" smtClean="0">
                <a:solidFill>
                  <a:schemeClr val="tx1">
                    <a:lumMod val="75000"/>
                    <a:lumOff val="25000"/>
                  </a:schemeClr>
                </a:solidFill>
              </a:rPr>
              <a:t> the </a:t>
            </a:r>
            <a:r>
              <a:rPr lang="fr-CA" sz="1600" dirty="0" err="1" smtClean="0">
                <a:solidFill>
                  <a:schemeClr val="tx1">
                    <a:lumMod val="75000"/>
                    <a:lumOff val="25000"/>
                  </a:schemeClr>
                </a:solidFill>
              </a:rPr>
              <a:t>success</a:t>
            </a:r>
            <a:r>
              <a:rPr lang="fr-CA" sz="1600" dirty="0" smtClean="0">
                <a:solidFill>
                  <a:schemeClr val="tx1">
                    <a:lumMod val="75000"/>
                    <a:lumOff val="25000"/>
                  </a:schemeClr>
                </a:solidFill>
              </a:rPr>
              <a:t> of the Seattle football team </a:t>
            </a:r>
            <a:r>
              <a:rPr lang="fr-CA" sz="1600" dirty="0" err="1" smtClean="0">
                <a:solidFill>
                  <a:schemeClr val="tx1">
                    <a:lumMod val="75000"/>
                    <a:lumOff val="25000"/>
                  </a:schemeClr>
                </a:solidFill>
              </a:rPr>
              <a:t>this</a:t>
            </a:r>
            <a:r>
              <a:rPr lang="fr-CA" sz="1600" dirty="0" smtClean="0">
                <a:solidFill>
                  <a:schemeClr val="tx1">
                    <a:lumMod val="75000"/>
                    <a:lumOff val="25000"/>
                  </a:schemeClr>
                </a:solidFill>
              </a:rPr>
              <a:t> brand </a:t>
            </a:r>
            <a:r>
              <a:rPr lang="fr-CA" sz="1600" dirty="0" err="1" smtClean="0">
                <a:solidFill>
                  <a:schemeClr val="tx1">
                    <a:lumMod val="75000"/>
                    <a:lumOff val="25000"/>
                  </a:schemeClr>
                </a:solidFill>
              </a:rPr>
              <a:t>is</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poised</a:t>
            </a:r>
            <a:r>
              <a:rPr lang="fr-CA" sz="1600" dirty="0" smtClean="0">
                <a:solidFill>
                  <a:schemeClr val="tx1">
                    <a:lumMod val="75000"/>
                    <a:lumOff val="25000"/>
                  </a:schemeClr>
                </a:solidFill>
              </a:rPr>
              <a:t> to have </a:t>
            </a:r>
          </a:p>
          <a:p>
            <a:pPr marL="400050" lvl="1" indent="0" fontAlgn="auto">
              <a:spcAft>
                <a:spcPts val="0"/>
              </a:spcAft>
              <a:buNone/>
              <a:defRPr/>
            </a:pPr>
            <a:r>
              <a:rPr lang="fr-CA" sz="1600" dirty="0" err="1" smtClean="0">
                <a:solidFill>
                  <a:schemeClr val="tx1">
                    <a:lumMod val="75000"/>
                    <a:lumOff val="25000"/>
                  </a:schemeClr>
                </a:solidFill>
              </a:rPr>
              <a:t>Another</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great</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year</a:t>
            </a:r>
            <a:r>
              <a:rPr lang="fr-CA" sz="1600" dirty="0" smtClean="0">
                <a:solidFill>
                  <a:schemeClr val="tx1">
                    <a:lumMod val="75000"/>
                    <a:lumOff val="25000"/>
                  </a:schemeClr>
                </a:solidFill>
              </a:rPr>
              <a:t> in sales and distribution</a:t>
            </a:r>
          </a:p>
        </p:txBody>
      </p:sp>
      <p:sp>
        <p:nvSpPr>
          <p:cNvPr id="13" name="Espace réservé du contenu 2"/>
          <p:cNvSpPr txBox="1">
            <a:spLocks/>
          </p:cNvSpPr>
          <p:nvPr/>
        </p:nvSpPr>
        <p:spPr bwMode="auto">
          <a:xfrm>
            <a:off x="1970132" y="4885644"/>
            <a:ext cx="4091232" cy="2004487"/>
          </a:xfrm>
          <a:prstGeom prst="rect">
            <a:avLst/>
          </a:prstGeom>
          <a:noFill/>
          <a:ln w="9525">
            <a:noFill/>
            <a:miter lim="800000"/>
            <a:headEnd/>
            <a:tailEnd/>
          </a:ln>
        </p:spPr>
        <p:txBody>
          <a:bodyPr vert="horz" wrap="square" lIns="91440" tIns="45720" rIns="91440" bIns="45720" numCol="1" rtlCol="0" anchor="t" anchorCtr="0" compatLnSpc="1">
            <a:prstTxWarp prst="textNoShape">
              <a:avLst/>
            </a:prstTxWarp>
            <a:normAutofit/>
          </a:bodyPr>
          <a:lst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fontAlgn="auto">
              <a:spcAft>
                <a:spcPts val="0"/>
              </a:spcAft>
              <a:defRPr/>
            </a:pPr>
            <a:r>
              <a:rPr lang="fr-CA" sz="1600" dirty="0" err="1" smtClean="0">
                <a:solidFill>
                  <a:schemeClr val="tx1">
                    <a:lumMod val="75000"/>
                    <a:lumOff val="25000"/>
                  </a:schemeClr>
                </a:solidFill>
              </a:rPr>
              <a:t>With</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bold</a:t>
            </a:r>
            <a:r>
              <a:rPr lang="fr-CA" sz="1600" dirty="0" smtClean="0">
                <a:solidFill>
                  <a:schemeClr val="tx1">
                    <a:lumMod val="75000"/>
                    <a:lumOff val="25000"/>
                  </a:schemeClr>
                </a:solidFill>
              </a:rPr>
              <a:t> packaging </a:t>
            </a:r>
            <a:r>
              <a:rPr lang="fr-CA" sz="1600" dirty="0" err="1" smtClean="0">
                <a:solidFill>
                  <a:schemeClr val="tx1">
                    <a:lumMod val="75000"/>
                    <a:lumOff val="25000"/>
                  </a:schemeClr>
                </a:solidFill>
              </a:rPr>
              <a:t>that</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screams</a:t>
            </a:r>
            <a:r>
              <a:rPr lang="fr-CA" sz="1600" dirty="0" smtClean="0">
                <a:solidFill>
                  <a:schemeClr val="tx1">
                    <a:lumMod val="75000"/>
                    <a:lumOff val="25000"/>
                  </a:schemeClr>
                </a:solidFill>
              </a:rPr>
              <a:t> ‘display me’, </a:t>
            </a:r>
            <a:r>
              <a:rPr lang="fr-CA" sz="1600" dirty="0" err="1" smtClean="0">
                <a:solidFill>
                  <a:schemeClr val="tx1">
                    <a:lumMod val="75000"/>
                    <a:lumOff val="25000"/>
                  </a:schemeClr>
                </a:solidFill>
              </a:rPr>
              <a:t>We</a:t>
            </a:r>
            <a:r>
              <a:rPr lang="fr-CA" sz="1600" dirty="0" smtClean="0">
                <a:solidFill>
                  <a:schemeClr val="tx1">
                    <a:lumMod val="75000"/>
                    <a:lumOff val="25000"/>
                  </a:schemeClr>
                </a:solidFill>
              </a:rPr>
              <a:t> are </a:t>
            </a:r>
            <a:r>
              <a:rPr lang="fr-CA" sz="1600" dirty="0" err="1" smtClean="0">
                <a:solidFill>
                  <a:schemeClr val="tx1">
                    <a:lumMod val="75000"/>
                    <a:lumOff val="25000"/>
                  </a:schemeClr>
                </a:solidFill>
              </a:rPr>
              <a:t>focused</a:t>
            </a:r>
            <a:r>
              <a:rPr lang="fr-CA" sz="1600" dirty="0" smtClean="0">
                <a:solidFill>
                  <a:schemeClr val="tx1">
                    <a:lumMod val="75000"/>
                    <a:lumOff val="25000"/>
                  </a:schemeClr>
                </a:solidFill>
              </a:rPr>
              <a:t> on </a:t>
            </a:r>
            <a:r>
              <a:rPr lang="fr-CA" sz="1600" dirty="0" err="1" smtClean="0">
                <a:solidFill>
                  <a:schemeClr val="tx1">
                    <a:lumMod val="75000"/>
                    <a:lumOff val="25000"/>
                  </a:schemeClr>
                </a:solidFill>
              </a:rPr>
              <a:t>pushing</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our</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brewery’s</a:t>
            </a:r>
            <a:r>
              <a:rPr lang="fr-CA" sz="1600" dirty="0" smtClean="0">
                <a:solidFill>
                  <a:schemeClr val="tx1">
                    <a:lumMod val="75000"/>
                    <a:lumOff val="25000"/>
                  </a:schemeClr>
                </a:solidFill>
              </a:rPr>
              <a:t> new </a:t>
            </a:r>
            <a:r>
              <a:rPr lang="fr-CA" sz="1600" dirty="0" err="1" smtClean="0">
                <a:solidFill>
                  <a:schemeClr val="tx1">
                    <a:lumMod val="75000"/>
                    <a:lumOff val="25000"/>
                  </a:schemeClr>
                </a:solidFill>
              </a:rPr>
              <a:t>equipment</a:t>
            </a:r>
            <a:r>
              <a:rPr lang="fr-CA" sz="1600" dirty="0" smtClean="0">
                <a:solidFill>
                  <a:schemeClr val="tx1">
                    <a:lumMod val="75000"/>
                    <a:lumOff val="25000"/>
                  </a:schemeClr>
                </a:solidFill>
              </a:rPr>
              <a:t> to </a:t>
            </a:r>
            <a:r>
              <a:rPr lang="fr-CA" sz="1600" dirty="0" err="1" smtClean="0">
                <a:solidFill>
                  <a:schemeClr val="tx1">
                    <a:lumMod val="75000"/>
                    <a:lumOff val="25000"/>
                  </a:schemeClr>
                </a:solidFill>
              </a:rPr>
              <a:t>capacity</a:t>
            </a:r>
            <a:r>
              <a:rPr lang="fr-CA" sz="1600" dirty="0" smtClean="0">
                <a:solidFill>
                  <a:schemeClr val="tx1">
                    <a:lumMod val="75000"/>
                    <a:lumOff val="25000"/>
                  </a:schemeClr>
                </a:solidFill>
              </a:rPr>
              <a:t> to </a:t>
            </a:r>
            <a:r>
              <a:rPr lang="fr-CA" sz="1600" dirty="0" err="1" smtClean="0">
                <a:solidFill>
                  <a:schemeClr val="tx1">
                    <a:lumMod val="75000"/>
                    <a:lumOff val="25000"/>
                  </a:schemeClr>
                </a:solidFill>
              </a:rPr>
              <a:t>supply</a:t>
            </a:r>
            <a:r>
              <a:rPr lang="fr-CA" sz="1600" dirty="0" smtClean="0">
                <a:solidFill>
                  <a:schemeClr val="tx1">
                    <a:lumMod val="75000"/>
                    <a:lumOff val="25000"/>
                  </a:schemeClr>
                </a:solidFill>
              </a:rPr>
              <a:t> as </a:t>
            </a:r>
            <a:r>
              <a:rPr lang="fr-CA" sz="1600" dirty="0" err="1" smtClean="0">
                <a:solidFill>
                  <a:schemeClr val="tx1">
                    <a:lumMod val="75000"/>
                    <a:lumOff val="25000"/>
                  </a:schemeClr>
                </a:solidFill>
              </a:rPr>
              <a:t>much</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Hawk</a:t>
            </a:r>
            <a:r>
              <a:rPr lang="fr-CA" sz="1600" dirty="0" smtClean="0">
                <a:solidFill>
                  <a:schemeClr val="tx1">
                    <a:lumMod val="75000"/>
                    <a:lumOff val="25000"/>
                  </a:schemeClr>
                </a:solidFill>
              </a:rPr>
              <a:t> One as possible.</a:t>
            </a:r>
          </a:p>
          <a:p>
            <a:pPr fontAlgn="auto">
              <a:spcAft>
                <a:spcPts val="0"/>
              </a:spcAft>
              <a:defRPr/>
            </a:pPr>
            <a:r>
              <a:rPr lang="fr-CA" sz="1600" dirty="0" smtClean="0">
                <a:solidFill>
                  <a:schemeClr val="tx1">
                    <a:lumMod val="75000"/>
                    <a:lumOff val="25000"/>
                  </a:schemeClr>
                </a:solidFill>
              </a:rPr>
              <a:t>By the </a:t>
            </a:r>
            <a:r>
              <a:rPr lang="fr-CA" sz="1600" dirty="0" err="1" smtClean="0">
                <a:solidFill>
                  <a:schemeClr val="tx1">
                    <a:lumMod val="75000"/>
                    <a:lumOff val="25000"/>
                  </a:schemeClr>
                </a:solidFill>
              </a:rPr>
              <a:t>start</a:t>
            </a:r>
            <a:r>
              <a:rPr lang="fr-CA" sz="1600" dirty="0" smtClean="0">
                <a:solidFill>
                  <a:schemeClr val="tx1">
                    <a:lumMod val="75000"/>
                    <a:lumOff val="25000"/>
                  </a:schemeClr>
                </a:solidFill>
              </a:rPr>
              <a:t> of the </a:t>
            </a:r>
            <a:r>
              <a:rPr lang="fr-CA" sz="1600" dirty="0" err="1" smtClean="0">
                <a:solidFill>
                  <a:schemeClr val="tx1">
                    <a:lumMod val="75000"/>
                    <a:lumOff val="25000"/>
                  </a:schemeClr>
                </a:solidFill>
              </a:rPr>
              <a:t>season</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we</a:t>
            </a:r>
            <a:r>
              <a:rPr lang="fr-CA" sz="1600" dirty="0" smtClean="0">
                <a:solidFill>
                  <a:schemeClr val="tx1">
                    <a:lumMod val="75000"/>
                    <a:lumOff val="25000"/>
                  </a:schemeClr>
                </a:solidFill>
              </a:rPr>
              <a:t> </a:t>
            </a:r>
            <a:r>
              <a:rPr lang="fr-CA" sz="1600" dirty="0" err="1" smtClean="0">
                <a:solidFill>
                  <a:schemeClr val="tx1">
                    <a:lumMod val="75000"/>
                    <a:lumOff val="25000"/>
                  </a:schemeClr>
                </a:solidFill>
              </a:rPr>
              <a:t>hope</a:t>
            </a:r>
            <a:r>
              <a:rPr lang="fr-CA" sz="1600" dirty="0" smtClean="0">
                <a:solidFill>
                  <a:schemeClr val="tx1">
                    <a:lumMod val="75000"/>
                    <a:lumOff val="25000"/>
                  </a:schemeClr>
                </a:solidFill>
              </a:rPr>
              <a:t> to have </a:t>
            </a:r>
          </a:p>
          <a:p>
            <a:pPr marL="0" indent="0" fontAlgn="auto">
              <a:spcAft>
                <a:spcPts val="0"/>
              </a:spcAft>
              <a:buNone/>
              <a:defRPr/>
            </a:pPr>
            <a:r>
              <a:rPr lang="fr-CA" sz="1600" dirty="0" smtClean="0">
                <a:solidFill>
                  <a:schemeClr val="tx1">
                    <a:lumMod val="75000"/>
                    <a:lumOff val="25000"/>
                  </a:schemeClr>
                </a:solidFill>
              </a:rPr>
              <a:t> `      a 12 pack case. </a:t>
            </a:r>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xmlns="" val="0"/>
              </a:ext>
            </a:extLst>
          </a:blip>
          <a:srcRect t="40986" b="26133"/>
          <a:stretch/>
        </p:blipFill>
        <p:spPr>
          <a:xfrm rot="10800000">
            <a:off x="2286000" y="838200"/>
            <a:ext cx="6629400" cy="1634836"/>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5989782" y="4530436"/>
            <a:ext cx="2946400" cy="2209800"/>
          </a:xfrm>
          <a:prstGeom prst="rect">
            <a:avLst/>
          </a:prstGeom>
        </p:spPr>
      </p:pic>
      <p:pic>
        <p:nvPicPr>
          <p:cNvPr id="9" name="Picture 8" descr="final nwbc logo revised-horizontal text.pdf"/>
          <p:cNvPicPr>
            <a:picLocks noChangeAspect="1"/>
          </p:cNvPicPr>
          <p:nvPr/>
        </p:nvPicPr>
        <p:blipFill rotWithShape="1">
          <a:blip r:embed="rId5" cstate="print">
            <a:extLst>
              <a:ext uri="{28A0092B-C50C-407E-A947-70E740481C1C}">
                <a14:useLocalDpi xmlns:a14="http://schemas.microsoft.com/office/drawing/2010/main" xmlns="" val="0"/>
              </a:ext>
            </a:extLst>
          </a:blip>
          <a:srcRect l="19011" t="6190" r="25392" b="7930"/>
          <a:stretch/>
        </p:blipFill>
        <p:spPr>
          <a:xfrm>
            <a:off x="304800" y="0"/>
            <a:ext cx="1534441" cy="1831534"/>
          </a:xfrm>
          <a:prstGeom prst="rect">
            <a:avLst/>
          </a:prstGeom>
        </p:spPr>
      </p:pic>
    </p:spTree>
    <p:extLst>
      <p:ext uri="{BB962C8B-B14F-4D97-AF65-F5344CB8AC3E}">
        <p14:creationId xmlns:p14="http://schemas.microsoft.com/office/powerpoint/2010/main" xmlns="" val="17574049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3048000" y="152400"/>
            <a:ext cx="5105400" cy="685798"/>
          </a:xfrm>
        </p:spPr>
        <p:txBody>
          <a:bodyPr rtlCol="0">
            <a:normAutofit fontScale="90000"/>
          </a:bodyPr>
          <a:lstStyle/>
          <a:p>
            <a:pPr fontAlgn="auto">
              <a:spcAft>
                <a:spcPts val="0"/>
              </a:spcAft>
              <a:defRPr/>
            </a:pPr>
            <a:r>
              <a:rPr lang="fr-CA" smtClean="0">
                <a:solidFill>
                  <a:schemeClr val="tx1">
                    <a:lumMod val="75000"/>
                    <a:lumOff val="25000"/>
                  </a:schemeClr>
                </a:solidFill>
              </a:rPr>
              <a:t>22 Ounce Bottles</a:t>
            </a:r>
            <a:endParaRPr lang="fr-CA" dirty="0" smtClean="0">
              <a:solidFill>
                <a:schemeClr val="tx1">
                  <a:lumMod val="75000"/>
                  <a:lumOff val="25000"/>
                </a:schemeClr>
              </a:solidFill>
            </a:endParaRPr>
          </a:p>
        </p:txBody>
      </p:sp>
      <p:sp>
        <p:nvSpPr>
          <p:cNvPr id="3" name="Espace réservé du contenu 2"/>
          <p:cNvSpPr>
            <a:spLocks noGrp="1"/>
          </p:cNvSpPr>
          <p:nvPr>
            <p:ph idx="1"/>
          </p:nvPr>
        </p:nvSpPr>
        <p:spPr>
          <a:xfrm>
            <a:off x="1981558" y="838200"/>
            <a:ext cx="4068380" cy="3200400"/>
          </a:xfrm>
        </p:spPr>
        <p:txBody>
          <a:bodyPr rtlCol="0">
            <a:normAutofit/>
          </a:bodyPr>
          <a:lstStyle/>
          <a:p>
            <a:pPr fontAlgn="auto">
              <a:spcAft>
                <a:spcPts val="0"/>
              </a:spcAft>
              <a:buFont typeface="Arial" pitchFamily="34" charset="0"/>
              <a:buChar char="•"/>
              <a:defRPr/>
            </a:pPr>
            <a:r>
              <a:rPr lang="fr-CA" sz="2000" smtClean="0">
                <a:solidFill>
                  <a:schemeClr val="tx1">
                    <a:lumMod val="75000"/>
                    <a:lumOff val="25000"/>
                  </a:schemeClr>
                </a:solidFill>
              </a:rPr>
              <a:t>Hoppy Bitch IPA, Mango Weizen and Joker Amber 22oz are all in distribution with at least 3 major grocers apiece in Western Washington.</a:t>
            </a:r>
          </a:p>
          <a:p>
            <a:pPr fontAlgn="auto">
              <a:spcAft>
                <a:spcPts val="0"/>
              </a:spcAft>
              <a:buFont typeface="Arial" pitchFamily="34" charset="0"/>
              <a:buChar char="•"/>
              <a:defRPr/>
            </a:pPr>
            <a:r>
              <a:rPr lang="fr-CA" sz="2000" smtClean="0">
                <a:solidFill>
                  <a:schemeClr val="tx1">
                    <a:lumMod val="75000"/>
                    <a:lumOff val="25000"/>
                  </a:schemeClr>
                </a:solidFill>
              </a:rPr>
              <a:t>Since the beginning of 2014, these bottles have seen a combined tripling in shelf space, spurned on by their heavy popularity on draft</a:t>
            </a:r>
          </a:p>
        </p:txBody>
      </p:sp>
      <p:sp>
        <p:nvSpPr>
          <p:cNvPr id="13" name="Espace réservé du contenu 2"/>
          <p:cNvSpPr txBox="1">
            <a:spLocks/>
          </p:cNvSpPr>
          <p:nvPr/>
        </p:nvSpPr>
        <p:spPr bwMode="auto">
          <a:xfrm>
            <a:off x="5116803" y="4572000"/>
            <a:ext cx="3886200" cy="2286000"/>
          </a:xfrm>
          <a:prstGeom prst="rect">
            <a:avLst/>
          </a:prstGeom>
          <a:noFill/>
          <a:ln w="9525">
            <a:noFill/>
            <a:miter lim="800000"/>
            <a:headEnd/>
            <a:tailEnd/>
          </a:ln>
        </p:spPr>
        <p:txBody>
          <a:bodyPr vert="horz" wrap="square" lIns="91440" tIns="45720" rIns="91440" bIns="45720" numCol="1" rtlCol="0" anchor="t" anchorCtr="0" compatLnSpc="1">
            <a:prstTxWarp prst="textNoShape">
              <a:avLst/>
            </a:prstTxWarp>
            <a:normAutofit/>
          </a:bodyPr>
          <a:lst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fontAlgn="auto">
              <a:spcAft>
                <a:spcPts val="0"/>
              </a:spcAft>
              <a:defRPr/>
            </a:pPr>
            <a:r>
              <a:rPr lang="fr-CA" sz="2000" smtClean="0">
                <a:solidFill>
                  <a:schemeClr val="tx1">
                    <a:lumMod val="75000"/>
                    <a:lumOff val="25000"/>
                  </a:schemeClr>
                </a:solidFill>
              </a:rPr>
              <a:t>We are seeing great movement on Chinook 6 packs and Bad Panda 22s in specialty stores. With Blood Orange Wit now our fastest growing draft, we expect large increases on our full suite of 22s going in to 2015.</a:t>
            </a:r>
          </a:p>
        </p:txBody>
      </p:sp>
      <p:pic>
        <p:nvPicPr>
          <p:cNvPr id="12" name="Picture 1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8010535" y="838200"/>
            <a:ext cx="992468" cy="3591790"/>
          </a:xfrm>
          <a:prstGeom prst="rect">
            <a:avLst/>
          </a:prstGeom>
        </p:spPr>
      </p:pic>
      <p:pic>
        <p:nvPicPr>
          <p:cNvPr id="15" name="Picture 1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6981299" y="914400"/>
            <a:ext cx="1029235" cy="3515590"/>
          </a:xfrm>
          <a:prstGeom prst="rect">
            <a:avLst/>
          </a:prstGeom>
        </p:spPr>
      </p:pic>
      <p:pic>
        <p:nvPicPr>
          <p:cNvPr id="16" name="Picture 15"/>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5867399" y="914400"/>
            <a:ext cx="1113899" cy="3522517"/>
          </a:xfrm>
          <a:prstGeom prst="rect">
            <a:avLst/>
          </a:prstGeom>
        </p:spPr>
      </p:pic>
      <p:pic>
        <p:nvPicPr>
          <p:cNvPr id="17" name="Picture 16"/>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2590800" y="4017818"/>
            <a:ext cx="838199" cy="2750127"/>
          </a:xfrm>
          <a:prstGeom prst="rect">
            <a:avLst/>
          </a:prstGeom>
        </p:spPr>
      </p:pic>
      <p:pic>
        <p:nvPicPr>
          <p:cNvPr id="18" name="Picture 17"/>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3456708" y="4031673"/>
            <a:ext cx="810492" cy="2736273"/>
          </a:xfrm>
          <a:prstGeom prst="rect">
            <a:avLst/>
          </a:prstGeom>
        </p:spPr>
      </p:pic>
      <p:pic>
        <p:nvPicPr>
          <p:cNvPr id="19" name="Picture 18"/>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4343400" y="4017818"/>
            <a:ext cx="728000" cy="2736274"/>
          </a:xfrm>
          <a:prstGeom prst="rect">
            <a:avLst/>
          </a:prstGeom>
        </p:spPr>
      </p:pic>
      <p:pic>
        <p:nvPicPr>
          <p:cNvPr id="14" name="Picture 13" descr="final nwbc logo revised-horizontal text.pdf"/>
          <p:cNvPicPr>
            <a:picLocks noChangeAspect="1"/>
          </p:cNvPicPr>
          <p:nvPr/>
        </p:nvPicPr>
        <p:blipFill rotWithShape="1">
          <a:blip r:embed="rId9" cstate="print">
            <a:extLst>
              <a:ext uri="{28A0092B-C50C-407E-A947-70E740481C1C}">
                <a14:useLocalDpi xmlns:a14="http://schemas.microsoft.com/office/drawing/2010/main" xmlns="" val="0"/>
              </a:ext>
            </a:extLst>
          </a:blip>
          <a:srcRect l="19011" t="6190" r="25392" b="7930"/>
          <a:stretch/>
        </p:blipFill>
        <p:spPr>
          <a:xfrm>
            <a:off x="304800" y="0"/>
            <a:ext cx="1534441" cy="1831534"/>
          </a:xfrm>
          <a:prstGeom prst="rect">
            <a:avLst/>
          </a:prstGeom>
        </p:spPr>
      </p:pic>
    </p:spTree>
    <p:extLst>
      <p:ext uri="{BB962C8B-B14F-4D97-AF65-F5344CB8AC3E}">
        <p14:creationId xmlns:p14="http://schemas.microsoft.com/office/powerpoint/2010/main" xmlns="" val="15560027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098" name="Titre 1"/>
          <p:cNvSpPr>
            <a:spLocks noGrp="1"/>
          </p:cNvSpPr>
          <p:nvPr>
            <p:ph type="title"/>
          </p:nvPr>
        </p:nvSpPr>
        <p:spPr>
          <a:xfrm>
            <a:off x="457200" y="274638"/>
            <a:ext cx="8229600" cy="792162"/>
          </a:xfrm>
        </p:spPr>
        <p:txBody>
          <a:bodyPr/>
          <a:lstStyle/>
          <a:p>
            <a:r>
              <a:rPr lang="fr-CA" dirty="0" smtClean="0">
                <a:solidFill>
                  <a:schemeClr val="bg1"/>
                </a:solidFill>
              </a:rPr>
              <a:t>New </a:t>
            </a:r>
            <a:r>
              <a:rPr lang="fr-CA" dirty="0" err="1" smtClean="0">
                <a:solidFill>
                  <a:schemeClr val="bg1"/>
                </a:solidFill>
              </a:rPr>
              <a:t>Offerings</a:t>
            </a:r>
            <a:r>
              <a:rPr lang="fr-CA" dirty="0" smtClean="0">
                <a:solidFill>
                  <a:schemeClr val="bg1"/>
                </a:solidFill>
              </a:rPr>
              <a:t> </a:t>
            </a:r>
          </a:p>
        </p:txBody>
      </p:sp>
      <p:pic>
        <p:nvPicPr>
          <p:cNvPr id="20" name="Picture 19" descr="final nwbc logo revised-horizontal text.pdf"/>
          <p:cNvPicPr>
            <a:picLocks noChangeAspect="1"/>
          </p:cNvPicPr>
          <p:nvPr/>
        </p:nvPicPr>
        <p:blipFill rotWithShape="1">
          <a:blip r:embed="rId3" cstate="print">
            <a:extLst>
              <a:ext uri="{28A0092B-C50C-407E-A947-70E740481C1C}">
                <a14:useLocalDpi xmlns:a14="http://schemas.microsoft.com/office/drawing/2010/main" xmlns="" val="0"/>
              </a:ext>
            </a:extLst>
          </a:blip>
          <a:srcRect l="19011" t="6190" r="25392" b="7930"/>
          <a:stretch/>
        </p:blipFill>
        <p:spPr>
          <a:xfrm>
            <a:off x="304800" y="0"/>
            <a:ext cx="1534441" cy="1831534"/>
          </a:xfrm>
          <a:prstGeom prst="rect">
            <a:avLst/>
          </a:prstGeom>
        </p:spPr>
      </p:pic>
      <p:pic>
        <p:nvPicPr>
          <p:cNvPr id="21" name="Picture 20" descr="Black Pearl for TTB.jpg"/>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5143500" y="4191000"/>
            <a:ext cx="4000500" cy="2667000"/>
          </a:xfrm>
          <a:prstGeom prst="rect">
            <a:avLst/>
          </a:prstGeom>
        </p:spPr>
      </p:pic>
      <p:pic>
        <p:nvPicPr>
          <p:cNvPr id="22" name="Picture 21" descr="crazy bottle mock.jpg"/>
          <p:cNvPicPr>
            <a:picLocks noChangeAspect="1"/>
          </p:cNvPicPr>
          <p:nvPr/>
        </p:nvPicPr>
        <p:blipFill rotWithShape="1">
          <a:blip r:embed="rId5" cstate="print">
            <a:extLst>
              <a:ext uri="{28A0092B-C50C-407E-A947-70E740481C1C}">
                <a14:useLocalDpi xmlns:a14="http://schemas.microsoft.com/office/drawing/2010/main" xmlns="" val="0"/>
              </a:ext>
            </a:extLst>
          </a:blip>
          <a:srcRect l="29662" t="4908" r="33591" b="7667"/>
          <a:stretch/>
        </p:blipFill>
        <p:spPr>
          <a:xfrm>
            <a:off x="457200" y="1952502"/>
            <a:ext cx="1371600" cy="4892320"/>
          </a:xfrm>
          <a:prstGeom prst="rect">
            <a:avLst/>
          </a:prstGeom>
        </p:spPr>
      </p:pic>
      <p:sp>
        <p:nvSpPr>
          <p:cNvPr id="23" name="TextBox 22"/>
          <p:cNvSpPr txBox="1"/>
          <p:nvPr/>
        </p:nvSpPr>
        <p:spPr>
          <a:xfrm>
            <a:off x="1676400" y="1981200"/>
            <a:ext cx="7233170" cy="4893647"/>
          </a:xfrm>
          <a:prstGeom prst="rect">
            <a:avLst/>
          </a:prstGeom>
          <a:noFill/>
        </p:spPr>
        <p:txBody>
          <a:bodyPr wrap="none" rtlCol="0">
            <a:spAutoFit/>
          </a:bodyPr>
          <a:lstStyle/>
          <a:p>
            <a:pPr marL="342900" indent="-342900">
              <a:buFont typeface="Arial"/>
              <a:buChar char="•"/>
            </a:pPr>
            <a:r>
              <a:rPr lang="en-US" sz="2400" dirty="0" smtClean="0"/>
              <a:t>Our priorities continue to be to add value to your</a:t>
            </a:r>
          </a:p>
          <a:p>
            <a:r>
              <a:rPr lang="en-US" sz="2400" dirty="0" smtClean="0"/>
              <a:t>    assortment and Black Pearl Bourbon Barrel Aged</a:t>
            </a:r>
          </a:p>
          <a:p>
            <a:r>
              <a:rPr lang="en-US" sz="2400" dirty="0"/>
              <a:t> </a:t>
            </a:r>
            <a:r>
              <a:rPr lang="en-US" sz="2400" dirty="0" smtClean="0"/>
              <a:t>   Stout is an award winning beer now available in</a:t>
            </a:r>
          </a:p>
          <a:p>
            <a:r>
              <a:rPr lang="en-US" sz="2400" dirty="0"/>
              <a:t> </a:t>
            </a:r>
            <a:r>
              <a:rPr lang="en-US" sz="2400" dirty="0" smtClean="0"/>
              <a:t>   22 </a:t>
            </a:r>
            <a:r>
              <a:rPr lang="en-US" sz="2400" dirty="0" err="1" smtClean="0"/>
              <a:t>oz</a:t>
            </a:r>
            <a:r>
              <a:rPr lang="en-US" sz="2400" dirty="0" smtClean="0"/>
              <a:t> bottles that does just that. </a:t>
            </a:r>
          </a:p>
          <a:p>
            <a:pPr marL="342900" indent="-342900">
              <a:buFont typeface="Arial"/>
              <a:buChar char="•"/>
            </a:pPr>
            <a:r>
              <a:rPr lang="en-US" sz="2400" dirty="0" smtClean="0"/>
              <a:t>Crazy Bitch Double IPA is our most expensive </a:t>
            </a:r>
          </a:p>
          <a:p>
            <a:r>
              <a:rPr lang="en-US" sz="2400" dirty="0"/>
              <a:t> </a:t>
            </a:r>
            <a:r>
              <a:rPr lang="en-US" sz="2400" dirty="0" smtClean="0"/>
              <a:t>   beer we produce</a:t>
            </a:r>
          </a:p>
          <a:p>
            <a:r>
              <a:rPr lang="en-US" sz="2400" dirty="0"/>
              <a:t> </a:t>
            </a:r>
            <a:r>
              <a:rPr lang="en-US" sz="2400" dirty="0" smtClean="0"/>
              <a:t>   but it is worth it to </a:t>
            </a:r>
          </a:p>
          <a:p>
            <a:r>
              <a:rPr lang="en-US" sz="2400" dirty="0"/>
              <a:t> </a:t>
            </a:r>
            <a:r>
              <a:rPr lang="en-US" sz="2400" dirty="0" smtClean="0"/>
              <a:t>   the consumers face</a:t>
            </a:r>
          </a:p>
          <a:p>
            <a:r>
              <a:rPr lang="en-US" sz="2400" dirty="0"/>
              <a:t> </a:t>
            </a:r>
            <a:r>
              <a:rPr lang="en-US" sz="2400" dirty="0" smtClean="0"/>
              <a:t>   when they enjoy this</a:t>
            </a:r>
          </a:p>
          <a:p>
            <a:r>
              <a:rPr lang="en-US" sz="2400" dirty="0"/>
              <a:t> </a:t>
            </a:r>
            <a:r>
              <a:rPr lang="en-US" sz="2400" dirty="0" smtClean="0"/>
              <a:t>   fantastic IPA that </a:t>
            </a:r>
          </a:p>
          <a:p>
            <a:r>
              <a:rPr lang="en-US" sz="2400" dirty="0"/>
              <a:t> </a:t>
            </a:r>
            <a:r>
              <a:rPr lang="en-US" sz="2400" dirty="0" smtClean="0"/>
              <a:t>   uses copious amounts</a:t>
            </a:r>
          </a:p>
          <a:p>
            <a:r>
              <a:rPr lang="en-US" sz="2400" dirty="0" smtClean="0"/>
              <a:t>    of hops to create a</a:t>
            </a:r>
          </a:p>
          <a:p>
            <a:r>
              <a:rPr lang="en-US" sz="2400" dirty="0" smtClean="0"/>
              <a:t>    fantastic ale. </a:t>
            </a:r>
            <a:endParaRPr lang="en-US" sz="2400" dirty="0"/>
          </a:p>
        </p:txBody>
      </p:sp>
    </p:spTree>
    <p:extLst>
      <p:ext uri="{BB962C8B-B14F-4D97-AF65-F5344CB8AC3E}">
        <p14:creationId xmlns:p14="http://schemas.microsoft.com/office/powerpoint/2010/main" xmlns="" val="2974116720"/>
      </p:ext>
    </p:extLst>
  </p:cSld>
  <p:clrMapOvr>
    <a:masterClrMapping/>
  </p:clrMapOvr>
  <p:timing>
    <p:tnLst>
      <p:par>
        <p:cTn id="1" dur="indefinite" restart="never" nodeType="tmRoot"/>
      </p:par>
    </p:tnLst>
  </p:timing>
</p:sld>
</file>

<file path=ppt/theme/theme1.xml><?xml version="1.0" encoding="utf-8"?>
<a:theme xmlns:a="http://schemas.openxmlformats.org/drawingml/2006/main" name="46">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E4B83423-8BDA-4EB6-A73B-CEE250DFB40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TW_Whistler</Template>
  <TotalTime>34521</TotalTime>
  <Words>764</Words>
  <Application>Microsoft Office PowerPoint</Application>
  <PresentationFormat>화면 슬라이드 쇼(4:3)</PresentationFormat>
  <Paragraphs>42</Paragraphs>
  <Slides>7</Slides>
  <Notes>0</Notes>
  <HiddenSlides>0</HiddenSlides>
  <MMClips>0</MMClips>
  <ScaleCrop>false</ScaleCrop>
  <HeadingPairs>
    <vt:vector size="4" baseType="variant">
      <vt:variant>
        <vt:lpstr>테마</vt:lpstr>
      </vt:variant>
      <vt:variant>
        <vt:i4>1</vt:i4>
      </vt:variant>
      <vt:variant>
        <vt:lpstr>슬라이드 제목</vt:lpstr>
      </vt:variant>
      <vt:variant>
        <vt:i4>7</vt:i4>
      </vt:variant>
    </vt:vector>
  </HeadingPairs>
  <TitlesOfParts>
    <vt:vector size="8" baseType="lpstr">
      <vt:lpstr>46</vt:lpstr>
      <vt:lpstr>Northwest Brewing Company</vt:lpstr>
      <vt:lpstr>History</vt:lpstr>
      <vt:lpstr>Product Network</vt:lpstr>
      <vt:lpstr>6 Pack Bottles</vt:lpstr>
      <vt:lpstr>Hawk One 6 Pack Cans</vt:lpstr>
      <vt:lpstr>22 Ounce Bottles</vt:lpstr>
      <vt:lpstr>New Offerings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Northwest Brewing Company</dc:title>
  <dc:creator>Brad J Robinson</dc:creator>
  <cp:lastModifiedBy>Danny Kim</cp:lastModifiedBy>
  <cp:revision>69</cp:revision>
  <cp:lastPrinted>2015-06-09T19:01:54Z</cp:lastPrinted>
  <dcterms:created xsi:type="dcterms:W3CDTF">2014-01-03T18:32:04Z</dcterms:created>
  <dcterms:modified xsi:type="dcterms:W3CDTF">2015-10-08T02:10:37Z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TC103815439990</vt:lpwstr>
  </property>
</Properties>
</file>