
<file path=[Content_Types].xml><?xml version="1.0" encoding="utf-8"?>
<Types xmlns="http://schemas.openxmlformats.org/package/2006/content-types">
  <Default Extension="png" ContentType="image/png"/>
  <Default Extension="jfif" ContentType="image/jpe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3" r:id="rId4"/>
    <p:sldId id="258" r:id="rId5"/>
    <p:sldId id="259" r:id="rId6"/>
    <p:sldId id="260" r:id="rId7"/>
    <p:sldId id="261" r:id="rId8"/>
    <p:sldId id="262" r:id="rId9"/>
    <p:sldId id="272" r:id="rId10"/>
    <p:sldId id="263" r:id="rId11"/>
    <p:sldId id="264" r:id="rId12"/>
    <p:sldId id="265" r:id="rId13"/>
    <p:sldId id="266" r:id="rId14"/>
    <p:sldId id="267" r:id="rId15"/>
    <p:sldId id="268" r:id="rId16"/>
    <p:sldId id="269" r:id="rId17"/>
    <p:sldId id="270" r:id="rId18"/>
    <p:sldId id="274" r:id="rId19"/>
    <p:sldId id="275" r:id="rId20"/>
    <p:sldId id="27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5E5E"/>
    <a:srgbClr val="71787D"/>
    <a:srgbClr val="969CA0"/>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p:scale>
          <a:sx n="55" d="100"/>
          <a:sy n="55" d="100"/>
        </p:scale>
        <p:origin x="-108" y="-115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13.pn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19.jpeg"/><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emf"/><Relationship Id="rId2" Type="http://schemas.openxmlformats.org/officeDocument/2006/relationships/image" Target="../media/image20.jpg"/><Relationship Id="rId1" Type="http://schemas.openxmlformats.org/officeDocument/2006/relationships/slideLayout" Target="../slideLayouts/slideLayout2.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image" Target="../media/image2.emf"/><Relationship Id="rId2" Type="http://schemas.openxmlformats.org/officeDocument/2006/relationships/image" Target="../media/image27.jpg"/><Relationship Id="rId1" Type="http://schemas.openxmlformats.org/officeDocument/2006/relationships/slideLayout" Target="../slideLayouts/slideLayout2.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34.jpg"/></Relationships>
</file>

<file path=ppt/slides/_rels/slide11.xml.rels><?xml version="1.0" encoding="UTF-8" standalone="yes"?>
<Relationships xmlns="http://schemas.openxmlformats.org/package/2006/relationships"><Relationship Id="rId3" Type="http://schemas.openxmlformats.org/officeDocument/2006/relationships/image" Target="../media/image36.jfif"/><Relationship Id="rId2" Type="http://schemas.openxmlformats.org/officeDocument/2006/relationships/image" Target="../media/image35.jfif"/><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fif"/><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fif"/><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2.emf"/><Relationship Id="rId2" Type="http://schemas.openxmlformats.org/officeDocument/2006/relationships/image" Target="../media/image43.jp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fif"/><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0.jpg"/></Relationships>
</file>

<file path=ppt/slides/_rels/slide1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3.jpeg"/></Relationships>
</file>

<file path=ppt/slides/_rels/slide1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57.jpg"/><Relationship Id="rId4" Type="http://schemas.openxmlformats.org/officeDocument/2006/relationships/image" Target="../media/image56.jpg"/></Relationships>
</file>

<file path=ppt/slides/_rels/slide1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61.jpg"/><Relationship Id="rId4" Type="http://schemas.openxmlformats.org/officeDocument/2006/relationships/image" Target="../media/image60.jpg"/></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2.jpg"/><Relationship Id="rId1" Type="http://schemas.openxmlformats.org/officeDocument/2006/relationships/slideLayout" Target="../slideLayouts/slideLayout2.xml"/><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403086">
            <a:off x="2655347" y="1864852"/>
            <a:ext cx="6800102" cy="2517653"/>
          </a:xfrm>
          <a:prstGeom prst="rect">
            <a:avLst/>
          </a:prstGeom>
        </p:spPr>
      </p:pic>
      <p:pic>
        <p:nvPicPr>
          <p:cNvPr id="4" name="Picture 3">
            <a:extLst>
              <a:ext uri="{FF2B5EF4-FFF2-40B4-BE49-F238E27FC236}">
                <a16:creationId xmlns:a16="http://schemas.microsoft.com/office/drawing/2014/main" xmlns="" id="{6171AA83-BBCD-C14D-A936-3A69DD10A096}"/>
              </a:ext>
            </a:extLst>
          </p:cNvPr>
          <p:cNvPicPr>
            <a:picLocks noChangeAspect="1"/>
          </p:cNvPicPr>
          <p:nvPr/>
        </p:nvPicPr>
        <p:blipFill>
          <a:blip r:embed="rId3">
            <a:duotone>
              <a:prstClr val="black"/>
              <a:schemeClr val="accent3">
                <a:tint val="45000"/>
                <a:satMod val="400000"/>
              </a:schemeClr>
            </a:duotone>
          </a:blip>
          <a:stretch>
            <a:fillRect/>
          </a:stretch>
        </p:blipFill>
        <p:spPr>
          <a:xfrm>
            <a:off x="1023720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7031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590878" y="-1"/>
            <a:ext cx="4114800" cy="1093509"/>
          </a:xfrm>
          <a:prstGeom prst="flowChartDocumen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cap="small" dirty="0" smtClean="0">
                <a:solidFill>
                  <a:srgbClr val="002060"/>
                </a:solidFill>
              </a:rPr>
              <a:t>Who we are ?</a:t>
            </a:r>
          </a:p>
        </p:txBody>
      </p:sp>
      <p:sp>
        <p:nvSpPr>
          <p:cNvPr id="5" name="Content Placeholder 5"/>
          <p:cNvSpPr>
            <a:spLocks noGrp="1"/>
          </p:cNvSpPr>
          <p:nvPr>
            <p:ph idx="1"/>
          </p:nvPr>
        </p:nvSpPr>
        <p:spPr>
          <a:xfrm>
            <a:off x="468327" y="1280160"/>
            <a:ext cx="6637867" cy="5460274"/>
          </a:xfrm>
        </p:spPr>
        <p:txBody>
          <a:bodyPr>
            <a:normAutofit fontScale="92500"/>
          </a:bodyPr>
          <a:lstStyle/>
          <a:p>
            <a:r>
              <a:rPr lang="en-US" dirty="0"/>
              <a:t>Cairo 3A </a:t>
            </a:r>
            <a:r>
              <a:rPr lang="en-US" dirty="0">
                <a:solidFill>
                  <a:schemeClr val="bg1">
                    <a:lumMod val="95000"/>
                    <a:lumOff val="5000"/>
                  </a:schemeClr>
                </a:solidFill>
              </a:rPr>
              <a:t>is </a:t>
            </a:r>
            <a:r>
              <a:rPr lang="en-US" b="1" dirty="0">
                <a:solidFill>
                  <a:schemeClr val="accent2">
                    <a:lumMod val="50000"/>
                  </a:schemeClr>
                </a:solidFill>
              </a:rPr>
              <a:t>the market leader </a:t>
            </a:r>
            <a:r>
              <a:rPr lang="en-US" dirty="0"/>
              <a:t>in the Middle East and Africa in Grains trading, is a group of integrated companies that are engaged in the supply of agricultural commodities across the MENA region. The nature of the group’s business entails trading, stevedoring, storage facilities, as well as </a:t>
            </a:r>
            <a:r>
              <a:rPr lang="en-US" dirty="0" smtClean="0"/>
              <a:t>transportation, distribution , poultry , oil production &amp; juicing.</a:t>
            </a:r>
          </a:p>
          <a:p>
            <a:pPr lvl="0"/>
            <a:r>
              <a:rPr lang="en-US" dirty="0"/>
              <a:t>Cairo3A for Agricultural and Animal production is part of the Cairo3A mother company, is an Egyptian company specialized in Agro industries, fresh and processed</a:t>
            </a:r>
            <a:r>
              <a:rPr lang="en-US" dirty="0" smtClean="0"/>
              <a:t>. We help our customers deliver full range of </a:t>
            </a:r>
            <a:r>
              <a:rPr lang="en-US" dirty="0" smtClean="0">
                <a:solidFill>
                  <a:schemeClr val="accent2">
                    <a:lumMod val="50000"/>
                  </a:schemeClr>
                </a:solidFill>
              </a:rPr>
              <a:t>FRESH, HEALTHY , SAFE  </a:t>
            </a:r>
            <a:r>
              <a:rPr lang="en-US" dirty="0" smtClean="0"/>
              <a:t>fruits and vegetables to consumer everyday.</a:t>
            </a:r>
          </a:p>
          <a:p>
            <a:pPr marL="0" indent="0">
              <a:buNone/>
            </a:pPr>
            <a:r>
              <a:rPr lang="en-US" sz="2200" b="1" cap="small" dirty="0" smtClean="0">
                <a:solidFill>
                  <a:srgbClr val="002060"/>
                </a:solidFill>
              </a:rPr>
              <a:t>The </a:t>
            </a:r>
            <a:r>
              <a:rPr lang="en-US" sz="2200" b="1" cap="small" dirty="0">
                <a:solidFill>
                  <a:srgbClr val="002060"/>
                </a:solidFill>
              </a:rPr>
              <a:t>one and only</a:t>
            </a:r>
          </a:p>
          <a:p>
            <a:r>
              <a:rPr lang="en-US" dirty="0"/>
              <a:t>We are proud to be the one &amp; the only in the Middle East and Africa to specialize in producing </a:t>
            </a:r>
            <a:r>
              <a:rPr lang="en-US" b="1" dirty="0" smtClean="0">
                <a:solidFill>
                  <a:schemeClr val="accent5">
                    <a:lumMod val="75000"/>
                  </a:schemeClr>
                </a:solidFill>
              </a:rPr>
              <a:t>Pomegranates </a:t>
            </a:r>
            <a:r>
              <a:rPr lang="en-US" b="1" dirty="0">
                <a:solidFill>
                  <a:schemeClr val="accent5">
                    <a:lumMod val="75000"/>
                  </a:schemeClr>
                </a:solidFill>
              </a:rPr>
              <a:t>concentrate </a:t>
            </a:r>
            <a:r>
              <a:rPr lang="en-US" b="1" dirty="0" smtClean="0">
                <a:solidFill>
                  <a:schemeClr val="accent5">
                    <a:lumMod val="75000"/>
                  </a:schemeClr>
                </a:solidFill>
              </a:rPr>
              <a:t>including </a:t>
            </a:r>
            <a:r>
              <a:rPr lang="en-US" b="1" dirty="0">
                <a:solidFill>
                  <a:schemeClr val="accent5">
                    <a:lumMod val="75000"/>
                  </a:schemeClr>
                </a:solidFill>
              </a:rPr>
              <a:t>and not limited to Mangos, Strawberries, Apricot &amp; Peach</a:t>
            </a:r>
            <a:r>
              <a:rPr lang="en-US" dirty="0"/>
              <a:t>.in</a:t>
            </a:r>
            <a:r>
              <a:rPr lang="en-US" dirty="0">
                <a:solidFill>
                  <a:schemeClr val="accent5">
                    <a:lumMod val="75000"/>
                  </a:schemeClr>
                </a:solidFill>
              </a:rPr>
              <a:t> </a:t>
            </a:r>
            <a:r>
              <a:rPr lang="en-US" dirty="0" smtClean="0"/>
              <a:t>accordance </a:t>
            </a:r>
            <a:r>
              <a:rPr lang="en-US" dirty="0"/>
              <a:t>with the AIJN (Association of the Industry </a:t>
            </a:r>
            <a:r>
              <a:rPr lang="en-US" dirty="0" smtClean="0"/>
              <a:t>of Juices </a:t>
            </a:r>
            <a:r>
              <a:rPr lang="en-US" dirty="0"/>
              <a:t>and Nectars) </a:t>
            </a:r>
            <a:r>
              <a:rPr lang="en-US" dirty="0" smtClean="0"/>
              <a:t>standards as well as the full range of fruits concentrates and purees.</a:t>
            </a:r>
            <a:endParaRPr lang="en-US" dirty="0"/>
          </a:p>
          <a:p>
            <a:pPr marL="0" indent="0">
              <a:buNone/>
            </a:pPr>
            <a:endParaRPr lang="en-US" dirty="0"/>
          </a:p>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5090" y="906236"/>
            <a:ext cx="2390501" cy="1593667"/>
          </a:xfrm>
          <a:prstGeom prst="roundRect">
            <a:avLst>
              <a:gd name="adj" fmla="val 8594"/>
            </a:avLst>
          </a:prstGeom>
          <a:solidFill>
            <a:srgbClr val="FFFFFF">
              <a:shade val="85000"/>
            </a:srgbClr>
          </a:solidFill>
          <a:ln>
            <a:noFill/>
          </a:ln>
          <a:effec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05089" y="4643845"/>
            <a:ext cx="2390501" cy="1952898"/>
          </a:xfrm>
          <a:prstGeom prst="roundRect">
            <a:avLst>
              <a:gd name="adj" fmla="val 8594"/>
            </a:avLst>
          </a:prstGeom>
          <a:solidFill>
            <a:srgbClr val="FFFFFF">
              <a:shade val="85000"/>
            </a:srgbClr>
          </a:solidFill>
          <a:ln>
            <a:noFill/>
          </a:ln>
          <a:effectLst/>
        </p:spPr>
      </p:pic>
      <p:pic>
        <p:nvPicPr>
          <p:cNvPr id="2" name="Picture 1"/>
          <p:cNvPicPr>
            <a:picLocks noChangeAspect="1"/>
          </p:cNvPicPr>
          <p:nvPr/>
        </p:nvPicPr>
        <p:blipFill rotWithShape="1">
          <a:blip r:embed="rId4"/>
          <a:srcRect l="26641" t="17589" r="27377" b="13482"/>
          <a:stretch/>
        </p:blipFill>
        <p:spPr>
          <a:xfrm>
            <a:off x="9454151" y="2659321"/>
            <a:ext cx="2341440" cy="1867989"/>
          </a:xfrm>
          <a:prstGeom prst="roundRect">
            <a:avLst>
              <a:gd name="adj" fmla="val 8594"/>
            </a:avLst>
          </a:prstGeom>
          <a:solidFill>
            <a:srgbClr val="FFFFFF">
              <a:shade val="85000"/>
            </a:srgbClr>
          </a:solidFill>
          <a:ln>
            <a:noFill/>
          </a:ln>
          <a:effectLst/>
        </p:spPr>
      </p:pic>
      <p:pic>
        <p:nvPicPr>
          <p:cNvPr id="8" name="Picture 7">
            <a:extLst>
              <a:ext uri="{FF2B5EF4-FFF2-40B4-BE49-F238E27FC236}">
                <a16:creationId xmlns:a16="http://schemas.microsoft.com/office/drawing/2014/main" xmlns="" id="{6171AA83-BBCD-C14D-A936-3A69DD10A096}"/>
              </a:ext>
            </a:extLst>
          </p:cNvPr>
          <p:cNvPicPr>
            <a:picLocks noChangeAspect="1"/>
          </p:cNvPicPr>
          <p:nvPr/>
        </p:nvPicPr>
        <p:blipFill>
          <a:blip r:embed="rId5">
            <a:duotone>
              <a:prstClr val="black"/>
              <a:schemeClr val="accent3">
                <a:tint val="45000"/>
                <a:satMod val="400000"/>
              </a:schemeClr>
            </a:duotone>
          </a:blip>
          <a:stretch>
            <a:fillRect/>
          </a:stretch>
        </p:blipFill>
        <p:spPr>
          <a:xfrm>
            <a:off x="10221685" y="179363"/>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71220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009" y="1253347"/>
            <a:ext cx="7085441" cy="5196258"/>
          </a:xfrm>
        </p:spPr>
        <p:txBody>
          <a:bodyPr>
            <a:normAutofit lnSpcReduction="10000"/>
          </a:bodyPr>
          <a:lstStyle/>
          <a:p>
            <a:r>
              <a:rPr lang="en-US" b="1" dirty="0">
                <a:solidFill>
                  <a:schemeClr val="accent2">
                    <a:lumMod val="50000"/>
                  </a:schemeClr>
                </a:solidFill>
              </a:rPr>
              <a:t>Farm:</a:t>
            </a:r>
            <a:r>
              <a:rPr lang="en-US" dirty="0"/>
              <a:t> Located at </a:t>
            </a:r>
            <a:r>
              <a:rPr lang="en-US" dirty="0" err="1"/>
              <a:t>Wadi</a:t>
            </a:r>
            <a:r>
              <a:rPr lang="en-US" dirty="0"/>
              <a:t> el Natron Alexandria desert road, on an area of 2500 acres arable land, our cultivates include Grapes, Pomegranates, Peaches , Nectarines &amp; Mangos and are Global Gap, Grasp, </a:t>
            </a:r>
            <a:r>
              <a:rPr lang="en-US" dirty="0" err="1"/>
              <a:t>Smeta</a:t>
            </a:r>
            <a:r>
              <a:rPr lang="en-US" dirty="0"/>
              <a:t> &amp; </a:t>
            </a:r>
            <a:r>
              <a:rPr lang="en-US" dirty="0" err="1"/>
              <a:t>Sedex</a:t>
            </a:r>
            <a:r>
              <a:rPr lang="en-US" dirty="0"/>
              <a:t> certified fruits, the agricultural management in Cairo 3A is based on the latest methods in the agricultural processes. our fresh fruits are pesticides free applying reliable pest control methods</a:t>
            </a:r>
            <a:r>
              <a:rPr lang="en-US" dirty="0" smtClean="0"/>
              <a:t>.</a:t>
            </a:r>
          </a:p>
          <a:p>
            <a:pPr marL="0" indent="0">
              <a:buNone/>
            </a:pPr>
            <a:endParaRPr lang="en-US" dirty="0"/>
          </a:p>
          <a:p>
            <a:r>
              <a:rPr lang="en-US" b="1" dirty="0" err="1">
                <a:solidFill>
                  <a:schemeClr val="accent2">
                    <a:lumMod val="50000"/>
                  </a:schemeClr>
                </a:solidFill>
              </a:rPr>
              <a:t>Packhouse</a:t>
            </a:r>
            <a:r>
              <a:rPr lang="en-US" b="1" dirty="0">
                <a:solidFill>
                  <a:schemeClr val="bg1">
                    <a:lumMod val="95000"/>
                    <a:lumOff val="5000"/>
                  </a:schemeClr>
                </a:solidFill>
              </a:rPr>
              <a:t> </a:t>
            </a:r>
            <a:r>
              <a:rPr lang="en-US" dirty="0"/>
              <a:t>: Located inside our farm in </a:t>
            </a:r>
            <a:r>
              <a:rPr lang="en-US" dirty="0" err="1"/>
              <a:t>Wadi</a:t>
            </a:r>
            <a:r>
              <a:rPr lang="en-US" dirty="0"/>
              <a:t> Natron, with capacity of 80 tons per day includes 4 lines for grapes &amp; one-line for Stone fruits certified by </a:t>
            </a:r>
            <a:r>
              <a:rPr lang="en-US" dirty="0" smtClean="0"/>
              <a:t>FSSC22000</a:t>
            </a:r>
          </a:p>
          <a:p>
            <a:pPr marL="0" indent="0">
              <a:buNone/>
            </a:pPr>
            <a:endParaRPr lang="en-US" dirty="0"/>
          </a:p>
          <a:p>
            <a:r>
              <a:rPr lang="en-US" b="1" dirty="0">
                <a:solidFill>
                  <a:schemeClr val="accent2">
                    <a:lumMod val="50000"/>
                  </a:schemeClr>
                </a:solidFill>
              </a:rPr>
              <a:t>Cold Store</a:t>
            </a:r>
            <a:r>
              <a:rPr lang="en-US" b="1" dirty="0">
                <a:solidFill>
                  <a:schemeClr val="accent1">
                    <a:lumMod val="50000"/>
                  </a:schemeClr>
                </a:solidFill>
              </a:rPr>
              <a:t>: </a:t>
            </a:r>
            <a:r>
              <a:rPr lang="en-US" dirty="0"/>
              <a:t>Cairo 3A owns one of the biggest cold storage facilities in the Middle East &amp; Africa to insure fresh quality fruits and vegetables to our clients . Our facility </a:t>
            </a:r>
            <a:r>
              <a:rPr lang="en-US" dirty="0" smtClean="0"/>
              <a:t>includes: </a:t>
            </a:r>
            <a:r>
              <a:rPr lang="en-US" dirty="0"/>
              <a:t>3 cold rooms , 2 freezing rooms, 2 precooling &amp; 1 fast freezing tunnel</a:t>
            </a:r>
          </a:p>
          <a:p>
            <a:endParaRPr lang="en-US" dirty="0"/>
          </a:p>
        </p:txBody>
      </p:sp>
      <p:sp>
        <p:nvSpPr>
          <p:cNvPr id="4" name="Title 3"/>
          <p:cNvSpPr>
            <a:spLocks noGrp="1"/>
          </p:cNvSpPr>
          <p:nvPr>
            <p:ph type="title"/>
          </p:nvPr>
        </p:nvSpPr>
        <p:spPr>
          <a:xfrm>
            <a:off x="625662" y="-1"/>
            <a:ext cx="4114800" cy="1097280"/>
          </a:xfrm>
          <a:prstGeom prst="flowChartDocumen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US" b="1" cap="small" dirty="0" smtClean="0">
                <a:solidFill>
                  <a:srgbClr val="002060"/>
                </a:solidFill>
              </a:rPr>
              <a:t>Our Facilities</a:t>
            </a:r>
            <a:endParaRPr lang="en-US" b="1" cap="small" dirty="0">
              <a:solidFill>
                <a:srgbClr val="002060"/>
              </a:solidFill>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6392" t="5997" r="9888" b="14236"/>
          <a:stretch/>
        </p:blipFill>
        <p:spPr>
          <a:xfrm>
            <a:off x="7873707" y="2598367"/>
            <a:ext cx="1942798" cy="1938359"/>
          </a:xfrm>
          <a:prstGeom prst="roundRect">
            <a:avLst>
              <a:gd name="adj" fmla="val 8594"/>
            </a:avLst>
          </a:prstGeom>
          <a:solidFill>
            <a:srgbClr val="FFFFFF">
              <a:shade val="85000"/>
            </a:srgbClr>
          </a:solidFill>
          <a:ln>
            <a:noFill/>
          </a:ln>
          <a:effectLst/>
        </p:spPr>
      </p:pic>
      <p:sp>
        <p:nvSpPr>
          <p:cNvPr id="6" name="Teardrop 5"/>
          <p:cNvSpPr/>
          <p:nvPr/>
        </p:nvSpPr>
        <p:spPr>
          <a:xfrm rot="8100000">
            <a:off x="8253128" y="3361947"/>
            <a:ext cx="345976" cy="334633"/>
          </a:xfrm>
          <a:prstGeom prst="teardrop">
            <a:avLst>
              <a:gd name="adj" fmla="val 1918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8312911" y="3416011"/>
            <a:ext cx="225948" cy="217883"/>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xmlns="" id="{6171AA83-BBCD-C14D-A936-3A69DD10A096}"/>
              </a:ext>
            </a:extLst>
          </p:cNvPr>
          <p:cNvPicPr>
            <a:picLocks noChangeAspect="1"/>
          </p:cNvPicPr>
          <p:nvPr/>
        </p:nvPicPr>
        <p:blipFill>
          <a:blip r:embed="rId3">
            <a:duotone>
              <a:prstClr val="black"/>
              <a:schemeClr val="accent3">
                <a:tint val="45000"/>
                <a:satMod val="400000"/>
              </a:schemeClr>
            </a:duotone>
          </a:blip>
          <a:stretch>
            <a:fillRect/>
          </a:stretch>
        </p:blipFill>
        <p:spPr>
          <a:xfrm>
            <a:off x="10234052" y="323383"/>
            <a:ext cx="1358900" cy="647164"/>
          </a:xfrm>
          <a:prstGeom prst="rect">
            <a:avLst/>
          </a:prstGeom>
          <a:ln>
            <a:noFill/>
          </a:ln>
          <a:effectLst>
            <a:outerShdw blurRad="190500" algn="tl" rotWithShape="0">
              <a:srgbClr val="000000">
                <a:alpha val="70000"/>
              </a:srgbClr>
            </a:outerShdw>
          </a:effectLst>
        </p:spPr>
      </p:pic>
      <p:sp>
        <p:nvSpPr>
          <p:cNvPr id="9" name="Rounded Rectangle 8"/>
          <p:cNvSpPr/>
          <p:nvPr/>
        </p:nvSpPr>
        <p:spPr>
          <a:xfrm>
            <a:off x="10355763" y="1556084"/>
            <a:ext cx="1486977" cy="1307227"/>
          </a:xfrm>
          <a:prstGeom prst="roundRect">
            <a:avLst>
              <a:gd name="adj" fmla="val 10000"/>
            </a:avLst>
          </a:prstGeom>
          <a:blipFill>
            <a:blip r:embed="rId4"/>
            <a:srcRect/>
            <a:stretch>
              <a:fillRect l="-41000" r="-41000"/>
            </a:stretch>
          </a:blip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rgbClr r="0" g="0" b="0"/>
          </a:lnRef>
          <a:fillRef idx="1">
            <a:scrgbClr r="0" g="0" b="0"/>
          </a:fillRef>
          <a:effectRef idx="1">
            <a:scrgbClr r="0" g="0" b="0"/>
          </a:effectRef>
          <a:fontRef idx="minor">
            <a:schemeClr val="lt1">
              <a:hueOff val="0"/>
              <a:satOff val="0"/>
              <a:lumOff val="0"/>
              <a:alphaOff val="0"/>
            </a:schemeClr>
          </a:fontRef>
        </p:style>
      </p:sp>
      <p:sp>
        <p:nvSpPr>
          <p:cNvPr id="10" name="Rounded Rectangle 9"/>
          <p:cNvSpPr/>
          <p:nvPr/>
        </p:nvSpPr>
        <p:spPr>
          <a:xfrm>
            <a:off x="10355763" y="3031284"/>
            <a:ext cx="1486977" cy="1307227"/>
          </a:xfrm>
          <a:prstGeom prst="roundRect">
            <a:avLst>
              <a:gd name="adj" fmla="val 10000"/>
            </a:avLst>
          </a:prstGeom>
          <a:blipFill dpi="0" rotWithShape="1">
            <a:blip r:embed="rId5"/>
            <a:srcRect/>
            <a:stretch>
              <a:fillRect/>
            </a:stretch>
          </a:blip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rgbClr r="0" g="0" b="0"/>
          </a:lnRef>
          <a:fillRef idx="1">
            <a:scrgbClr r="0" g="0" b="0"/>
          </a:fillRef>
          <a:effectRef idx="1">
            <a:scrgbClr r="0" g="0" b="0"/>
          </a:effectRef>
          <a:fontRef idx="minor">
            <a:schemeClr val="lt1">
              <a:hueOff val="0"/>
              <a:satOff val="0"/>
              <a:lumOff val="0"/>
              <a:alphaOff val="0"/>
            </a:schemeClr>
          </a:fontRef>
        </p:style>
      </p:sp>
      <p:sp>
        <p:nvSpPr>
          <p:cNvPr id="11" name="Rounded Rectangle 10"/>
          <p:cNvSpPr/>
          <p:nvPr/>
        </p:nvSpPr>
        <p:spPr>
          <a:xfrm>
            <a:off x="10355762" y="4667579"/>
            <a:ext cx="1486977" cy="1307227"/>
          </a:xfrm>
          <a:prstGeom prst="roundRect">
            <a:avLst>
              <a:gd name="adj" fmla="val 10000"/>
            </a:avLst>
          </a:prstGeom>
          <a:blipFill>
            <a:blip r:embed="rId6"/>
            <a:srcRect/>
            <a:stretch>
              <a:fillRect/>
            </a:stretch>
          </a:blip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rgbClr r="0" g="0" b="0"/>
          </a:lnRef>
          <a:fillRef idx="1">
            <a:scrgbClr r="0" g="0" b="0"/>
          </a:fillRef>
          <a:effectRef idx="1">
            <a:scrgbClr r="0" g="0" b="0"/>
          </a:effectRef>
          <a:fontRef idx="minor">
            <a:schemeClr val="lt1">
              <a:hueOff val="0"/>
              <a:satOff val="0"/>
              <a:lumOff val="0"/>
              <a:alphaOff val="0"/>
            </a:schemeClr>
          </a:fontRef>
        </p:style>
      </p:sp>
    </p:spTree>
    <p:extLst>
      <p:ext uri="{BB962C8B-B14F-4D97-AF65-F5344CB8AC3E}">
        <p14:creationId xmlns:p14="http://schemas.microsoft.com/office/powerpoint/2010/main" val="2942191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7623" y="2279900"/>
            <a:ext cx="2299063" cy="1532708"/>
          </a:xfrm>
          <a:prstGeom prst="roundRect">
            <a:avLst>
              <a:gd name="adj" fmla="val 8594"/>
            </a:avLst>
          </a:prstGeom>
          <a:solidFill>
            <a:srgbClr val="FFFFFF">
              <a:shade val="85000"/>
            </a:srgbClr>
          </a:solidFill>
          <a:ln>
            <a:noFill/>
          </a:ln>
          <a:effectLst/>
        </p:spPr>
      </p:pic>
      <p:sp>
        <p:nvSpPr>
          <p:cNvPr id="5" name="Flowchart: Document 4"/>
          <p:cNvSpPr/>
          <p:nvPr/>
        </p:nvSpPr>
        <p:spPr>
          <a:xfrm>
            <a:off x="634419" y="0"/>
            <a:ext cx="4258491" cy="1097280"/>
          </a:xfrm>
          <a:prstGeom prst="flowChartDocumen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dirty="0"/>
              <a:t/>
            </a:r>
            <a:br>
              <a:rPr lang="en-US" dirty="0"/>
            </a:br>
            <a:r>
              <a:rPr lang="en-US" sz="3600" b="1" cap="small" dirty="0">
                <a:solidFill>
                  <a:srgbClr val="002060"/>
                </a:solidFill>
              </a:rPr>
              <a:t>Quality Assurance</a:t>
            </a:r>
            <a:endParaRPr lang="en-US" cap="small" dirty="0">
              <a:solidFill>
                <a:srgbClr val="002060"/>
              </a:solidFill>
            </a:endParaRP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r="2555" b="31356"/>
          <a:stretch/>
        </p:blipFill>
        <p:spPr>
          <a:xfrm>
            <a:off x="5981155" y="2421846"/>
            <a:ext cx="2450374" cy="1248817"/>
          </a:xfrm>
          <a:prstGeom prst="roundRect">
            <a:avLst>
              <a:gd name="adj" fmla="val 8594"/>
            </a:avLst>
          </a:prstGeom>
          <a:solidFill>
            <a:srgbClr val="FFFFFF">
              <a:shade val="85000"/>
            </a:srgbClr>
          </a:solidFill>
          <a:ln>
            <a:noFill/>
          </a:ln>
          <a:effec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5591" y="4415995"/>
            <a:ext cx="2215593" cy="1462291"/>
          </a:xfrm>
          <a:prstGeom prst="roundRect">
            <a:avLst>
              <a:gd name="adj" fmla="val 8594"/>
            </a:avLst>
          </a:prstGeom>
          <a:solidFill>
            <a:srgbClr val="FFFFFF">
              <a:shade val="85000"/>
            </a:srgbClr>
          </a:solidFill>
          <a:ln>
            <a:noFill/>
          </a:ln>
          <a:effec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25563" y="4554311"/>
            <a:ext cx="3448050" cy="1323975"/>
          </a:xfrm>
          <a:prstGeom prst="roundRect">
            <a:avLst>
              <a:gd name="adj" fmla="val 8594"/>
            </a:avLst>
          </a:prstGeom>
          <a:solidFill>
            <a:srgbClr val="FFFFFF">
              <a:shade val="85000"/>
            </a:srgbClr>
          </a:solidFill>
          <a:ln>
            <a:noFill/>
          </a:ln>
          <a:effectLst/>
        </p:spPr>
      </p:pic>
      <p:pic>
        <p:nvPicPr>
          <p:cNvPr id="10" name="Picture 9">
            <a:extLst>
              <a:ext uri="{FF2B5EF4-FFF2-40B4-BE49-F238E27FC236}">
                <a16:creationId xmlns:a16="http://schemas.microsoft.com/office/drawing/2014/main" xmlns="" id="{6171AA83-BBCD-C14D-A936-3A69DD10A096}"/>
              </a:ext>
            </a:extLst>
          </p:cNvPr>
          <p:cNvPicPr>
            <a:picLocks noChangeAspect="1"/>
          </p:cNvPicPr>
          <p:nvPr/>
        </p:nvPicPr>
        <p:blipFill>
          <a:blip r:embed="rId6">
            <a:duotone>
              <a:prstClr val="black"/>
              <a:schemeClr val="accent3">
                <a:tint val="45000"/>
                <a:satMod val="400000"/>
              </a:schemeClr>
            </a:duotone>
          </a:blip>
          <a:stretch>
            <a:fillRect/>
          </a:stretch>
        </p:blipFill>
        <p:spPr>
          <a:xfrm>
            <a:off x="1023720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8397285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576112" y="0"/>
            <a:ext cx="4114800" cy="1097280"/>
          </a:xfrm>
          <a:prstGeom prst="flowChartDocumen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3600" b="1" cap="small" dirty="0">
                <a:solidFill>
                  <a:srgbClr val="002060"/>
                </a:solidFill>
              </a:rPr>
              <a:t>Citrus</a:t>
            </a:r>
            <a:r>
              <a:rPr lang="en-US" b="1" cap="small" dirty="0">
                <a:solidFill>
                  <a:srgbClr val="002060"/>
                </a:solidFill>
              </a:rPr>
              <a:t> </a:t>
            </a:r>
          </a:p>
        </p:txBody>
      </p:sp>
      <p:sp>
        <p:nvSpPr>
          <p:cNvPr id="5" name="Rounded Rectangle 4"/>
          <p:cNvSpPr/>
          <p:nvPr/>
        </p:nvSpPr>
        <p:spPr>
          <a:xfrm>
            <a:off x="1371600" y="1365249"/>
            <a:ext cx="2442754" cy="757646"/>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cap="small" dirty="0" smtClean="0">
                <a:solidFill>
                  <a:srgbClr val="002060"/>
                </a:solidFill>
              </a:rPr>
              <a:t>Oranges </a:t>
            </a:r>
            <a:endParaRPr lang="en-US" b="1" cap="small" dirty="0">
              <a:solidFill>
                <a:srgbClr val="002060"/>
              </a:solidFill>
            </a:endParaRPr>
          </a:p>
        </p:txBody>
      </p:sp>
      <p:sp>
        <p:nvSpPr>
          <p:cNvPr id="6" name="Rounded Rectangle 5"/>
          <p:cNvSpPr/>
          <p:nvPr/>
        </p:nvSpPr>
        <p:spPr>
          <a:xfrm>
            <a:off x="1811312" y="2443791"/>
            <a:ext cx="2442754" cy="757646"/>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cap="small" dirty="0">
                <a:solidFill>
                  <a:srgbClr val="002060"/>
                </a:solidFill>
              </a:rPr>
              <a:t>Lemons </a:t>
            </a:r>
          </a:p>
        </p:txBody>
      </p:sp>
      <p:sp>
        <p:nvSpPr>
          <p:cNvPr id="7" name="Rounded Rectangle 6"/>
          <p:cNvSpPr/>
          <p:nvPr/>
        </p:nvSpPr>
        <p:spPr>
          <a:xfrm>
            <a:off x="2394786" y="3492473"/>
            <a:ext cx="2442754" cy="757646"/>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cap="small" dirty="0">
                <a:solidFill>
                  <a:srgbClr val="002060"/>
                </a:solidFill>
              </a:rPr>
              <a:t>Easy peelers </a:t>
            </a:r>
          </a:p>
        </p:txBody>
      </p:sp>
      <p:sp>
        <p:nvSpPr>
          <p:cNvPr id="8" name="Rounded Rectangle 7"/>
          <p:cNvSpPr/>
          <p:nvPr/>
        </p:nvSpPr>
        <p:spPr>
          <a:xfrm>
            <a:off x="3273320" y="4541155"/>
            <a:ext cx="2442754" cy="757646"/>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b="1" cap="small" dirty="0">
                <a:solidFill>
                  <a:srgbClr val="002060"/>
                </a:solidFill>
              </a:rPr>
              <a:t>Grapefruit</a:t>
            </a:r>
          </a:p>
        </p:txBody>
      </p:sp>
      <p:pic>
        <p:nvPicPr>
          <p:cNvPr id="11" name="Picture 10"/>
          <p:cNvPicPr>
            <a:picLocks noChangeAspect="1"/>
          </p:cNvPicPr>
          <p:nvPr/>
        </p:nvPicPr>
        <p:blipFill rotWithShape="1">
          <a:blip r:embed="rId2"/>
          <a:srcRect l="35744" t="34447" r="36586" b="19643"/>
          <a:stretch/>
        </p:blipFill>
        <p:spPr>
          <a:xfrm>
            <a:off x="7699429" y="1600200"/>
            <a:ext cx="3030992" cy="3286125"/>
          </a:xfrm>
          <a:prstGeom prst="roundRect">
            <a:avLst>
              <a:gd name="adj" fmla="val 11704"/>
            </a:avLst>
          </a:prstGeom>
          <a:solidFill>
            <a:srgbClr val="FFFFFF">
              <a:shade val="85000"/>
            </a:srgbClr>
          </a:solidFill>
          <a:ln>
            <a:noFill/>
          </a:ln>
          <a:effectLst/>
        </p:spPr>
      </p:pic>
      <p:pic>
        <p:nvPicPr>
          <p:cNvPr id="9" name="Picture 8">
            <a:extLst>
              <a:ext uri="{FF2B5EF4-FFF2-40B4-BE49-F238E27FC236}">
                <a16:creationId xmlns:a16="http://schemas.microsoft.com/office/drawing/2014/main" xmlns="" id="{6171AA83-BBCD-C14D-A936-3A69DD10A096}"/>
              </a:ext>
            </a:extLst>
          </p:cNvPr>
          <p:cNvPicPr>
            <a:picLocks noChangeAspect="1"/>
          </p:cNvPicPr>
          <p:nvPr/>
        </p:nvPicPr>
        <p:blipFill>
          <a:blip r:embed="rId3">
            <a:duotone>
              <a:prstClr val="black"/>
              <a:schemeClr val="accent3">
                <a:tint val="45000"/>
                <a:satMod val="400000"/>
              </a:schemeClr>
            </a:duotone>
          </a:blip>
          <a:stretch>
            <a:fillRect/>
          </a:stretch>
        </p:blipFill>
        <p:spPr>
          <a:xfrm>
            <a:off x="1023720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59793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744" y="3672184"/>
            <a:ext cx="3505199" cy="2396449"/>
          </a:xfrm>
          <a:prstGeom prst="roundRect">
            <a:avLst>
              <a:gd name="adj" fmla="val 8594"/>
            </a:avLst>
          </a:prstGeom>
          <a:solidFill>
            <a:srgbClr val="FFFFFF">
              <a:shade val="85000"/>
            </a:srgbClr>
          </a:solidFill>
          <a:ln>
            <a:noFill/>
          </a:ln>
          <a:effectLst/>
        </p:spPr>
      </p:pic>
      <p:pic>
        <p:nvPicPr>
          <p:cNvPr id="11" name="Picture 10">
            <a:extLst>
              <a:ext uri="{FF2B5EF4-FFF2-40B4-BE49-F238E27FC236}">
                <a16:creationId xmlns:a16="http://schemas.microsoft.com/office/drawing/2014/main" xmlns="" id="{6171AA83-BBCD-C14D-A936-3A69DD10A096}"/>
              </a:ext>
            </a:extLst>
          </p:cNvPr>
          <p:cNvPicPr>
            <a:picLocks noChangeAspect="1"/>
          </p:cNvPicPr>
          <p:nvPr/>
        </p:nvPicPr>
        <p:blipFill>
          <a:blip r:embed="rId3">
            <a:duotone>
              <a:prstClr val="black"/>
              <a:schemeClr val="accent3">
                <a:tint val="45000"/>
                <a:satMod val="400000"/>
              </a:schemeClr>
            </a:duotone>
          </a:blip>
          <a:stretch>
            <a:fillRect/>
          </a:stretch>
        </p:blipFill>
        <p:spPr>
          <a:xfrm>
            <a:off x="10233528" y="298050"/>
            <a:ext cx="1358900" cy="647164"/>
          </a:xfrm>
          <a:prstGeom prst="rect">
            <a:avLst/>
          </a:prstGeom>
          <a:ln>
            <a:noFill/>
          </a:ln>
          <a:effectLst>
            <a:outerShdw blurRad="190500" algn="tl" rotWithShape="0">
              <a:srgbClr val="000000">
                <a:alpha val="70000"/>
              </a:srgbClr>
            </a:outerShdw>
          </a:effectLst>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21093" r="19150" b="20133"/>
          <a:stretch/>
        </p:blipFill>
        <p:spPr>
          <a:xfrm>
            <a:off x="652596" y="744220"/>
            <a:ext cx="3505199" cy="2216279"/>
          </a:xfrm>
          <a:prstGeom prst="roundRect">
            <a:avLst>
              <a:gd name="adj" fmla="val 8594"/>
            </a:avLst>
          </a:prstGeom>
          <a:solidFill>
            <a:srgbClr val="FFFFFF">
              <a:shade val="85000"/>
            </a:srgbClr>
          </a:solidFill>
          <a:ln>
            <a:noFill/>
          </a:ln>
          <a:effectLst/>
        </p:spPr>
      </p:pic>
      <p:pic>
        <p:nvPicPr>
          <p:cNvPr id="12" name="Picture 11"/>
          <p:cNvPicPr>
            <a:picLocks noChangeAspect="1"/>
          </p:cNvPicPr>
          <p:nvPr/>
        </p:nvPicPr>
        <p:blipFill rotWithShape="1">
          <a:blip r:embed="rId5">
            <a:extLst>
              <a:ext uri="{28A0092B-C50C-407E-A947-70E740481C1C}">
                <a14:useLocalDpi xmlns:a14="http://schemas.microsoft.com/office/drawing/2010/main" val="0"/>
              </a:ext>
            </a:extLst>
          </a:blip>
          <a:srcRect l="16160" r="13041"/>
          <a:stretch/>
        </p:blipFill>
        <p:spPr>
          <a:xfrm>
            <a:off x="4949807" y="945213"/>
            <a:ext cx="1828800" cy="3444106"/>
          </a:xfrm>
          <a:prstGeom prst="roundRect">
            <a:avLst>
              <a:gd name="adj" fmla="val 8594"/>
            </a:avLst>
          </a:prstGeom>
          <a:solidFill>
            <a:srgbClr val="FFFFFF">
              <a:shade val="85000"/>
            </a:srgbClr>
          </a:solidFill>
          <a:ln>
            <a:noFill/>
          </a:ln>
          <a:effectLst/>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flipH="1">
            <a:off x="7903855" y="730039"/>
            <a:ext cx="2044147" cy="2474494"/>
          </a:xfrm>
          <a:prstGeom prst="roundRect">
            <a:avLst>
              <a:gd name="adj" fmla="val 8594"/>
            </a:avLst>
          </a:prstGeom>
          <a:solidFill>
            <a:srgbClr val="FFFFFF">
              <a:shade val="85000"/>
            </a:srgbClr>
          </a:solidFill>
          <a:ln>
            <a:noFill/>
          </a:ln>
          <a:effectLst/>
        </p:spPr>
      </p:pic>
      <p:pic>
        <p:nvPicPr>
          <p:cNvPr id="15" name="Picture 14"/>
          <p:cNvPicPr>
            <a:picLocks noChangeAspect="1"/>
          </p:cNvPicPr>
          <p:nvPr/>
        </p:nvPicPr>
        <p:blipFill rotWithShape="1">
          <a:blip r:embed="rId7">
            <a:extLst>
              <a:ext uri="{28A0092B-C50C-407E-A947-70E740481C1C}">
                <a14:useLocalDpi xmlns:a14="http://schemas.microsoft.com/office/drawing/2010/main" val="0"/>
              </a:ext>
            </a:extLst>
          </a:blip>
          <a:srcRect t="7361" r="8051" b="2361"/>
          <a:stretch/>
        </p:blipFill>
        <p:spPr>
          <a:xfrm>
            <a:off x="7884696" y="3181349"/>
            <a:ext cx="2278480" cy="2982747"/>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4034343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Content Placeholder 2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82655" y="2344468"/>
            <a:ext cx="817041" cy="498196"/>
          </a:xfrm>
          <a:ln>
            <a:solidFill>
              <a:srgbClr val="FFC000"/>
            </a:solidFill>
          </a:ln>
        </p:spPr>
      </p:pic>
      <p:graphicFrame>
        <p:nvGraphicFramePr>
          <p:cNvPr id="26" name="Table 25">
            <a:extLst>
              <a:ext uri="{FF2B5EF4-FFF2-40B4-BE49-F238E27FC236}">
                <a16:creationId xmlns:a16="http://schemas.microsoft.com/office/drawing/2014/main" xmlns="" id="{72FC0715-13BB-492E-82DB-15728933CAB3}"/>
              </a:ext>
            </a:extLst>
          </p:cNvPr>
          <p:cNvGraphicFramePr>
            <a:graphicFrameLocks noGrp="1"/>
          </p:cNvGraphicFramePr>
          <p:nvPr>
            <p:extLst>
              <p:ext uri="{D42A27DB-BD31-4B8C-83A1-F6EECF244321}">
                <p14:modId xmlns:p14="http://schemas.microsoft.com/office/powerpoint/2010/main" val="97768182"/>
              </p:ext>
            </p:extLst>
          </p:nvPr>
        </p:nvGraphicFramePr>
        <p:xfrm>
          <a:off x="575673" y="1490620"/>
          <a:ext cx="9144002" cy="5008563"/>
        </p:xfrm>
        <a:graphic>
          <a:graphicData uri="http://schemas.openxmlformats.org/drawingml/2006/table">
            <a:tbl>
              <a:tblPr firstRow="1" bandRow="1">
                <a:tableStyleId>{F2DE63D5-997A-4646-A377-4702673A728D}</a:tableStyleId>
              </a:tblPr>
              <a:tblGrid>
                <a:gridCol w="1456630">
                  <a:extLst>
                    <a:ext uri="{9D8B030D-6E8A-4147-A177-3AD203B41FA5}">
                      <a16:colId xmlns:a16="http://schemas.microsoft.com/office/drawing/2014/main" xmlns="" val="20000"/>
                    </a:ext>
                  </a:extLst>
                </a:gridCol>
                <a:gridCol w="1098196">
                  <a:extLst>
                    <a:ext uri="{9D8B030D-6E8A-4147-A177-3AD203B41FA5}">
                      <a16:colId xmlns:a16="http://schemas.microsoft.com/office/drawing/2014/main" xmlns="" val="20001"/>
                    </a:ext>
                  </a:extLst>
                </a:gridCol>
                <a:gridCol w="1098196">
                  <a:extLst>
                    <a:ext uri="{9D8B030D-6E8A-4147-A177-3AD203B41FA5}">
                      <a16:colId xmlns:a16="http://schemas.microsoft.com/office/drawing/2014/main" xmlns="" val="20002"/>
                    </a:ext>
                  </a:extLst>
                </a:gridCol>
                <a:gridCol w="1098196">
                  <a:extLst>
                    <a:ext uri="{9D8B030D-6E8A-4147-A177-3AD203B41FA5}">
                      <a16:colId xmlns:a16="http://schemas.microsoft.com/office/drawing/2014/main" xmlns="" val="20003"/>
                    </a:ext>
                  </a:extLst>
                </a:gridCol>
                <a:gridCol w="1098196">
                  <a:extLst>
                    <a:ext uri="{9D8B030D-6E8A-4147-A177-3AD203B41FA5}">
                      <a16:colId xmlns:a16="http://schemas.microsoft.com/office/drawing/2014/main" xmlns="" val="20004"/>
                    </a:ext>
                  </a:extLst>
                </a:gridCol>
                <a:gridCol w="1098196">
                  <a:extLst>
                    <a:ext uri="{9D8B030D-6E8A-4147-A177-3AD203B41FA5}">
                      <a16:colId xmlns:a16="http://schemas.microsoft.com/office/drawing/2014/main" xmlns="" val="20005"/>
                    </a:ext>
                  </a:extLst>
                </a:gridCol>
                <a:gridCol w="1098196">
                  <a:extLst>
                    <a:ext uri="{9D8B030D-6E8A-4147-A177-3AD203B41FA5}">
                      <a16:colId xmlns:a16="http://schemas.microsoft.com/office/drawing/2014/main" xmlns="" val="20006"/>
                    </a:ext>
                  </a:extLst>
                </a:gridCol>
                <a:gridCol w="1098196">
                  <a:extLst>
                    <a:ext uri="{9D8B030D-6E8A-4147-A177-3AD203B41FA5}">
                      <a16:colId xmlns:a16="http://schemas.microsoft.com/office/drawing/2014/main" xmlns="" val="20007"/>
                    </a:ext>
                  </a:extLst>
                </a:gridCol>
              </a:tblGrid>
              <a:tr h="715509">
                <a:tc>
                  <a:txBody>
                    <a:bodyPr/>
                    <a:lstStyle/>
                    <a:p>
                      <a:pPr algn="ctr"/>
                      <a:r>
                        <a:rPr lang="en-GB" sz="2000" cap="small" baseline="0" dirty="0" smtClean="0">
                          <a:solidFill>
                            <a:srgbClr val="002060"/>
                          </a:solidFill>
                        </a:rPr>
                        <a:t>SKUs</a:t>
                      </a:r>
                      <a:endParaRPr lang="en-GB" sz="2000" cap="small" baseline="0" dirty="0">
                        <a:solidFill>
                          <a:srgbClr val="002060"/>
                        </a:solidFill>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Nov</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Dec</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Jan </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Feb</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Mar </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Apr</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tc>
                  <a:txBody>
                    <a:bodyPr/>
                    <a:lstStyle/>
                    <a:p>
                      <a:pPr algn="ctr"/>
                      <a:r>
                        <a:rPr lang="en-GB" sz="2000" cap="small" baseline="0" dirty="0" smtClean="0">
                          <a:solidFill>
                            <a:srgbClr val="002060"/>
                          </a:solidFill>
                          <a:effectLst>
                            <a:outerShdw blurRad="38100" dist="38100" dir="2700000" algn="tl">
                              <a:srgbClr val="000000">
                                <a:alpha val="43137"/>
                              </a:srgbClr>
                            </a:outerShdw>
                          </a:effectLst>
                        </a:rPr>
                        <a:t>May</a:t>
                      </a:r>
                      <a:endParaRPr lang="en-GB" sz="20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3">
                        <a:alpha val="70000"/>
                      </a:schemeClr>
                    </a:solidFill>
                  </a:tcPr>
                </a:tc>
                <a:extLst>
                  <a:ext uri="{0D108BD9-81ED-4DB2-BD59-A6C34878D82A}">
                    <a16:rowId xmlns:a16="http://schemas.microsoft.com/office/drawing/2014/main" xmlns="" val="10000"/>
                  </a:ext>
                </a:extLst>
              </a:tr>
              <a:tr h="715509">
                <a:tc>
                  <a:txBody>
                    <a:bodyPr/>
                    <a:lstStyle/>
                    <a:p>
                      <a:pPr algn="ctr"/>
                      <a:endParaRPr lang="en-GB" sz="1800" b="1" cap="small" baseline="0" dirty="0">
                        <a:solidFill>
                          <a:srgbClr val="002060"/>
                        </a:solidFill>
                        <a:effectLst>
                          <a:outerShdw blurRad="38100" dist="38100" dir="2700000" algn="tl">
                            <a:srgbClr val="000000">
                              <a:alpha val="43137"/>
                            </a:srgbClr>
                          </a:outerShdw>
                        </a:effectLst>
                      </a:endParaRPr>
                    </a:p>
                    <a:p>
                      <a:pPr algn="ctr"/>
                      <a:r>
                        <a:rPr lang="en-GB" sz="1800" b="1" cap="small" baseline="0" dirty="0">
                          <a:solidFill>
                            <a:srgbClr val="002060"/>
                          </a:solidFill>
                          <a:effectLst>
                            <a:outerShdw blurRad="38100" dist="38100" dir="2700000" algn="tl">
                              <a:srgbClr val="000000">
                                <a:alpha val="43137"/>
                              </a:srgbClr>
                            </a:outerShdw>
                          </a:effectLst>
                        </a:rPr>
                        <a:t>Lemon </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1"/>
                  </a:ext>
                </a:extLst>
              </a:tr>
              <a:tr h="715509">
                <a:tc>
                  <a:txBody>
                    <a:bodyPr/>
                    <a:lstStyle/>
                    <a:p>
                      <a:pPr algn="ctr"/>
                      <a:r>
                        <a:rPr lang="en-GB" sz="1800" b="1" cap="small" baseline="0" dirty="0">
                          <a:solidFill>
                            <a:srgbClr val="002060"/>
                          </a:solidFill>
                          <a:effectLst>
                            <a:outerShdw blurRad="38100" dist="38100" dir="2700000" algn="tl">
                              <a:srgbClr val="000000">
                                <a:alpha val="43137"/>
                              </a:srgbClr>
                            </a:outerShdw>
                          </a:effectLst>
                        </a:rPr>
                        <a:t>Grapefruits</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a:p>
                  </a:txBody>
                  <a:tcPr marT="45723" marB="45723" anchor="ctr" anchorCtr="1"/>
                </a:tc>
                <a:extLst>
                  <a:ext uri="{0D108BD9-81ED-4DB2-BD59-A6C34878D82A}">
                    <a16:rowId xmlns:a16="http://schemas.microsoft.com/office/drawing/2014/main" xmlns="" val="10002"/>
                  </a:ext>
                </a:extLst>
              </a:tr>
              <a:tr h="715509">
                <a:tc>
                  <a:txBody>
                    <a:bodyPr/>
                    <a:lstStyle/>
                    <a:p>
                      <a:pPr algn="ctr"/>
                      <a:r>
                        <a:rPr lang="en-GB" sz="1800" b="1" cap="small" baseline="0" dirty="0">
                          <a:solidFill>
                            <a:srgbClr val="002060"/>
                          </a:solidFill>
                          <a:effectLst>
                            <a:outerShdw blurRad="38100" dist="38100" dir="2700000" algn="tl">
                              <a:srgbClr val="000000">
                                <a:alpha val="43137"/>
                              </a:srgbClr>
                            </a:outerShdw>
                          </a:effectLst>
                        </a:rPr>
                        <a:t>Fremont</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3"/>
                  </a:ext>
                </a:extLst>
              </a:tr>
              <a:tr h="715509">
                <a:tc>
                  <a:txBody>
                    <a:bodyPr/>
                    <a:lstStyle/>
                    <a:p>
                      <a:pPr algn="ctr"/>
                      <a:r>
                        <a:rPr lang="en-GB" sz="1800" b="1" cap="small" baseline="0" dirty="0">
                          <a:solidFill>
                            <a:srgbClr val="002060"/>
                          </a:solidFill>
                          <a:effectLst>
                            <a:outerShdw blurRad="38100" dist="38100" dir="2700000" algn="tl">
                              <a:srgbClr val="000000">
                                <a:alpha val="43137"/>
                              </a:srgbClr>
                            </a:outerShdw>
                          </a:effectLst>
                        </a:rPr>
                        <a:t>Murcott</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4"/>
                  </a:ext>
                </a:extLst>
              </a:tr>
              <a:tr h="715509">
                <a:tc>
                  <a:txBody>
                    <a:bodyPr/>
                    <a:lstStyle/>
                    <a:p>
                      <a:pPr algn="ctr"/>
                      <a:r>
                        <a:rPr lang="en-GB" sz="1800" b="1" cap="small" baseline="0" dirty="0">
                          <a:solidFill>
                            <a:srgbClr val="002060"/>
                          </a:solidFill>
                          <a:effectLst>
                            <a:outerShdw blurRad="38100" dist="38100" dir="2700000" algn="tl">
                              <a:srgbClr val="000000">
                                <a:alpha val="43137"/>
                              </a:srgbClr>
                            </a:outerShdw>
                          </a:effectLst>
                        </a:rPr>
                        <a:t>Navel </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5"/>
                  </a:ext>
                </a:extLst>
              </a:tr>
              <a:tr h="715509">
                <a:tc>
                  <a:txBody>
                    <a:bodyPr/>
                    <a:lstStyle/>
                    <a:p>
                      <a:pPr algn="ctr"/>
                      <a:r>
                        <a:rPr lang="en-GB" sz="1800" b="1" cap="small" baseline="0" dirty="0">
                          <a:solidFill>
                            <a:srgbClr val="002060"/>
                          </a:solidFill>
                          <a:effectLst>
                            <a:outerShdw blurRad="38100" dist="38100" dir="2700000" algn="tl">
                              <a:srgbClr val="000000">
                                <a:alpha val="43137"/>
                              </a:srgbClr>
                            </a:outerShdw>
                          </a:effectLst>
                        </a:rPr>
                        <a:t>Valencia</a:t>
                      </a:r>
                      <a:endParaRPr lang="en-GB" sz="1800" b="1" i="1" cap="small" baseline="0"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6"/>
                  </a:ext>
                </a:extLst>
              </a:tr>
            </a:tbl>
          </a:graphicData>
        </a:graphic>
      </p:graphicFrame>
      <p:pic>
        <p:nvPicPr>
          <p:cNvPr id="27" name="Picture 26">
            <a:extLst>
              <a:ext uri="{FF2B5EF4-FFF2-40B4-BE49-F238E27FC236}">
                <a16:creationId xmlns:a16="http://schemas.microsoft.com/office/drawing/2014/main" xmlns="" id="{C44986FF-CB69-42F3-A72F-564EDAEE09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96135" y="5082413"/>
            <a:ext cx="806450" cy="5984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28" name="Picture 15">
            <a:extLst>
              <a:ext uri="{FF2B5EF4-FFF2-40B4-BE49-F238E27FC236}">
                <a16:creationId xmlns:a16="http://schemas.microsoft.com/office/drawing/2014/main" xmlns="" id="{C44986FF-CB69-42F3-A72F-564EDAEE09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09989" y="5082413"/>
            <a:ext cx="806450" cy="5984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xmlns="" id="{652C75F5-4556-42A9-9F6E-15D6C61FD7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96768" y="5899065"/>
            <a:ext cx="841375" cy="558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0" name="Picture 18">
            <a:extLst>
              <a:ext uri="{FF2B5EF4-FFF2-40B4-BE49-F238E27FC236}">
                <a16:creationId xmlns:a16="http://schemas.microsoft.com/office/drawing/2014/main" xmlns="" id="{652C75F5-4556-42A9-9F6E-15D6C61FD7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22826" y="5866729"/>
            <a:ext cx="841375" cy="558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1" name="Picture 18">
            <a:extLst>
              <a:ext uri="{FF2B5EF4-FFF2-40B4-BE49-F238E27FC236}">
                <a16:creationId xmlns:a16="http://schemas.microsoft.com/office/drawing/2014/main" xmlns="" id="{652C75F5-4556-42A9-9F6E-15D6C61FD7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79875" y="5855172"/>
            <a:ext cx="841375" cy="558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2" name="Picture 18">
            <a:extLst>
              <a:ext uri="{FF2B5EF4-FFF2-40B4-BE49-F238E27FC236}">
                <a16:creationId xmlns:a16="http://schemas.microsoft.com/office/drawing/2014/main" xmlns="" id="{652C75F5-4556-42A9-9F6E-15D6C61FD7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4371" y="5848695"/>
            <a:ext cx="841375" cy="558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3" name="Picture 18">
            <a:extLst>
              <a:ext uri="{FF2B5EF4-FFF2-40B4-BE49-F238E27FC236}">
                <a16:creationId xmlns:a16="http://schemas.microsoft.com/office/drawing/2014/main" xmlns="" id="{652C75F5-4556-42A9-9F6E-15D6C61FD7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65450" y="5866729"/>
            <a:ext cx="841375" cy="558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4" name="Flowchart: Document 33"/>
          <p:cNvSpPr/>
          <p:nvPr/>
        </p:nvSpPr>
        <p:spPr>
          <a:xfrm>
            <a:off x="580398" y="5118"/>
            <a:ext cx="4114800" cy="1097280"/>
          </a:xfrm>
          <a:prstGeom prst="flowChartDocumen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3600" b="1" cap="small" dirty="0" smtClean="0">
                <a:solidFill>
                  <a:srgbClr val="002060"/>
                </a:solidFill>
              </a:rPr>
              <a:t>Citrus Calendar</a:t>
            </a:r>
            <a:endParaRPr lang="en-US" sz="3600" b="1" cap="small" dirty="0">
              <a:solidFill>
                <a:srgbClr val="002060"/>
              </a:solidFill>
            </a:endParaRPr>
          </a:p>
        </p:txBody>
      </p:sp>
      <p:pic>
        <p:nvPicPr>
          <p:cNvPr id="35" name="Picture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6776" y="2344468"/>
            <a:ext cx="742171" cy="452543"/>
          </a:xfrm>
          <a:prstGeom prst="rect">
            <a:avLst/>
          </a:prstGeom>
          <a:ln>
            <a:noFill/>
          </a:ln>
        </p:spPr>
      </p:pic>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5633" y="2344468"/>
            <a:ext cx="742171" cy="452543"/>
          </a:xfrm>
          <a:prstGeom prst="rect">
            <a:avLst/>
          </a:prstGeom>
          <a:ln>
            <a:noFill/>
          </a:ln>
        </p:spPr>
      </p:pic>
      <p:pic>
        <p:nvPicPr>
          <p:cNvPr id="37" name="Picture 3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9104" y="2344468"/>
            <a:ext cx="742171" cy="452543"/>
          </a:xfrm>
          <a:prstGeom prst="rect">
            <a:avLst/>
          </a:prstGeom>
          <a:ln>
            <a:noFill/>
          </a:ln>
        </p:spPr>
      </p:pic>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7767" y="3002317"/>
            <a:ext cx="745299" cy="568399"/>
          </a:xfrm>
          <a:prstGeom prst="rect">
            <a:avLst/>
          </a:prstGeom>
          <a:ln>
            <a:noFill/>
          </a:ln>
        </p:spPr>
      </p:pic>
      <p:pic>
        <p:nvPicPr>
          <p:cNvPr id="40" name="Picture 3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02505" y="2948072"/>
            <a:ext cx="745299" cy="568399"/>
          </a:xfrm>
          <a:prstGeom prst="rect">
            <a:avLst/>
          </a:prstGeom>
          <a:ln>
            <a:noFill/>
          </a:ln>
        </p:spPr>
      </p:pic>
      <p:pic>
        <p:nvPicPr>
          <p:cNvPr id="41" name="Picture 4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3418251" y="3739217"/>
            <a:ext cx="584333" cy="584333"/>
          </a:xfrm>
          <a:prstGeom prst="rect">
            <a:avLst/>
          </a:prstGeom>
          <a:ln>
            <a:noFill/>
          </a:ln>
        </p:spPr>
      </p:pic>
      <p:pic>
        <p:nvPicPr>
          <p:cNvPr id="42" name="Picture 4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5763764" y="4365951"/>
            <a:ext cx="564292" cy="564292"/>
          </a:xfrm>
          <a:prstGeom prst="rect">
            <a:avLst/>
          </a:prstGeom>
          <a:ln>
            <a:noFill/>
          </a:ln>
        </p:spPr>
      </p:pic>
      <p:pic>
        <p:nvPicPr>
          <p:cNvPr id="43" name="Picture 4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720246" y="4450574"/>
            <a:ext cx="605107" cy="605107"/>
          </a:xfrm>
          <a:prstGeom prst="rect">
            <a:avLst/>
          </a:prstGeom>
          <a:ln>
            <a:noFill/>
          </a:ln>
        </p:spPr>
      </p:pic>
      <p:pic>
        <p:nvPicPr>
          <p:cNvPr id="44" name="Picture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7521917" y="4413656"/>
            <a:ext cx="605107" cy="605107"/>
          </a:xfrm>
          <a:prstGeom prst="rect">
            <a:avLst/>
          </a:prstGeom>
          <a:ln>
            <a:noFill/>
          </a:ln>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4763471" y="3715108"/>
            <a:ext cx="584333" cy="584333"/>
          </a:xfrm>
          <a:prstGeom prst="rect">
            <a:avLst/>
          </a:prstGeom>
          <a:ln>
            <a:noFill/>
          </a:ln>
        </p:spPr>
      </p:pic>
      <p:pic>
        <p:nvPicPr>
          <p:cNvPr id="24" name="Picture 23">
            <a:extLst>
              <a:ext uri="{FF2B5EF4-FFF2-40B4-BE49-F238E27FC236}">
                <a16:creationId xmlns:a16="http://schemas.microsoft.com/office/drawing/2014/main" xmlns="" id="{6171AA83-BBCD-C14D-A936-3A69DD10A096}"/>
              </a:ext>
            </a:extLst>
          </p:cNvPr>
          <p:cNvPicPr>
            <a:picLocks noChangeAspect="1"/>
          </p:cNvPicPr>
          <p:nvPr/>
        </p:nvPicPr>
        <p:blipFill>
          <a:blip r:embed="rId7">
            <a:duotone>
              <a:prstClr val="black"/>
              <a:schemeClr val="accent3">
                <a:tint val="45000"/>
                <a:satMod val="400000"/>
              </a:schemeClr>
            </a:duotone>
          </a:blip>
          <a:stretch>
            <a:fillRect/>
          </a:stretch>
        </p:blipFill>
        <p:spPr>
          <a:xfrm>
            <a:off x="10233528" y="298050"/>
            <a:ext cx="1358900" cy="647164"/>
          </a:xfrm>
          <a:prstGeom prst="rect">
            <a:avLst/>
          </a:prstGeom>
          <a:ln>
            <a:noFill/>
          </a:ln>
          <a:effectLst>
            <a:outerShdw blurRad="190500" algn="tl" rotWithShape="0">
              <a:srgbClr val="000000">
                <a:alpha val="70000"/>
              </a:srgbClr>
            </a:outerShdw>
          </a:effectLst>
        </p:spPr>
      </p:pic>
      <p:pic>
        <p:nvPicPr>
          <p:cNvPr id="45" name="Picture 4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2655" y="2992123"/>
            <a:ext cx="745299" cy="568399"/>
          </a:xfrm>
          <a:prstGeom prst="rect">
            <a:avLst/>
          </a:prstGeom>
          <a:ln>
            <a:noFill/>
          </a:ln>
        </p:spPr>
      </p:pic>
    </p:spTree>
    <p:extLst>
      <p:ext uri="{BB962C8B-B14F-4D97-AF65-F5344CB8AC3E}">
        <p14:creationId xmlns:p14="http://schemas.microsoft.com/office/powerpoint/2010/main" val="39406756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Flowchart: Document 13"/>
          <p:cNvSpPr/>
          <p:nvPr/>
        </p:nvSpPr>
        <p:spPr>
          <a:xfrm>
            <a:off x="590526" y="0"/>
            <a:ext cx="4114800" cy="1097280"/>
          </a:xfrm>
          <a:prstGeom prst="flowChartDocumen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cap="small" dirty="0">
                <a:solidFill>
                  <a:srgbClr val="002060"/>
                </a:solidFill>
              </a:rPr>
              <a:t>Table Grapes </a:t>
            </a:r>
          </a:p>
        </p:txBody>
      </p:sp>
      <p:sp>
        <p:nvSpPr>
          <p:cNvPr id="15" name="Rounded Rectangle 14"/>
          <p:cNvSpPr/>
          <p:nvPr/>
        </p:nvSpPr>
        <p:spPr>
          <a:xfrm>
            <a:off x="1334591" y="1332411"/>
            <a:ext cx="1986126" cy="448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smtClean="0"/>
              <a:t>Prime</a:t>
            </a:r>
          </a:p>
        </p:txBody>
      </p:sp>
      <p:sp>
        <p:nvSpPr>
          <p:cNvPr id="16" name="Rounded Rectangle 15"/>
          <p:cNvSpPr/>
          <p:nvPr/>
        </p:nvSpPr>
        <p:spPr>
          <a:xfrm>
            <a:off x="2743201" y="2403813"/>
            <a:ext cx="2069432" cy="440737"/>
          </a:xfrm>
          <a:prstGeom prst="round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b="1" cap="small" dirty="0" smtClean="0"/>
              <a:t>Flame</a:t>
            </a:r>
          </a:p>
        </p:txBody>
      </p:sp>
      <p:sp>
        <p:nvSpPr>
          <p:cNvPr id="17" name="Rounded Rectangle 16"/>
          <p:cNvSpPr/>
          <p:nvPr/>
        </p:nvSpPr>
        <p:spPr>
          <a:xfrm>
            <a:off x="2033912" y="1885685"/>
            <a:ext cx="2004689" cy="39016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err="1" smtClean="0"/>
              <a:t>Sugraone</a:t>
            </a:r>
            <a:endParaRPr lang="en-US" b="1" cap="small" dirty="0" smtClean="0"/>
          </a:p>
        </p:txBody>
      </p:sp>
      <p:sp>
        <p:nvSpPr>
          <p:cNvPr id="18" name="Rounded Rectangle 17"/>
          <p:cNvSpPr/>
          <p:nvPr/>
        </p:nvSpPr>
        <p:spPr>
          <a:xfrm>
            <a:off x="6615020" y="4691028"/>
            <a:ext cx="2382137" cy="4534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t>Red Globe</a:t>
            </a:r>
          </a:p>
        </p:txBody>
      </p:sp>
      <p:sp>
        <p:nvSpPr>
          <p:cNvPr id="19" name="Rounded Rectangle 18"/>
          <p:cNvSpPr/>
          <p:nvPr/>
        </p:nvSpPr>
        <p:spPr>
          <a:xfrm>
            <a:off x="4916504" y="3496595"/>
            <a:ext cx="2083066" cy="486103"/>
          </a:xfrm>
          <a:prstGeom prst="round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b="1" cap="small" dirty="0" smtClean="0"/>
          </a:p>
          <a:p>
            <a:pPr algn="ctr"/>
            <a:r>
              <a:rPr lang="en-US" b="1" cap="small" dirty="0" smtClean="0"/>
              <a:t>Evans Delight</a:t>
            </a:r>
          </a:p>
          <a:p>
            <a:pPr algn="ctr"/>
            <a:endParaRPr lang="en-US" b="1" cap="small" dirty="0"/>
          </a:p>
        </p:txBody>
      </p:sp>
      <p:sp>
        <p:nvSpPr>
          <p:cNvPr id="20" name="Rounded Rectangle 19"/>
          <p:cNvSpPr/>
          <p:nvPr/>
        </p:nvSpPr>
        <p:spPr>
          <a:xfrm>
            <a:off x="5654271" y="4081153"/>
            <a:ext cx="2151818" cy="511420"/>
          </a:xfrm>
          <a:prstGeom prst="roundRect">
            <a:avLst/>
          </a:prstGeom>
          <a:ln>
            <a:noFill/>
          </a:ln>
        </p:spPr>
        <p:style>
          <a:lnRef idx="3">
            <a:schemeClr val="lt1"/>
          </a:lnRef>
          <a:fillRef idx="1">
            <a:schemeClr val="dk1"/>
          </a:fillRef>
          <a:effectRef idx="1">
            <a:schemeClr val="dk1"/>
          </a:effectRef>
          <a:fontRef idx="minor">
            <a:schemeClr val="lt1"/>
          </a:fontRef>
        </p:style>
        <p:txBody>
          <a:bodyPr rtlCol="0" anchor="ctr"/>
          <a:lstStyle/>
          <a:p>
            <a:pPr algn="ctr"/>
            <a:r>
              <a:rPr lang="en-US" b="1" cap="small" dirty="0" smtClean="0"/>
              <a:t>Autumn Royal</a:t>
            </a:r>
            <a:endParaRPr lang="en-US" b="1" cap="small" dirty="0"/>
          </a:p>
        </p:txBody>
      </p:sp>
      <p:sp>
        <p:nvSpPr>
          <p:cNvPr id="21" name="Rounded Rectangle 20"/>
          <p:cNvSpPr/>
          <p:nvPr/>
        </p:nvSpPr>
        <p:spPr>
          <a:xfrm>
            <a:off x="8037095" y="5279607"/>
            <a:ext cx="2117558" cy="423154"/>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t>Crimson </a:t>
            </a:r>
          </a:p>
        </p:txBody>
      </p:sp>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0720" y="1545698"/>
            <a:ext cx="3851723" cy="2156965"/>
          </a:xfrm>
          <a:prstGeom prst="roundRect">
            <a:avLst>
              <a:gd name="adj" fmla="val 8594"/>
            </a:avLst>
          </a:prstGeom>
          <a:solidFill>
            <a:srgbClr val="FFFFFF">
              <a:shade val="85000"/>
            </a:srgbClr>
          </a:solidFill>
          <a:ln>
            <a:noFill/>
          </a:ln>
          <a:effectLst/>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592" y="3912656"/>
            <a:ext cx="3509762" cy="2308643"/>
          </a:xfrm>
          <a:prstGeom prst="roundRect">
            <a:avLst>
              <a:gd name="adj" fmla="val 8594"/>
            </a:avLst>
          </a:prstGeom>
          <a:solidFill>
            <a:srgbClr val="FFFFFF">
              <a:shade val="85000"/>
            </a:srgbClr>
          </a:solidFill>
          <a:ln>
            <a:noFill/>
          </a:ln>
          <a:effectLst/>
        </p:spPr>
      </p:pic>
      <p:sp>
        <p:nvSpPr>
          <p:cNvPr id="13" name="Rounded Rectangle 12"/>
          <p:cNvSpPr/>
          <p:nvPr/>
        </p:nvSpPr>
        <p:spPr>
          <a:xfrm>
            <a:off x="3921494" y="2916995"/>
            <a:ext cx="2036543" cy="464710"/>
          </a:xfrm>
          <a:prstGeom prst="round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b="1" cap="small" dirty="0" smtClean="0"/>
              <a:t>starlight</a:t>
            </a:r>
            <a:endParaRPr lang="en-US" b="1" cap="small" dirty="0"/>
          </a:p>
        </p:txBody>
      </p:sp>
      <p:pic>
        <p:nvPicPr>
          <p:cNvPr id="24" name="Picture 23">
            <a:extLst>
              <a:ext uri="{FF2B5EF4-FFF2-40B4-BE49-F238E27FC236}">
                <a16:creationId xmlns:a16="http://schemas.microsoft.com/office/drawing/2014/main" xmlns="" id="{6171AA83-BBCD-C14D-A936-3A69DD10A096}"/>
              </a:ext>
            </a:extLst>
          </p:cNvPr>
          <p:cNvPicPr>
            <a:picLocks noChangeAspect="1"/>
          </p:cNvPicPr>
          <p:nvPr/>
        </p:nvPicPr>
        <p:blipFill>
          <a:blip r:embed="rId4">
            <a:duotone>
              <a:prstClr val="black"/>
              <a:schemeClr val="accent3">
                <a:tint val="45000"/>
                <a:satMod val="400000"/>
              </a:schemeClr>
            </a:duotone>
          </a:blip>
          <a:stretch>
            <a:fillRect/>
          </a:stretch>
        </p:blipFill>
        <p:spPr>
          <a:xfrm>
            <a:off x="10293350"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44165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r="-40" b="23619"/>
          <a:stretch/>
        </p:blipFill>
        <p:spPr>
          <a:xfrm>
            <a:off x="4776586" y="3407136"/>
            <a:ext cx="2082440" cy="3229600"/>
          </a:xfrm>
          <a:prstGeom prst="roundRect">
            <a:avLst>
              <a:gd name="adj" fmla="val 8594"/>
            </a:avLst>
          </a:prstGeom>
          <a:solidFill>
            <a:srgbClr val="FFFFFF">
              <a:shade val="85000"/>
            </a:srgbClr>
          </a:solidFill>
          <a:ln>
            <a:noFill/>
          </a:ln>
          <a:effec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8898" y="3452857"/>
            <a:ext cx="2293684" cy="3138159"/>
          </a:xfrm>
          <a:prstGeom prst="roundRect">
            <a:avLst>
              <a:gd name="adj" fmla="val 8594"/>
            </a:avLst>
          </a:prstGeom>
          <a:solidFill>
            <a:srgbClr val="FFFFFF">
              <a:shade val="85000"/>
            </a:srgbClr>
          </a:solidFill>
          <a:ln>
            <a:noFill/>
          </a:ln>
          <a:effectLst/>
        </p:spPr>
      </p:pic>
      <p:pic>
        <p:nvPicPr>
          <p:cNvPr id="4"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rot="16200000">
            <a:off x="1458597" y="80558"/>
            <a:ext cx="2265182" cy="3881437"/>
          </a:xfrm>
          <a:prstGeom prst="roundRect">
            <a:avLst>
              <a:gd name="adj" fmla="val 8594"/>
            </a:avLst>
          </a:prstGeom>
          <a:solidFill>
            <a:srgbClr val="FFFFFF">
              <a:shade val="85000"/>
            </a:srgbClr>
          </a:solidFill>
          <a:ln>
            <a:noFill/>
          </a:ln>
          <a:effec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825096" y="-495594"/>
            <a:ext cx="2265183" cy="5033740"/>
          </a:xfrm>
          <a:prstGeom prst="roundRect">
            <a:avLst>
              <a:gd name="adj" fmla="val 8594"/>
            </a:avLst>
          </a:prstGeom>
          <a:solidFill>
            <a:srgbClr val="FFFFFF">
              <a:shade val="85000"/>
            </a:srgbClr>
          </a:solidFill>
          <a:ln>
            <a:noFill/>
          </a:ln>
          <a:effectLst/>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4885" y="3407136"/>
            <a:ext cx="2353620" cy="3138159"/>
          </a:xfrm>
          <a:prstGeom prst="roundRect">
            <a:avLst>
              <a:gd name="adj" fmla="val 8594"/>
            </a:avLst>
          </a:prstGeom>
          <a:solidFill>
            <a:srgbClr val="FFFFFF">
              <a:shade val="85000"/>
            </a:srgbClr>
          </a:solidFill>
          <a:ln>
            <a:noFill/>
          </a:ln>
          <a:effectLst/>
        </p:spPr>
      </p:pic>
      <p:pic>
        <p:nvPicPr>
          <p:cNvPr id="9" name="Picture 8">
            <a:extLst>
              <a:ext uri="{FF2B5EF4-FFF2-40B4-BE49-F238E27FC236}">
                <a16:creationId xmlns:a16="http://schemas.microsoft.com/office/drawing/2014/main" xmlns="" id="{6171AA83-BBCD-C14D-A936-3A69DD10A096}"/>
              </a:ext>
            </a:extLst>
          </p:cNvPr>
          <p:cNvPicPr>
            <a:picLocks noChangeAspect="1"/>
          </p:cNvPicPr>
          <p:nvPr/>
        </p:nvPicPr>
        <p:blipFill>
          <a:blip r:embed="rId7">
            <a:duotone>
              <a:prstClr val="black"/>
              <a:schemeClr val="accent3">
                <a:tint val="45000"/>
                <a:satMod val="400000"/>
              </a:schemeClr>
            </a:duotone>
          </a:blip>
          <a:stretch>
            <a:fillRect/>
          </a:stretch>
        </p:blipFill>
        <p:spPr>
          <a:xfrm>
            <a:off x="10226725" y="208137"/>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13365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Flowchart: Document 19"/>
          <p:cNvSpPr/>
          <p:nvPr/>
        </p:nvSpPr>
        <p:spPr>
          <a:xfrm>
            <a:off x="603562" y="0"/>
            <a:ext cx="4114800" cy="1156218"/>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dirty="0" smtClean="0">
                <a:solidFill>
                  <a:srgbClr val="002060"/>
                </a:solidFill>
              </a:rPr>
              <a:t>Grapes Calendar</a:t>
            </a:r>
            <a:endParaRPr lang="en-US" sz="3600" b="1" dirty="0">
              <a:solidFill>
                <a:srgbClr val="002060"/>
              </a:solidFill>
            </a:endParaRPr>
          </a:p>
        </p:txBody>
      </p:sp>
      <p:graphicFrame>
        <p:nvGraphicFramePr>
          <p:cNvPr id="21" name="Table 20">
            <a:extLst>
              <a:ext uri="{FF2B5EF4-FFF2-40B4-BE49-F238E27FC236}">
                <a16:creationId xmlns:a16="http://schemas.microsoft.com/office/drawing/2014/main" xmlns="" id="{72FC0715-13BB-492E-82DB-15728933CAB3}"/>
              </a:ext>
            </a:extLst>
          </p:cNvPr>
          <p:cNvGraphicFramePr>
            <a:graphicFrameLocks noGrp="1"/>
          </p:cNvGraphicFramePr>
          <p:nvPr>
            <p:extLst>
              <p:ext uri="{D42A27DB-BD31-4B8C-83A1-F6EECF244321}">
                <p14:modId xmlns:p14="http://schemas.microsoft.com/office/powerpoint/2010/main" val="920217433"/>
              </p:ext>
            </p:extLst>
          </p:nvPr>
        </p:nvGraphicFramePr>
        <p:xfrm>
          <a:off x="1199521" y="1347850"/>
          <a:ext cx="8946551" cy="5198527"/>
        </p:xfrm>
        <a:graphic>
          <a:graphicData uri="http://schemas.openxmlformats.org/drawingml/2006/table">
            <a:tbl>
              <a:tblPr firstRow="1" bandRow="1">
                <a:tableStyleId>{5C22544A-7EE6-4342-B048-85BDC9FD1C3A}</a:tableStyleId>
              </a:tblPr>
              <a:tblGrid>
                <a:gridCol w="2266365">
                  <a:extLst>
                    <a:ext uri="{9D8B030D-6E8A-4147-A177-3AD203B41FA5}">
                      <a16:colId xmlns:a16="http://schemas.microsoft.com/office/drawing/2014/main" xmlns="" val="20000"/>
                    </a:ext>
                  </a:extLst>
                </a:gridCol>
                <a:gridCol w="1304966">
                  <a:extLst>
                    <a:ext uri="{9D8B030D-6E8A-4147-A177-3AD203B41FA5}">
                      <a16:colId xmlns:a16="http://schemas.microsoft.com/office/drawing/2014/main" xmlns="" val="20001"/>
                    </a:ext>
                  </a:extLst>
                </a:gridCol>
                <a:gridCol w="1227290">
                  <a:extLst>
                    <a:ext uri="{9D8B030D-6E8A-4147-A177-3AD203B41FA5}">
                      <a16:colId xmlns:a16="http://schemas.microsoft.com/office/drawing/2014/main" xmlns="" val="20002"/>
                    </a:ext>
                  </a:extLst>
                </a:gridCol>
                <a:gridCol w="1242825">
                  <a:extLst>
                    <a:ext uri="{9D8B030D-6E8A-4147-A177-3AD203B41FA5}">
                      <a16:colId xmlns:a16="http://schemas.microsoft.com/office/drawing/2014/main" xmlns="" val="20003"/>
                    </a:ext>
                  </a:extLst>
                </a:gridCol>
                <a:gridCol w="1413714">
                  <a:extLst>
                    <a:ext uri="{9D8B030D-6E8A-4147-A177-3AD203B41FA5}">
                      <a16:colId xmlns:a16="http://schemas.microsoft.com/office/drawing/2014/main" xmlns="" val="20004"/>
                    </a:ext>
                  </a:extLst>
                </a:gridCol>
                <a:gridCol w="1491391">
                  <a:extLst>
                    <a:ext uri="{9D8B030D-6E8A-4147-A177-3AD203B41FA5}">
                      <a16:colId xmlns:a16="http://schemas.microsoft.com/office/drawing/2014/main" xmlns="" val="20005"/>
                    </a:ext>
                  </a:extLst>
                </a:gridCol>
              </a:tblGrid>
              <a:tr h="656724">
                <a:tc>
                  <a:txBody>
                    <a:bodyPr/>
                    <a:lstStyle/>
                    <a:p>
                      <a:pPr algn="ctr"/>
                      <a:r>
                        <a:rPr lang="en-GB" sz="1800" cap="small" baseline="0" dirty="0" smtClean="0">
                          <a:solidFill>
                            <a:srgbClr val="002060"/>
                          </a:solidFill>
                        </a:rPr>
                        <a:t>Variety</a:t>
                      </a:r>
                      <a:endParaRPr lang="en-GB" sz="1800" cap="small" baseline="0" dirty="0">
                        <a:solidFill>
                          <a:srgbClr val="002060"/>
                        </a:solidFill>
                      </a:endParaRPr>
                    </a:p>
                  </a:txBody>
                  <a:tcPr marT="45723" marB="45723" anchor="ctr" anchorCtr="1">
                    <a:solidFill>
                      <a:schemeClr val="accent1">
                        <a:alpha val="60000"/>
                      </a:schemeClr>
                    </a:solidFill>
                  </a:tcPr>
                </a:tc>
                <a:tc>
                  <a:txBody>
                    <a:bodyPr/>
                    <a:lstStyle/>
                    <a:p>
                      <a:pPr algn="ctr"/>
                      <a:r>
                        <a:rPr lang="en-GB" sz="1800" cap="small" baseline="0" dirty="0" smtClean="0">
                          <a:solidFill>
                            <a:srgbClr val="002060"/>
                          </a:solidFill>
                          <a:effectLst>
                            <a:outerShdw blurRad="38100" dist="38100" dir="2700000" algn="tl">
                              <a:srgbClr val="000000">
                                <a:alpha val="43137"/>
                              </a:srgbClr>
                            </a:outerShdw>
                          </a:effectLst>
                        </a:rPr>
                        <a:t>May</a:t>
                      </a:r>
                      <a:endParaRPr lang="en-GB" sz="18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1">
                        <a:alpha val="60000"/>
                      </a:schemeClr>
                    </a:solidFill>
                  </a:tcPr>
                </a:tc>
                <a:tc>
                  <a:txBody>
                    <a:bodyPr/>
                    <a:lstStyle/>
                    <a:p>
                      <a:pPr algn="ctr"/>
                      <a:r>
                        <a:rPr lang="en-GB" sz="1800" cap="small" baseline="0" dirty="0" smtClean="0">
                          <a:solidFill>
                            <a:srgbClr val="002060"/>
                          </a:solidFill>
                          <a:effectLst>
                            <a:outerShdw blurRad="38100" dist="38100" dir="2700000" algn="tl">
                              <a:srgbClr val="000000">
                                <a:alpha val="43137"/>
                              </a:srgbClr>
                            </a:outerShdw>
                          </a:effectLst>
                        </a:rPr>
                        <a:t>June</a:t>
                      </a:r>
                      <a:endParaRPr lang="en-GB" sz="18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1">
                        <a:alpha val="60000"/>
                      </a:schemeClr>
                    </a:solidFill>
                  </a:tcPr>
                </a:tc>
                <a:tc>
                  <a:txBody>
                    <a:bodyPr/>
                    <a:lstStyle/>
                    <a:p>
                      <a:pPr algn="ctr"/>
                      <a:r>
                        <a:rPr lang="en-GB" sz="1800" cap="small" baseline="0" dirty="0" smtClean="0">
                          <a:solidFill>
                            <a:srgbClr val="002060"/>
                          </a:solidFill>
                          <a:effectLst>
                            <a:outerShdw blurRad="38100" dist="38100" dir="2700000" algn="tl">
                              <a:srgbClr val="000000">
                                <a:alpha val="43137"/>
                              </a:srgbClr>
                            </a:outerShdw>
                          </a:effectLst>
                        </a:rPr>
                        <a:t>July</a:t>
                      </a:r>
                      <a:endParaRPr lang="en-GB" sz="18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1">
                        <a:alpha val="60000"/>
                      </a:schemeClr>
                    </a:solidFill>
                  </a:tcPr>
                </a:tc>
                <a:tc>
                  <a:txBody>
                    <a:bodyPr/>
                    <a:lstStyle/>
                    <a:p>
                      <a:pPr algn="ctr"/>
                      <a:r>
                        <a:rPr lang="en-GB" sz="1800" cap="small" baseline="0" dirty="0" smtClean="0">
                          <a:solidFill>
                            <a:srgbClr val="002060"/>
                          </a:solidFill>
                          <a:effectLst>
                            <a:outerShdw blurRad="38100" dist="38100" dir="2700000" algn="tl">
                              <a:srgbClr val="000000">
                                <a:alpha val="43137"/>
                              </a:srgbClr>
                            </a:outerShdw>
                          </a:effectLst>
                        </a:rPr>
                        <a:t>August</a:t>
                      </a:r>
                      <a:endParaRPr lang="en-GB" sz="18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1">
                        <a:alpha val="60000"/>
                      </a:schemeClr>
                    </a:solidFill>
                  </a:tcPr>
                </a:tc>
                <a:tc>
                  <a:txBody>
                    <a:bodyPr/>
                    <a:lstStyle/>
                    <a:p>
                      <a:pPr algn="ctr"/>
                      <a:r>
                        <a:rPr lang="en-GB" sz="1800" cap="small" baseline="0" dirty="0" smtClean="0">
                          <a:solidFill>
                            <a:srgbClr val="002060"/>
                          </a:solidFill>
                          <a:effectLst>
                            <a:outerShdw blurRad="38100" dist="38100" dir="2700000" algn="tl">
                              <a:srgbClr val="000000">
                                <a:alpha val="43137"/>
                              </a:srgbClr>
                            </a:outerShdw>
                          </a:effectLst>
                        </a:rPr>
                        <a:t>Sep</a:t>
                      </a:r>
                      <a:endParaRPr lang="en-GB" sz="1800" i="1" cap="small" baseline="0" dirty="0">
                        <a:solidFill>
                          <a:srgbClr val="002060"/>
                        </a:solidFill>
                        <a:effectLst>
                          <a:outerShdw blurRad="38100" dist="38100" dir="2700000" algn="tl">
                            <a:srgbClr val="000000">
                              <a:alpha val="43137"/>
                            </a:srgbClr>
                          </a:outerShdw>
                        </a:effectLst>
                      </a:endParaRPr>
                    </a:p>
                  </a:txBody>
                  <a:tcPr marT="45723" marB="45723" anchor="ctr" anchorCtr="1">
                    <a:solidFill>
                      <a:schemeClr val="accent1">
                        <a:alpha val="60000"/>
                      </a:schemeClr>
                    </a:solidFill>
                  </a:tcPr>
                </a:tc>
                <a:extLst>
                  <a:ext uri="{0D108BD9-81ED-4DB2-BD59-A6C34878D82A}">
                    <a16:rowId xmlns:a16="http://schemas.microsoft.com/office/drawing/2014/main" xmlns="" val="10000"/>
                  </a:ext>
                </a:extLst>
              </a:tr>
              <a:tr h="656724">
                <a:tc>
                  <a:txBody>
                    <a:bodyPr/>
                    <a:lstStyle/>
                    <a:p>
                      <a:pPr algn="ctr"/>
                      <a:endParaRPr lang="en-GB" sz="1800" cap="small" dirty="0">
                        <a:solidFill>
                          <a:srgbClr val="002060"/>
                        </a:solidFill>
                        <a:effectLst>
                          <a:outerShdw blurRad="38100" dist="38100" dir="2700000" algn="tl">
                            <a:srgbClr val="000000">
                              <a:alpha val="43137"/>
                            </a:srgbClr>
                          </a:outerShdw>
                        </a:effectLst>
                      </a:endParaRPr>
                    </a:p>
                    <a:p>
                      <a:pPr algn="ctr"/>
                      <a:r>
                        <a:rPr lang="en-GB" sz="1800" cap="small" dirty="0" smtClean="0">
                          <a:solidFill>
                            <a:srgbClr val="002060"/>
                          </a:solidFill>
                          <a:effectLst>
                            <a:outerShdw blurRad="38100" dist="38100" dir="2700000" algn="tl">
                              <a:srgbClr val="000000">
                                <a:alpha val="43137"/>
                              </a:srgbClr>
                            </a:outerShdw>
                          </a:effectLst>
                        </a:rPr>
                        <a:t>Prime </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1"/>
                  </a:ext>
                </a:extLst>
              </a:tr>
              <a:tr h="645671">
                <a:tc>
                  <a:txBody>
                    <a:bodyPr/>
                    <a:lstStyle/>
                    <a:p>
                      <a:pPr algn="ctr"/>
                      <a:r>
                        <a:rPr lang="en-GB" sz="1800" cap="small" dirty="0" err="1" smtClean="0">
                          <a:solidFill>
                            <a:srgbClr val="002060"/>
                          </a:solidFill>
                          <a:effectLst>
                            <a:outerShdw blurRad="38100" dist="38100" dir="2700000" algn="tl">
                              <a:srgbClr val="000000">
                                <a:alpha val="43137"/>
                              </a:srgbClr>
                            </a:outerShdw>
                          </a:effectLst>
                        </a:rPr>
                        <a:t>Sugraone</a:t>
                      </a:r>
                      <a:r>
                        <a:rPr lang="en-GB" sz="1800" cap="small" dirty="0" smtClean="0">
                          <a:solidFill>
                            <a:srgbClr val="002060"/>
                          </a:solidFill>
                          <a:effectLst>
                            <a:outerShdw blurRad="38100" dist="38100" dir="2700000" algn="tl">
                              <a:srgbClr val="000000">
                                <a:alpha val="43137"/>
                              </a:srgbClr>
                            </a:outerShdw>
                          </a:effectLst>
                        </a:rPr>
                        <a:t> </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2"/>
                  </a:ext>
                </a:extLst>
              </a:tr>
              <a:tr h="645671">
                <a:tc>
                  <a:txBody>
                    <a:bodyPr/>
                    <a:lstStyle/>
                    <a:p>
                      <a:pPr algn="ctr"/>
                      <a:r>
                        <a:rPr lang="en-GB" sz="1800" cap="small" dirty="0" smtClean="0">
                          <a:solidFill>
                            <a:srgbClr val="002060"/>
                          </a:solidFill>
                          <a:effectLst>
                            <a:outerShdw blurRad="38100" dist="38100" dir="2700000" algn="tl">
                              <a:srgbClr val="000000">
                                <a:alpha val="43137"/>
                              </a:srgbClr>
                            </a:outerShdw>
                          </a:effectLst>
                        </a:rPr>
                        <a:t>Flame</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3"/>
                  </a:ext>
                </a:extLst>
              </a:tr>
              <a:tr h="645671">
                <a:tc>
                  <a:txBody>
                    <a:bodyPr/>
                    <a:lstStyle/>
                    <a:p>
                      <a:pPr algn="ctr"/>
                      <a:r>
                        <a:rPr lang="en-GB" sz="1800" cap="small" dirty="0" smtClean="0">
                          <a:solidFill>
                            <a:srgbClr val="002060"/>
                          </a:solidFill>
                          <a:effectLst>
                            <a:outerShdw blurRad="38100" dist="38100" dir="2700000" algn="tl">
                              <a:srgbClr val="000000">
                                <a:alpha val="43137"/>
                              </a:srgbClr>
                            </a:outerShdw>
                          </a:effectLst>
                        </a:rPr>
                        <a:t>Starlight</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a:p>
                  </a:txBody>
                  <a:tcPr marT="45723" marB="45723" anchor="ctr" anchorCtr="1"/>
                </a:tc>
                <a:extLst>
                  <a:ext uri="{0D108BD9-81ED-4DB2-BD59-A6C34878D82A}">
                    <a16:rowId xmlns:a16="http://schemas.microsoft.com/office/drawing/2014/main" xmlns="" val="10004"/>
                  </a:ext>
                </a:extLst>
              </a:tr>
              <a:tr h="656724">
                <a:tc>
                  <a:txBody>
                    <a:bodyPr/>
                    <a:lstStyle/>
                    <a:p>
                      <a:pPr algn="ctr"/>
                      <a:r>
                        <a:rPr lang="en-GB" sz="1800" cap="small" dirty="0" smtClean="0">
                          <a:solidFill>
                            <a:srgbClr val="002060"/>
                          </a:solidFill>
                          <a:effectLst>
                            <a:outerShdw blurRad="38100" dist="38100" dir="2700000" algn="tl">
                              <a:srgbClr val="000000">
                                <a:alpha val="43137"/>
                              </a:srgbClr>
                            </a:outerShdw>
                          </a:effectLst>
                        </a:rPr>
                        <a:t>Autumn</a:t>
                      </a:r>
                      <a:r>
                        <a:rPr lang="en-GB" sz="1800" cap="small" baseline="0" dirty="0" smtClean="0">
                          <a:solidFill>
                            <a:srgbClr val="002060"/>
                          </a:solidFill>
                          <a:effectLst>
                            <a:outerShdw blurRad="38100" dist="38100" dir="2700000" algn="tl">
                              <a:srgbClr val="000000">
                                <a:alpha val="43137"/>
                              </a:srgbClr>
                            </a:outerShdw>
                          </a:effectLst>
                        </a:rPr>
                        <a:t> royal</a:t>
                      </a:r>
                      <a:r>
                        <a:rPr lang="en-GB" sz="1800" cap="small" dirty="0" smtClean="0">
                          <a:solidFill>
                            <a:srgbClr val="002060"/>
                          </a:solidFill>
                          <a:effectLst>
                            <a:outerShdw blurRad="38100" dist="38100" dir="2700000" algn="tl">
                              <a:srgbClr val="000000">
                                <a:alpha val="43137"/>
                              </a:srgbClr>
                            </a:outerShdw>
                          </a:effectLst>
                        </a:rPr>
                        <a:t> </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5"/>
                  </a:ext>
                </a:extLst>
              </a:tr>
              <a:tr h="645671">
                <a:tc>
                  <a:txBody>
                    <a:bodyPr/>
                    <a:lstStyle/>
                    <a:p>
                      <a:pPr algn="ctr"/>
                      <a:r>
                        <a:rPr lang="en-GB" sz="1800" cap="small" dirty="0" smtClean="0">
                          <a:solidFill>
                            <a:srgbClr val="002060"/>
                          </a:solidFill>
                          <a:effectLst>
                            <a:outerShdw blurRad="38100" dist="38100" dir="2700000" algn="tl">
                              <a:srgbClr val="000000">
                                <a:alpha val="43137"/>
                              </a:srgbClr>
                            </a:outerShdw>
                          </a:effectLst>
                        </a:rPr>
                        <a:t>Red</a:t>
                      </a:r>
                      <a:r>
                        <a:rPr lang="en-GB" sz="1800" cap="small" baseline="0" dirty="0" smtClean="0">
                          <a:solidFill>
                            <a:srgbClr val="002060"/>
                          </a:solidFill>
                          <a:effectLst>
                            <a:outerShdw blurRad="38100" dist="38100" dir="2700000" algn="tl">
                              <a:srgbClr val="000000">
                                <a:alpha val="43137"/>
                              </a:srgbClr>
                            </a:outerShdw>
                          </a:effectLst>
                        </a:rPr>
                        <a:t> Globe</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6"/>
                  </a:ext>
                </a:extLst>
              </a:tr>
              <a:tr h="645671">
                <a:tc>
                  <a:txBody>
                    <a:bodyPr/>
                    <a:lstStyle/>
                    <a:p>
                      <a:pPr algn="ctr"/>
                      <a:r>
                        <a:rPr lang="en-GB" sz="1800" cap="small" dirty="0" smtClean="0">
                          <a:solidFill>
                            <a:srgbClr val="002060"/>
                          </a:solidFill>
                          <a:effectLst>
                            <a:outerShdw blurRad="38100" dist="38100" dir="2700000" algn="tl">
                              <a:srgbClr val="000000">
                                <a:alpha val="43137"/>
                              </a:srgbClr>
                            </a:outerShdw>
                          </a:effectLst>
                        </a:rPr>
                        <a:t>Crimson </a:t>
                      </a:r>
                      <a:endParaRPr lang="en-GB" sz="1800" b="1" i="1" cap="small" dirty="0">
                        <a:solidFill>
                          <a:srgbClr val="002060"/>
                        </a:solidFill>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869058724"/>
                  </a:ext>
                </a:extLst>
              </a:tr>
            </a:tbl>
          </a:graphicData>
        </a:graphic>
      </p:graphicFrame>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6126" y="3459468"/>
            <a:ext cx="670470" cy="407188"/>
          </a:xfrm>
          <a:prstGeom prst="rect">
            <a:avLst/>
          </a:prstGeom>
        </p:spPr>
      </p:pic>
      <p:pic>
        <p:nvPicPr>
          <p:cNvPr id="23" name="Pictur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8209" y="3417162"/>
            <a:ext cx="670470" cy="407188"/>
          </a:xfrm>
          <a:prstGeom prst="rect">
            <a:avLst/>
          </a:prstGeom>
        </p:spPr>
      </p:pic>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1361" y="4073100"/>
            <a:ext cx="670470" cy="407188"/>
          </a:xfrm>
          <a:prstGeom prst="rect">
            <a:avLst/>
          </a:prstGeom>
        </p:spPr>
      </p:pic>
      <p:pic>
        <p:nvPicPr>
          <p:cNvPr id="25" name="Picture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48" y="4051216"/>
            <a:ext cx="670470" cy="407188"/>
          </a:xfrm>
          <a:prstGeom prst="rect">
            <a:avLst/>
          </a:prstGeom>
        </p:spPr>
      </p:pic>
      <p:pic>
        <p:nvPicPr>
          <p:cNvPr id="26" name="Picture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4960" y="5380701"/>
            <a:ext cx="670470" cy="407188"/>
          </a:xfrm>
          <a:prstGeom prst="rect">
            <a:avLst/>
          </a:prstGeom>
        </p:spPr>
      </p:pic>
      <p:pic>
        <p:nvPicPr>
          <p:cNvPr id="27" name="Picture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7547" y="5397408"/>
            <a:ext cx="670470" cy="407188"/>
          </a:xfrm>
          <a:prstGeom prst="rect">
            <a:avLst/>
          </a:prstGeom>
        </p:spPr>
      </p:pic>
      <p:pic>
        <p:nvPicPr>
          <p:cNvPr id="28" name="Picture 2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9730" y="6056032"/>
            <a:ext cx="670470" cy="407188"/>
          </a:xfrm>
          <a:prstGeom prst="rect">
            <a:avLst/>
          </a:prstGeom>
        </p:spPr>
      </p:pic>
      <p:pic>
        <p:nvPicPr>
          <p:cNvPr id="29" name="Picture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2870" y="6056032"/>
            <a:ext cx="670470" cy="407188"/>
          </a:xfrm>
          <a:prstGeom prst="rect">
            <a:avLst/>
          </a:prstGeom>
        </p:spPr>
      </p:pic>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9792" y="6017019"/>
            <a:ext cx="670470" cy="407188"/>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6413" y="2040665"/>
            <a:ext cx="820098" cy="599123"/>
          </a:xfrm>
          <a:prstGeom prst="rect">
            <a:avLst/>
          </a:prstGeom>
        </p:spPr>
      </p:pic>
      <p:pic>
        <p:nvPicPr>
          <p:cNvPr id="32" name="Picture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3868" y="2020733"/>
            <a:ext cx="876332" cy="640205"/>
          </a:xfrm>
          <a:prstGeom prst="rect">
            <a:avLst/>
          </a:prstGeom>
        </p:spPr>
      </p:pic>
      <p:pic>
        <p:nvPicPr>
          <p:cNvPr id="33" name="Picture 3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6413" y="2763885"/>
            <a:ext cx="724358" cy="529180"/>
          </a:xfrm>
          <a:prstGeom prst="rect">
            <a:avLst/>
          </a:prstGeom>
        </p:spPr>
      </p:pic>
      <p:pic>
        <p:nvPicPr>
          <p:cNvPr id="34" name="Picture 33"/>
          <p:cNvPicPr>
            <a:picLocks noChangeAspect="1"/>
          </p:cNvPicPr>
          <p:nvPr/>
        </p:nvPicPr>
        <p:blipFill rotWithShape="1">
          <a:blip r:embed="rId4">
            <a:extLst>
              <a:ext uri="{28A0092B-C50C-407E-A947-70E740481C1C}">
                <a14:useLocalDpi xmlns:a14="http://schemas.microsoft.com/office/drawing/2010/main" val="0"/>
              </a:ext>
            </a:extLst>
          </a:blip>
          <a:srcRect t="4953" r="10278" b="10094"/>
          <a:stretch/>
        </p:blipFill>
        <p:spPr>
          <a:xfrm rot="17396735">
            <a:off x="5199375" y="4639897"/>
            <a:ext cx="424076" cy="637575"/>
          </a:xfrm>
          <a:prstGeom prst="rect">
            <a:avLst/>
          </a:prstGeom>
        </p:spPr>
      </p:pic>
      <p:pic>
        <p:nvPicPr>
          <p:cNvPr id="18" name="Picture 17">
            <a:extLst>
              <a:ext uri="{FF2B5EF4-FFF2-40B4-BE49-F238E27FC236}">
                <a16:creationId xmlns:a16="http://schemas.microsoft.com/office/drawing/2014/main" xmlns="" id="{6171AA83-BBCD-C14D-A936-3A69DD10A096}"/>
              </a:ext>
            </a:extLst>
          </p:cNvPr>
          <p:cNvPicPr>
            <a:picLocks noChangeAspect="1"/>
          </p:cNvPicPr>
          <p:nvPr/>
        </p:nvPicPr>
        <p:blipFill>
          <a:blip r:embed="rId5">
            <a:duotone>
              <a:prstClr val="black"/>
              <a:schemeClr val="accent3">
                <a:tint val="45000"/>
                <a:satMod val="400000"/>
              </a:schemeClr>
            </a:duotone>
          </a:blip>
          <a:stretch>
            <a:fillRect/>
          </a:stretch>
        </p:blipFill>
        <p:spPr>
          <a:xfrm>
            <a:off x="10233528"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7207992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641691" y="-1"/>
            <a:ext cx="4114800" cy="109728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Strawberries </a:t>
            </a:r>
          </a:p>
        </p:txBody>
      </p:sp>
      <p:sp>
        <p:nvSpPr>
          <p:cNvPr id="5" name="Rounded Rectangle 4"/>
          <p:cNvSpPr/>
          <p:nvPr/>
        </p:nvSpPr>
        <p:spPr>
          <a:xfrm>
            <a:off x="1547947" y="1201782"/>
            <a:ext cx="2730138" cy="7968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solidFill>
                  <a:schemeClr val="bg1"/>
                </a:solidFill>
              </a:rPr>
              <a:t>Fortune	</a:t>
            </a:r>
            <a:endParaRPr lang="en-US" b="1" cap="small" dirty="0">
              <a:solidFill>
                <a:schemeClr val="bg1"/>
              </a:solidFill>
            </a:endParaRPr>
          </a:p>
        </p:txBody>
      </p:sp>
      <p:sp>
        <p:nvSpPr>
          <p:cNvPr id="6" name="Rounded Rectangle 5"/>
          <p:cNvSpPr/>
          <p:nvPr/>
        </p:nvSpPr>
        <p:spPr>
          <a:xfrm>
            <a:off x="3013166" y="2250077"/>
            <a:ext cx="2730138" cy="7968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solidFill>
                  <a:schemeClr val="bg1"/>
                </a:solidFill>
              </a:rPr>
              <a:t>Festival</a:t>
            </a:r>
            <a:endParaRPr lang="en-US" b="1" cap="small" dirty="0">
              <a:solidFill>
                <a:schemeClr val="bg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386" y="3473039"/>
            <a:ext cx="3454849" cy="2577849"/>
          </a:xfrm>
          <a:prstGeom prst="roundRect">
            <a:avLst>
              <a:gd name="adj" fmla="val 8594"/>
            </a:avLst>
          </a:prstGeom>
          <a:solidFill>
            <a:srgbClr val="FFFFFF">
              <a:shade val="85000"/>
            </a:srgbClr>
          </a:solidFill>
          <a:ln>
            <a:noFill/>
          </a:ln>
          <a:effec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7097" y="1600199"/>
            <a:ext cx="3115153" cy="2225110"/>
          </a:xfrm>
          <a:prstGeom prst="roundRect">
            <a:avLst>
              <a:gd name="adj" fmla="val 8594"/>
            </a:avLst>
          </a:prstGeom>
          <a:solidFill>
            <a:srgbClr val="FFFFFF">
              <a:shade val="85000"/>
            </a:srgbClr>
          </a:solidFill>
          <a:ln>
            <a:noFill/>
          </a:ln>
          <a:effectLst/>
        </p:spPr>
      </p:pic>
      <p:sp>
        <p:nvSpPr>
          <p:cNvPr id="24" name="Rounded Rectangle 23"/>
          <p:cNvSpPr/>
          <p:nvPr/>
        </p:nvSpPr>
        <p:spPr>
          <a:xfrm>
            <a:off x="4787809" y="3208094"/>
            <a:ext cx="2730138" cy="7968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solidFill>
                  <a:schemeClr val="bg1"/>
                </a:solidFill>
              </a:rPr>
              <a:t>Sweet sensation	</a:t>
            </a:r>
            <a:endParaRPr lang="en-US" b="1" cap="small" dirty="0">
              <a:solidFill>
                <a:schemeClr val="bg1"/>
              </a:solidFill>
            </a:endParaRPr>
          </a:p>
        </p:txBody>
      </p:sp>
      <p:pic>
        <p:nvPicPr>
          <p:cNvPr id="10" name="Picture 9">
            <a:extLst>
              <a:ext uri="{FF2B5EF4-FFF2-40B4-BE49-F238E27FC236}">
                <a16:creationId xmlns:a16="http://schemas.microsoft.com/office/drawing/2014/main" xmlns="" id="{6171AA83-BBCD-C14D-A936-3A69DD10A096}"/>
              </a:ext>
            </a:extLst>
          </p:cNvPr>
          <p:cNvPicPr>
            <a:picLocks noChangeAspect="1"/>
          </p:cNvPicPr>
          <p:nvPr/>
        </p:nvPicPr>
        <p:blipFill>
          <a:blip r:embed="rId4">
            <a:duotone>
              <a:prstClr val="black"/>
              <a:schemeClr val="accent3">
                <a:tint val="45000"/>
                <a:satMod val="400000"/>
              </a:schemeClr>
            </a:duotone>
          </a:blip>
          <a:stretch>
            <a:fillRect/>
          </a:stretch>
        </p:blipFill>
        <p:spPr>
          <a:xfrm>
            <a:off x="10250620"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24596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594135" y="-2"/>
            <a:ext cx="5029200" cy="118872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Strawberries </a:t>
            </a:r>
            <a:r>
              <a:rPr lang="en-US" sz="3600" b="1" cap="small" dirty="0" smtClean="0">
                <a:solidFill>
                  <a:srgbClr val="002060"/>
                </a:solidFill>
              </a:rPr>
              <a:t>Calendar</a:t>
            </a:r>
            <a:endParaRPr lang="en-US" sz="3600" b="1" cap="small" dirty="0">
              <a:solidFill>
                <a:srgbClr val="002060"/>
              </a:solidFill>
            </a:endParaRPr>
          </a:p>
        </p:txBody>
      </p:sp>
      <p:graphicFrame>
        <p:nvGraphicFramePr>
          <p:cNvPr id="11" name="Table 10">
            <a:extLst>
              <a:ext uri="{FF2B5EF4-FFF2-40B4-BE49-F238E27FC236}">
                <a16:creationId xmlns:a16="http://schemas.microsoft.com/office/drawing/2014/main" xmlns="" id="{72FC0715-13BB-492E-82DB-15728933CAB3}"/>
              </a:ext>
            </a:extLst>
          </p:cNvPr>
          <p:cNvGraphicFramePr>
            <a:graphicFrameLocks noGrp="1"/>
          </p:cNvGraphicFramePr>
          <p:nvPr>
            <p:extLst>
              <p:ext uri="{D42A27DB-BD31-4B8C-83A1-F6EECF244321}">
                <p14:modId xmlns:p14="http://schemas.microsoft.com/office/powerpoint/2010/main" val="1263269850"/>
              </p:ext>
            </p:extLst>
          </p:nvPr>
        </p:nvGraphicFramePr>
        <p:xfrm>
          <a:off x="706900" y="1558786"/>
          <a:ext cx="5136597" cy="2342212"/>
        </p:xfrm>
        <a:graphic>
          <a:graphicData uri="http://schemas.openxmlformats.org/drawingml/2006/table">
            <a:tbl>
              <a:tblPr firstRow="1" bandRow="1">
                <a:tableStyleId>{7DF18680-E054-41AD-8BC1-D1AEF772440D}</a:tableStyleId>
              </a:tblPr>
              <a:tblGrid>
                <a:gridCol w="1561523">
                  <a:extLst>
                    <a:ext uri="{9D8B030D-6E8A-4147-A177-3AD203B41FA5}">
                      <a16:colId xmlns:a16="http://schemas.microsoft.com/office/drawing/2014/main" xmlns="" val="20000"/>
                    </a:ext>
                  </a:extLst>
                </a:gridCol>
                <a:gridCol w="899120">
                  <a:extLst>
                    <a:ext uri="{9D8B030D-6E8A-4147-A177-3AD203B41FA5}">
                      <a16:colId xmlns:a16="http://schemas.microsoft.com/office/drawing/2014/main" xmlns="" val="20001"/>
                    </a:ext>
                  </a:extLst>
                </a:gridCol>
                <a:gridCol w="845602">
                  <a:extLst>
                    <a:ext uri="{9D8B030D-6E8A-4147-A177-3AD203B41FA5}">
                      <a16:colId xmlns:a16="http://schemas.microsoft.com/office/drawing/2014/main" xmlns="" val="20002"/>
                    </a:ext>
                  </a:extLst>
                </a:gridCol>
                <a:gridCol w="856305">
                  <a:extLst>
                    <a:ext uri="{9D8B030D-6E8A-4147-A177-3AD203B41FA5}">
                      <a16:colId xmlns:a16="http://schemas.microsoft.com/office/drawing/2014/main" xmlns="" val="20003"/>
                    </a:ext>
                  </a:extLst>
                </a:gridCol>
                <a:gridCol w="974047">
                  <a:extLst>
                    <a:ext uri="{9D8B030D-6E8A-4147-A177-3AD203B41FA5}">
                      <a16:colId xmlns:a16="http://schemas.microsoft.com/office/drawing/2014/main" xmlns="" val="20004"/>
                    </a:ext>
                  </a:extLst>
                </a:gridCol>
              </a:tblGrid>
              <a:tr h="590665">
                <a:tc>
                  <a:txBody>
                    <a:bodyPr/>
                    <a:lstStyle/>
                    <a:p>
                      <a:pPr algn="ctr"/>
                      <a:r>
                        <a:rPr lang="en-GB" sz="1800" cap="small" baseline="0" dirty="0" smtClean="0"/>
                        <a:t>SKUs</a:t>
                      </a:r>
                      <a:endParaRPr lang="en-GB" sz="1800" cap="small" baseline="0" dirty="0"/>
                    </a:p>
                  </a:txBody>
                  <a:tcPr marT="45723" marB="45723" anchor="ctr" anchorCtr="1"/>
                </a:tc>
                <a:tc>
                  <a:txBody>
                    <a:bodyPr/>
                    <a:lstStyle/>
                    <a:p>
                      <a:pPr algn="ctr"/>
                      <a:r>
                        <a:rPr lang="en-GB" sz="1800" cap="small" baseline="0" dirty="0" smtClean="0">
                          <a:effectLst>
                            <a:outerShdw blurRad="38100" dist="38100" dir="2700000" algn="tl">
                              <a:srgbClr val="000000">
                                <a:alpha val="43137"/>
                              </a:srgbClr>
                            </a:outerShdw>
                          </a:effectLst>
                        </a:rPr>
                        <a:t>Nov</a:t>
                      </a:r>
                      <a:endParaRPr lang="en-GB" sz="1800" i="1" cap="small" baseline="0" dirty="0">
                        <a:solidFill>
                          <a:schemeClr val="tx2"/>
                        </a:solidFill>
                        <a:effectLst>
                          <a:outerShdw blurRad="38100" dist="38100" dir="2700000" algn="tl">
                            <a:srgbClr val="000000">
                              <a:alpha val="43137"/>
                            </a:srgbClr>
                          </a:outerShdw>
                        </a:effectLst>
                      </a:endParaRPr>
                    </a:p>
                  </a:txBody>
                  <a:tcPr marT="45723" marB="45723" anchor="ctr" anchorCtr="1"/>
                </a:tc>
                <a:tc>
                  <a:txBody>
                    <a:bodyPr/>
                    <a:lstStyle/>
                    <a:p>
                      <a:pPr marL="0" algn="ctr" defTabSz="457200" rtl="0" eaLnBrk="1" latinLnBrk="0" hangingPunct="1"/>
                      <a:r>
                        <a:rPr lang="en-GB" sz="1800" b="1" kern="1200" cap="small" baseline="0" dirty="0" smtClean="0">
                          <a:solidFill>
                            <a:schemeClr val="lt1"/>
                          </a:solidFill>
                          <a:effectLst>
                            <a:outerShdw blurRad="38100" dist="38100" dir="2700000" algn="tl">
                              <a:srgbClr val="000000">
                                <a:alpha val="43137"/>
                              </a:srgbClr>
                            </a:outerShdw>
                          </a:effectLst>
                          <a:latin typeface="+mn-lt"/>
                          <a:ea typeface="+mn-ea"/>
                          <a:cs typeface="+mn-cs"/>
                        </a:rPr>
                        <a:t>Dec</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tc>
                  <a:txBody>
                    <a:bodyPr/>
                    <a:lstStyle/>
                    <a:p>
                      <a:pPr marL="0" algn="ctr" defTabSz="457200" rtl="0" eaLnBrk="1" latinLnBrk="0" hangingPunct="1"/>
                      <a:r>
                        <a:rPr lang="en-GB" sz="1800" b="1" kern="1200" cap="small" baseline="0" dirty="0" smtClean="0">
                          <a:solidFill>
                            <a:schemeClr val="lt1"/>
                          </a:solidFill>
                          <a:effectLst>
                            <a:outerShdw blurRad="38100" dist="38100" dir="2700000" algn="tl">
                              <a:srgbClr val="000000">
                                <a:alpha val="43137"/>
                              </a:srgbClr>
                            </a:outerShdw>
                          </a:effectLst>
                          <a:latin typeface="+mn-lt"/>
                          <a:ea typeface="+mn-ea"/>
                          <a:cs typeface="+mn-cs"/>
                        </a:rPr>
                        <a:t>Jan</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tc>
                  <a:txBody>
                    <a:bodyPr/>
                    <a:lstStyle/>
                    <a:p>
                      <a:pPr marL="0" algn="ctr" defTabSz="457200" rtl="0" eaLnBrk="1" latinLnBrk="0" hangingPunct="1"/>
                      <a:r>
                        <a:rPr lang="en-GB" sz="1800" b="1" kern="1200" cap="small" baseline="0" dirty="0" smtClean="0">
                          <a:solidFill>
                            <a:schemeClr val="lt1"/>
                          </a:solidFill>
                          <a:effectLst>
                            <a:outerShdw blurRad="38100" dist="38100" dir="2700000" algn="tl">
                              <a:srgbClr val="000000">
                                <a:alpha val="43137"/>
                              </a:srgbClr>
                            </a:outerShdw>
                          </a:effectLst>
                          <a:latin typeface="+mn-lt"/>
                          <a:ea typeface="+mn-ea"/>
                          <a:cs typeface="+mn-cs"/>
                        </a:rPr>
                        <a:t>Feb</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extLst>
                  <a:ext uri="{0D108BD9-81ED-4DB2-BD59-A6C34878D82A}">
                    <a16:rowId xmlns:a16="http://schemas.microsoft.com/office/drawing/2014/main" xmlns="" val="10000"/>
                  </a:ext>
                </a:extLst>
              </a:tr>
              <a:tr h="585412">
                <a:tc>
                  <a:txBody>
                    <a:bodyPr/>
                    <a:lstStyle/>
                    <a:p>
                      <a:pPr algn="ctr"/>
                      <a:r>
                        <a:rPr lang="en-GB" sz="1800" b="1" i="0" cap="small" dirty="0" smtClean="0">
                          <a:effectLst>
                            <a:outerShdw blurRad="38100" dist="38100" dir="2700000" algn="tl">
                              <a:srgbClr val="000000">
                                <a:alpha val="43137"/>
                              </a:srgbClr>
                            </a:outerShdw>
                          </a:effectLst>
                        </a:rPr>
                        <a:t>Sensation</a:t>
                      </a:r>
                      <a:r>
                        <a:rPr lang="en-GB" sz="1800" b="1" i="0" cap="small" baseline="0" dirty="0" smtClean="0">
                          <a:effectLst>
                            <a:outerShdw blurRad="38100" dist="38100" dir="2700000" algn="tl">
                              <a:srgbClr val="000000">
                                <a:alpha val="43137"/>
                              </a:srgbClr>
                            </a:outerShdw>
                          </a:effectLst>
                        </a:rPr>
                        <a:t> </a:t>
                      </a:r>
                      <a:endParaRPr lang="en-GB" sz="1800" b="1" i="0" cap="small"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1"/>
                  </a:ext>
                </a:extLst>
              </a:tr>
              <a:tr h="585412">
                <a:tc>
                  <a:txBody>
                    <a:bodyPr/>
                    <a:lstStyle/>
                    <a:p>
                      <a:pPr algn="ctr"/>
                      <a:r>
                        <a:rPr lang="en-GB" sz="1800" b="1" i="0" cap="small" dirty="0" smtClean="0">
                          <a:effectLst>
                            <a:outerShdw blurRad="38100" dist="38100" dir="2700000" algn="tl">
                              <a:srgbClr val="000000">
                                <a:alpha val="43137"/>
                              </a:srgbClr>
                            </a:outerShdw>
                          </a:effectLst>
                        </a:rPr>
                        <a:t>Fortune</a:t>
                      </a:r>
                      <a:endParaRPr lang="en-GB" sz="1800" b="1" i="0" cap="small"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3523067383"/>
                  </a:ext>
                </a:extLst>
              </a:tr>
              <a:tr h="580723">
                <a:tc>
                  <a:txBody>
                    <a:bodyPr/>
                    <a:lstStyle/>
                    <a:p>
                      <a:pPr algn="ctr"/>
                      <a:r>
                        <a:rPr lang="en-GB" sz="1800" i="0" cap="small" dirty="0" smtClean="0">
                          <a:effectLst>
                            <a:outerShdw blurRad="38100" dist="38100" dir="2700000" algn="tl">
                              <a:srgbClr val="000000">
                                <a:alpha val="43137"/>
                              </a:srgbClr>
                            </a:outerShdw>
                          </a:effectLst>
                        </a:rPr>
                        <a:t>Festival</a:t>
                      </a:r>
                      <a:endParaRPr lang="en-GB" sz="1800" b="1" i="0" cap="small"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2"/>
                  </a:ext>
                </a:extLst>
              </a:tr>
            </a:tbl>
          </a:graphicData>
        </a:graphic>
      </p:graphicFrame>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3710" y="2168513"/>
            <a:ext cx="704088" cy="502921"/>
          </a:xfrm>
          <a:prstGeom prst="roundRect">
            <a:avLst>
              <a:gd name="adj" fmla="val 8594"/>
            </a:avLst>
          </a:prstGeom>
          <a:solidFill>
            <a:srgbClr val="FFFFFF">
              <a:shade val="85000"/>
            </a:srgbClr>
          </a:solidFill>
          <a:ln>
            <a:noFill/>
          </a:ln>
          <a:effectLst/>
        </p:spPr>
      </p:pic>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8063" y="2160877"/>
            <a:ext cx="704088" cy="502920"/>
          </a:xfrm>
          <a:prstGeom prst="roundRect">
            <a:avLst>
              <a:gd name="adj" fmla="val 8594"/>
            </a:avLst>
          </a:prstGeom>
          <a:solidFill>
            <a:srgbClr val="FFFFFF">
              <a:shade val="85000"/>
            </a:srgbClr>
          </a:solidFill>
          <a:ln>
            <a:noFill/>
          </a:ln>
          <a:effectLst/>
        </p:spPr>
      </p:pic>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0196" y="2776969"/>
            <a:ext cx="704088" cy="502920"/>
          </a:xfrm>
          <a:prstGeom prst="roundRect">
            <a:avLst>
              <a:gd name="adj" fmla="val 8594"/>
            </a:avLst>
          </a:prstGeom>
          <a:solidFill>
            <a:srgbClr val="FFFFFF">
              <a:shade val="85000"/>
            </a:srgbClr>
          </a:solidFill>
          <a:ln>
            <a:noFill/>
          </a:ln>
          <a:effectLst/>
        </p:spPr>
      </p:pic>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3296" y="3365663"/>
            <a:ext cx="704088" cy="502920"/>
          </a:xfrm>
          <a:prstGeom prst="roundRect">
            <a:avLst>
              <a:gd name="adj" fmla="val 8594"/>
            </a:avLst>
          </a:prstGeom>
          <a:solidFill>
            <a:srgbClr val="FFFFFF">
              <a:shade val="85000"/>
            </a:srgbClr>
          </a:solidFill>
          <a:ln>
            <a:noFill/>
          </a:ln>
          <a:effectLst/>
        </p:spPr>
      </p:pic>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2616" y="3369796"/>
            <a:ext cx="704088" cy="502921"/>
          </a:xfrm>
          <a:prstGeom prst="roundRect">
            <a:avLst>
              <a:gd name="adj" fmla="val 8594"/>
            </a:avLst>
          </a:prstGeom>
          <a:solidFill>
            <a:srgbClr val="FFFFFF">
              <a:shade val="85000"/>
            </a:srgbClr>
          </a:solidFill>
          <a:ln>
            <a:noFill/>
          </a:ln>
          <a:effectLst/>
        </p:spPr>
      </p:pic>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0927" y="3380717"/>
            <a:ext cx="704088" cy="502921"/>
          </a:xfrm>
          <a:prstGeom prst="roundRect">
            <a:avLst>
              <a:gd name="adj" fmla="val 8594"/>
            </a:avLst>
          </a:prstGeom>
          <a:solidFill>
            <a:srgbClr val="FFFFFF">
              <a:shade val="85000"/>
            </a:srgbClr>
          </a:solidFill>
          <a:ln>
            <a:noFill/>
          </a:ln>
          <a:effectLst/>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1227" y="1028822"/>
            <a:ext cx="2932156" cy="4997669"/>
          </a:xfrm>
          <a:prstGeom prst="roundRect">
            <a:avLst>
              <a:gd name="adj" fmla="val 8594"/>
            </a:avLst>
          </a:prstGeom>
          <a:solidFill>
            <a:srgbClr val="FFFFFF">
              <a:shade val="85000"/>
            </a:srgbClr>
          </a:solidFill>
          <a:ln>
            <a:noFill/>
          </a:ln>
          <a:effectLst/>
        </p:spPr>
      </p:pic>
      <p:pic>
        <p:nvPicPr>
          <p:cNvPr id="23" name="Pictur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2366" y="2776969"/>
            <a:ext cx="704088" cy="502920"/>
          </a:xfrm>
          <a:prstGeom prst="roundRect">
            <a:avLst>
              <a:gd name="adj" fmla="val 8594"/>
            </a:avLst>
          </a:prstGeom>
          <a:solidFill>
            <a:srgbClr val="FFFFFF">
              <a:shade val="85000"/>
            </a:srgbClr>
          </a:solidFill>
          <a:ln>
            <a:noFill/>
          </a:ln>
          <a:effectLst/>
        </p:spPr>
      </p:pic>
      <p:pic>
        <p:nvPicPr>
          <p:cNvPr id="18" name="Picture 17">
            <a:extLst>
              <a:ext uri="{FF2B5EF4-FFF2-40B4-BE49-F238E27FC236}">
                <a16:creationId xmlns:a16="http://schemas.microsoft.com/office/drawing/2014/main" xmlns="" id="{6171AA83-BBCD-C14D-A936-3A69DD10A096}"/>
              </a:ext>
            </a:extLst>
          </p:cNvPr>
          <p:cNvPicPr>
            <a:picLocks noChangeAspect="1"/>
          </p:cNvPicPr>
          <p:nvPr/>
        </p:nvPicPr>
        <p:blipFill>
          <a:blip r:embed="rId4">
            <a:duotone>
              <a:prstClr val="black"/>
              <a:schemeClr val="accent3">
                <a:tint val="45000"/>
                <a:satMod val="400000"/>
              </a:schemeClr>
            </a:duotone>
          </a:blip>
          <a:stretch>
            <a:fillRect/>
          </a:stretch>
        </p:blipFill>
        <p:spPr>
          <a:xfrm>
            <a:off x="1018225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210485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609132" y="0"/>
            <a:ext cx="4114800" cy="1133475"/>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Peach</a:t>
            </a:r>
          </a:p>
        </p:txBody>
      </p:sp>
      <p:sp>
        <p:nvSpPr>
          <p:cNvPr id="5" name="Rounded Rectangle 4"/>
          <p:cNvSpPr/>
          <p:nvPr/>
        </p:nvSpPr>
        <p:spPr>
          <a:xfrm>
            <a:off x="3677933" y="1594276"/>
            <a:ext cx="2743200" cy="822960"/>
          </a:xfrm>
          <a:prstGeom prst="roundRect">
            <a:avLst/>
          </a:prstGeom>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400" b="1" cap="small" dirty="0" smtClean="0">
                <a:solidFill>
                  <a:schemeClr val="lt1"/>
                </a:solidFill>
              </a:rPr>
              <a:t>Florida prince	</a:t>
            </a:r>
            <a:endParaRPr lang="en-US" sz="2400" b="1" cap="small" dirty="0">
              <a:solidFill>
                <a:schemeClr val="lt1"/>
              </a:solidFill>
            </a:endParaRPr>
          </a:p>
        </p:txBody>
      </p:sp>
      <p:sp>
        <p:nvSpPr>
          <p:cNvPr id="6" name="Rounded Rectangle 5"/>
          <p:cNvSpPr/>
          <p:nvPr/>
        </p:nvSpPr>
        <p:spPr>
          <a:xfrm>
            <a:off x="784793" y="1594276"/>
            <a:ext cx="2834640" cy="822960"/>
          </a:xfrm>
          <a:prstGeom prst="roundRect">
            <a:avLst/>
          </a:prstGeom>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400" b="1" cap="small" dirty="0">
                <a:solidFill>
                  <a:schemeClr val="lt1"/>
                </a:solidFill>
              </a:rPr>
              <a:t>	</a:t>
            </a:r>
            <a:r>
              <a:rPr lang="en-US" sz="2400" b="1" cap="small" dirty="0" smtClean="0">
                <a:solidFill>
                  <a:schemeClr val="lt1"/>
                </a:solidFill>
              </a:rPr>
              <a:t>Early swelling</a:t>
            </a:r>
            <a:endParaRPr lang="en-US" sz="2400" b="1" cap="small" dirty="0">
              <a:solidFill>
                <a:schemeClr val="lt1"/>
              </a:solidFill>
            </a:endParaRPr>
          </a:p>
        </p:txBody>
      </p:sp>
      <p:sp>
        <p:nvSpPr>
          <p:cNvPr id="7" name="Rounded Rectangle 6"/>
          <p:cNvSpPr/>
          <p:nvPr/>
        </p:nvSpPr>
        <p:spPr>
          <a:xfrm>
            <a:off x="3459037" y="4247313"/>
            <a:ext cx="2743200" cy="82296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400" b="1" cap="small" dirty="0" smtClean="0">
                <a:solidFill>
                  <a:schemeClr val="lt1"/>
                </a:solidFill>
              </a:rPr>
              <a:t>Sun wright</a:t>
            </a:r>
            <a:endParaRPr lang="en-US" sz="2400" b="1" cap="small" dirty="0">
              <a:solidFill>
                <a:schemeClr val="lt1"/>
              </a:solidFill>
            </a:endParaRPr>
          </a:p>
        </p:txBody>
      </p:sp>
      <p:sp>
        <p:nvSpPr>
          <p:cNvPr id="8" name="Flowchart: Document 7"/>
          <p:cNvSpPr/>
          <p:nvPr/>
        </p:nvSpPr>
        <p:spPr>
          <a:xfrm>
            <a:off x="609133" y="3426529"/>
            <a:ext cx="2600325" cy="1182991"/>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Nectarine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0114" y="1475809"/>
            <a:ext cx="2600960" cy="1950720"/>
          </a:xfrm>
          <a:prstGeom prst="roundRect">
            <a:avLst>
              <a:gd name="adj" fmla="val 8594"/>
            </a:avLst>
          </a:prstGeom>
          <a:solidFill>
            <a:srgbClr val="FFFFFF">
              <a:shade val="85000"/>
            </a:srgbClr>
          </a:solidFill>
          <a:ln>
            <a:noFill/>
          </a:ln>
          <a:effectLst/>
        </p:spPr>
      </p:pic>
      <p:graphicFrame>
        <p:nvGraphicFramePr>
          <p:cNvPr id="9" name="Table 8"/>
          <p:cNvGraphicFramePr>
            <a:graphicFrameLocks noGrp="1"/>
          </p:cNvGraphicFramePr>
          <p:nvPr>
            <p:extLst>
              <p:ext uri="{D42A27DB-BD31-4B8C-83A1-F6EECF244321}">
                <p14:modId xmlns:p14="http://schemas.microsoft.com/office/powerpoint/2010/main" val="2895505585"/>
              </p:ext>
            </p:extLst>
          </p:nvPr>
        </p:nvGraphicFramePr>
        <p:xfrm>
          <a:off x="1489307" y="5213053"/>
          <a:ext cx="2939191" cy="1252983"/>
        </p:xfrm>
        <a:graphic>
          <a:graphicData uri="http://schemas.openxmlformats.org/drawingml/2006/table">
            <a:tbl>
              <a:tblPr firstRow="1" bandRow="1">
                <a:tableStyleId>{00A15C55-8517-42AA-B614-E9B94910E393}</a:tableStyleId>
              </a:tblPr>
              <a:tblGrid>
                <a:gridCol w="1388165">
                  <a:extLst>
                    <a:ext uri="{9D8B030D-6E8A-4147-A177-3AD203B41FA5}">
                      <a16:colId xmlns:a16="http://schemas.microsoft.com/office/drawing/2014/main" xmlns="" val="2001186737"/>
                    </a:ext>
                  </a:extLst>
                </a:gridCol>
                <a:gridCol w="799301">
                  <a:extLst>
                    <a:ext uri="{9D8B030D-6E8A-4147-A177-3AD203B41FA5}">
                      <a16:colId xmlns:a16="http://schemas.microsoft.com/office/drawing/2014/main" xmlns="" val="3791962504"/>
                    </a:ext>
                  </a:extLst>
                </a:gridCol>
                <a:gridCol w="751725">
                  <a:extLst>
                    <a:ext uri="{9D8B030D-6E8A-4147-A177-3AD203B41FA5}">
                      <a16:colId xmlns:a16="http://schemas.microsoft.com/office/drawing/2014/main" xmlns="" val="3144824653"/>
                    </a:ext>
                  </a:extLst>
                </a:gridCol>
              </a:tblGrid>
              <a:tr h="599788">
                <a:tc>
                  <a:txBody>
                    <a:bodyPr/>
                    <a:lstStyle/>
                    <a:p>
                      <a:pPr algn="ctr"/>
                      <a:r>
                        <a:rPr lang="en-GB" sz="1800" cap="small" baseline="0" dirty="0" smtClean="0"/>
                        <a:t>Stone Fruit</a:t>
                      </a:r>
                      <a:endParaRPr lang="en-GB" sz="1800" cap="small" baseline="0" dirty="0"/>
                    </a:p>
                  </a:txBody>
                  <a:tcPr marT="45723" marB="45723" anchor="ctr" anchorCtr="1"/>
                </a:tc>
                <a:tc>
                  <a:txBody>
                    <a:bodyPr/>
                    <a:lstStyle/>
                    <a:p>
                      <a:pPr algn="ctr"/>
                      <a:r>
                        <a:rPr lang="en-GB" sz="1800" cap="small" baseline="0" dirty="0" smtClean="0">
                          <a:effectLst>
                            <a:outerShdw blurRad="38100" dist="38100" dir="2700000" algn="tl">
                              <a:srgbClr val="000000">
                                <a:alpha val="43137"/>
                              </a:srgbClr>
                            </a:outerShdw>
                          </a:effectLst>
                        </a:rPr>
                        <a:t>Apr</a:t>
                      </a:r>
                      <a:endParaRPr lang="en-GB" sz="1800" i="1" cap="small" baseline="0" dirty="0">
                        <a:solidFill>
                          <a:schemeClr val="tx2"/>
                        </a:solidFill>
                        <a:effectLst>
                          <a:outerShdw blurRad="38100" dist="38100" dir="2700000" algn="tl">
                            <a:srgbClr val="000000">
                              <a:alpha val="43137"/>
                            </a:srgbClr>
                          </a:outerShdw>
                        </a:effectLst>
                      </a:endParaRPr>
                    </a:p>
                  </a:txBody>
                  <a:tcPr marT="45723" marB="45723" anchor="ctr" anchorCtr="1"/>
                </a:tc>
                <a:tc>
                  <a:txBody>
                    <a:bodyPr/>
                    <a:lstStyle/>
                    <a:p>
                      <a:pPr marL="0" algn="ctr" defTabSz="457200" rtl="0" eaLnBrk="1" latinLnBrk="0" hangingPunct="1"/>
                      <a:r>
                        <a:rPr lang="en-GB" sz="1800" kern="1200" cap="small" baseline="0" dirty="0" smtClean="0">
                          <a:effectLst>
                            <a:outerShdw blurRad="38100" dist="38100" dir="2700000" algn="tl">
                              <a:srgbClr val="000000">
                                <a:alpha val="43137"/>
                              </a:srgbClr>
                            </a:outerShdw>
                          </a:effectLst>
                        </a:rPr>
                        <a:t>May</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extLst>
                  <a:ext uri="{0D108BD9-81ED-4DB2-BD59-A6C34878D82A}">
                    <a16:rowId xmlns:a16="http://schemas.microsoft.com/office/drawing/2014/main" xmlns="" val="54986557"/>
                  </a:ext>
                </a:extLst>
              </a:tr>
              <a:tr h="653195">
                <a:tc>
                  <a:txBody>
                    <a:bodyPr/>
                    <a:lstStyle/>
                    <a:p>
                      <a:pPr algn="ctr"/>
                      <a:endParaRPr lang="en-GB" sz="1800"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2530598796"/>
                  </a:ext>
                </a:extLst>
              </a:tr>
            </a:tbl>
          </a:graphicData>
        </a:graphic>
      </p:graphicFrame>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3492" y="5872319"/>
            <a:ext cx="492872" cy="536430"/>
          </a:xfrm>
          <a:prstGeom prst="roundRect">
            <a:avLst>
              <a:gd name="adj" fmla="val 8594"/>
            </a:avLst>
          </a:prstGeom>
          <a:solidFill>
            <a:srgbClr val="FFFFFF">
              <a:shade val="85000"/>
            </a:srgbClr>
          </a:solidFill>
          <a:ln>
            <a:noFill/>
          </a:ln>
          <a:effectLst/>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682" y="5922478"/>
            <a:ext cx="430121" cy="468133"/>
          </a:xfrm>
          <a:prstGeom prst="roundRect">
            <a:avLst>
              <a:gd name="adj" fmla="val 8594"/>
            </a:avLst>
          </a:prstGeom>
          <a:solidFill>
            <a:srgbClr val="FFFFFF">
              <a:shade val="85000"/>
            </a:srgbClr>
          </a:solidFill>
          <a:ln>
            <a:noFill/>
          </a:ln>
          <a:effectLst/>
        </p:spPr>
      </p:pic>
      <p:pic>
        <p:nvPicPr>
          <p:cNvPr id="1026" name="eb6f31d7-5d81-4b41-8cee-5a6b9ad1228a" descr="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474416" y="3182896"/>
            <a:ext cx="2814120" cy="3752160"/>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xmlns="" id="{6171AA83-BBCD-C14D-A936-3A69DD10A096}"/>
              </a:ext>
            </a:extLst>
          </p:cNvPr>
          <p:cNvPicPr>
            <a:picLocks noChangeAspect="1"/>
          </p:cNvPicPr>
          <p:nvPr/>
        </p:nvPicPr>
        <p:blipFill>
          <a:blip r:embed="rId5">
            <a:duotone>
              <a:prstClr val="black"/>
              <a:schemeClr val="accent3">
                <a:tint val="45000"/>
                <a:satMod val="400000"/>
              </a:schemeClr>
            </a:duotone>
          </a:blip>
          <a:stretch>
            <a:fillRect/>
          </a:stretch>
        </p:blipFill>
        <p:spPr>
          <a:xfrm>
            <a:off x="10239766" y="39237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5075865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586886" y="0"/>
            <a:ext cx="4114800" cy="109728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Pomegranates </a:t>
            </a:r>
          </a:p>
        </p:txBody>
      </p:sp>
      <p:sp>
        <p:nvSpPr>
          <p:cNvPr id="5" name="Rounded Rectangle 4"/>
          <p:cNvSpPr/>
          <p:nvPr/>
        </p:nvSpPr>
        <p:spPr>
          <a:xfrm>
            <a:off x="2357844" y="1487850"/>
            <a:ext cx="2730138" cy="7968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solidFill>
                  <a:schemeClr val="bg1"/>
                </a:solidFill>
              </a:rPr>
              <a:t>116	</a:t>
            </a:r>
            <a:endParaRPr lang="en-US" b="1" cap="small" dirty="0">
              <a:solidFill>
                <a:schemeClr val="bg1"/>
              </a:solidFill>
            </a:endParaRPr>
          </a:p>
        </p:txBody>
      </p:sp>
      <p:sp>
        <p:nvSpPr>
          <p:cNvPr id="7" name="Rounded Rectangle 6"/>
          <p:cNvSpPr/>
          <p:nvPr/>
        </p:nvSpPr>
        <p:spPr>
          <a:xfrm>
            <a:off x="4916683" y="2479971"/>
            <a:ext cx="2730138" cy="796835"/>
          </a:xfrm>
          <a:prstGeom prst="round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cap="small" dirty="0" smtClean="0">
                <a:solidFill>
                  <a:schemeClr val="bg1"/>
                </a:solidFill>
              </a:rPr>
              <a:t>Wonderful	</a:t>
            </a:r>
            <a:endParaRPr lang="en-US" b="1" cap="small" dirty="0">
              <a:solidFill>
                <a:schemeClr val="bg1"/>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4975" y="1322766"/>
            <a:ext cx="3788227" cy="2969969"/>
          </a:xfrm>
          <a:prstGeom prst="roundRect">
            <a:avLst>
              <a:gd name="adj" fmla="val 8594"/>
            </a:avLst>
          </a:prstGeom>
          <a:solidFill>
            <a:srgbClr val="FFFFFF">
              <a:shade val="85000"/>
            </a:srgbClr>
          </a:solidFill>
          <a:ln>
            <a:noFill/>
          </a:ln>
          <a:effectLst/>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1458" y="3276806"/>
            <a:ext cx="2334106" cy="3112141"/>
          </a:xfrm>
          <a:prstGeom prst="roundRect">
            <a:avLst>
              <a:gd name="adj" fmla="val 8594"/>
            </a:avLst>
          </a:prstGeom>
          <a:solidFill>
            <a:srgbClr val="FFFFFF">
              <a:shade val="85000"/>
            </a:srgbClr>
          </a:solidFill>
          <a:ln>
            <a:noFill/>
          </a:ln>
          <a:effectLst/>
        </p:spPr>
      </p:pic>
      <p:pic>
        <p:nvPicPr>
          <p:cNvPr id="11" name="Picture 10">
            <a:extLst>
              <a:ext uri="{FF2B5EF4-FFF2-40B4-BE49-F238E27FC236}">
                <a16:creationId xmlns:a16="http://schemas.microsoft.com/office/drawing/2014/main" xmlns="" id="{6171AA83-BBCD-C14D-A936-3A69DD10A096}"/>
              </a:ext>
            </a:extLst>
          </p:cNvPr>
          <p:cNvPicPr>
            <a:picLocks noChangeAspect="1"/>
          </p:cNvPicPr>
          <p:nvPr/>
        </p:nvPicPr>
        <p:blipFill>
          <a:blip r:embed="rId4">
            <a:duotone>
              <a:prstClr val="black"/>
              <a:schemeClr val="accent3">
                <a:tint val="45000"/>
                <a:satMod val="400000"/>
              </a:schemeClr>
            </a:duotone>
          </a:blip>
          <a:stretch>
            <a:fillRect/>
          </a:stretch>
        </p:blipFill>
        <p:spPr>
          <a:xfrm>
            <a:off x="1025564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415689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598721" y="-1114"/>
            <a:ext cx="5120640" cy="109728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Pomegranates Calendar</a:t>
            </a:r>
          </a:p>
        </p:txBody>
      </p:sp>
      <p:graphicFrame>
        <p:nvGraphicFramePr>
          <p:cNvPr id="5" name="Table 4">
            <a:extLst>
              <a:ext uri="{FF2B5EF4-FFF2-40B4-BE49-F238E27FC236}">
                <a16:creationId xmlns:a16="http://schemas.microsoft.com/office/drawing/2014/main" xmlns="" id="{72FC0715-13BB-492E-82DB-15728933CAB3}"/>
              </a:ext>
            </a:extLst>
          </p:cNvPr>
          <p:cNvGraphicFramePr>
            <a:graphicFrameLocks noGrp="1"/>
          </p:cNvGraphicFramePr>
          <p:nvPr>
            <p:extLst>
              <p:ext uri="{D42A27DB-BD31-4B8C-83A1-F6EECF244321}">
                <p14:modId xmlns:p14="http://schemas.microsoft.com/office/powerpoint/2010/main" val="3737620872"/>
              </p:ext>
            </p:extLst>
          </p:nvPr>
        </p:nvGraphicFramePr>
        <p:xfrm>
          <a:off x="598721" y="1645174"/>
          <a:ext cx="3912349" cy="1784036"/>
        </p:xfrm>
        <a:graphic>
          <a:graphicData uri="http://schemas.openxmlformats.org/drawingml/2006/table">
            <a:tbl>
              <a:tblPr firstRow="1" bandRow="1">
                <a:tableStyleId>{7DF18680-E054-41AD-8BC1-D1AEF772440D}</a:tableStyleId>
              </a:tblPr>
              <a:tblGrid>
                <a:gridCol w="1454899">
                  <a:extLst>
                    <a:ext uri="{9D8B030D-6E8A-4147-A177-3AD203B41FA5}">
                      <a16:colId xmlns:a16="http://schemas.microsoft.com/office/drawing/2014/main" xmlns="" val="20000"/>
                    </a:ext>
                  </a:extLst>
                </a:gridCol>
                <a:gridCol w="865415">
                  <a:extLst>
                    <a:ext uri="{9D8B030D-6E8A-4147-A177-3AD203B41FA5}">
                      <a16:colId xmlns:a16="http://schemas.microsoft.com/office/drawing/2014/main" xmlns="" val="20001"/>
                    </a:ext>
                  </a:extLst>
                </a:gridCol>
                <a:gridCol w="816428">
                  <a:extLst>
                    <a:ext uri="{9D8B030D-6E8A-4147-A177-3AD203B41FA5}">
                      <a16:colId xmlns:a16="http://schemas.microsoft.com/office/drawing/2014/main" xmlns="" val="20002"/>
                    </a:ext>
                  </a:extLst>
                </a:gridCol>
                <a:gridCol w="775607">
                  <a:extLst>
                    <a:ext uri="{9D8B030D-6E8A-4147-A177-3AD203B41FA5}">
                      <a16:colId xmlns:a16="http://schemas.microsoft.com/office/drawing/2014/main" xmlns="" val="20003"/>
                    </a:ext>
                  </a:extLst>
                </a:gridCol>
              </a:tblGrid>
              <a:tr h="599788">
                <a:tc>
                  <a:txBody>
                    <a:bodyPr/>
                    <a:lstStyle/>
                    <a:p>
                      <a:pPr algn="ctr"/>
                      <a:r>
                        <a:rPr lang="en-GB" sz="1800" cap="small" baseline="0" dirty="0" smtClean="0"/>
                        <a:t>SKUs</a:t>
                      </a:r>
                      <a:endParaRPr lang="en-GB" sz="1800" cap="small" baseline="0" dirty="0"/>
                    </a:p>
                  </a:txBody>
                  <a:tcPr marT="45723" marB="45723" anchor="ctr" anchorCtr="1"/>
                </a:tc>
                <a:tc>
                  <a:txBody>
                    <a:bodyPr/>
                    <a:lstStyle/>
                    <a:p>
                      <a:pPr algn="ctr"/>
                      <a:r>
                        <a:rPr lang="en-GB" sz="1800" cap="small" baseline="0" dirty="0" smtClean="0">
                          <a:effectLst>
                            <a:outerShdw blurRad="38100" dist="38100" dir="2700000" algn="tl">
                              <a:srgbClr val="000000">
                                <a:alpha val="43137"/>
                              </a:srgbClr>
                            </a:outerShdw>
                          </a:effectLst>
                        </a:rPr>
                        <a:t>Sep</a:t>
                      </a:r>
                      <a:endParaRPr lang="en-GB" sz="1800" i="1" cap="small" baseline="0" dirty="0">
                        <a:solidFill>
                          <a:schemeClr val="tx2"/>
                        </a:solidFill>
                        <a:effectLst>
                          <a:outerShdw blurRad="38100" dist="38100" dir="2700000" algn="tl">
                            <a:srgbClr val="000000">
                              <a:alpha val="43137"/>
                            </a:srgbClr>
                          </a:outerShdw>
                        </a:effectLst>
                      </a:endParaRPr>
                    </a:p>
                  </a:txBody>
                  <a:tcPr marT="45723" marB="45723" anchor="ctr" anchorCtr="1"/>
                </a:tc>
                <a:tc>
                  <a:txBody>
                    <a:bodyPr/>
                    <a:lstStyle/>
                    <a:p>
                      <a:pPr marL="0" algn="ctr" defTabSz="457200" rtl="0" eaLnBrk="1" latinLnBrk="0" hangingPunct="1"/>
                      <a:r>
                        <a:rPr lang="en-GB" sz="1800" b="1" kern="1200" cap="small" baseline="0" dirty="0" smtClean="0">
                          <a:solidFill>
                            <a:schemeClr val="lt1"/>
                          </a:solidFill>
                          <a:effectLst>
                            <a:outerShdw blurRad="38100" dist="38100" dir="2700000" algn="tl">
                              <a:srgbClr val="000000">
                                <a:alpha val="43137"/>
                              </a:srgbClr>
                            </a:outerShdw>
                          </a:effectLst>
                          <a:latin typeface="+mn-lt"/>
                          <a:ea typeface="+mn-ea"/>
                          <a:cs typeface="+mn-cs"/>
                        </a:rPr>
                        <a:t>Oct</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tc>
                  <a:txBody>
                    <a:bodyPr/>
                    <a:lstStyle/>
                    <a:p>
                      <a:pPr marL="0" algn="ctr" defTabSz="457200" rtl="0" eaLnBrk="1" latinLnBrk="0" hangingPunct="1"/>
                      <a:r>
                        <a:rPr lang="en-GB" sz="1800" b="1" kern="1200" cap="small" baseline="0" dirty="0" smtClean="0">
                          <a:solidFill>
                            <a:schemeClr val="lt1"/>
                          </a:solidFill>
                          <a:effectLst>
                            <a:outerShdw blurRad="38100" dist="38100" dir="2700000" algn="tl">
                              <a:srgbClr val="000000">
                                <a:alpha val="43137"/>
                              </a:srgbClr>
                            </a:outerShdw>
                          </a:effectLst>
                          <a:latin typeface="+mn-lt"/>
                          <a:ea typeface="+mn-ea"/>
                          <a:cs typeface="+mn-cs"/>
                        </a:rPr>
                        <a:t>Nov</a:t>
                      </a:r>
                      <a:endParaRPr lang="en-GB" sz="1800" b="1" kern="1200" cap="small" baseline="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extLst>
                  <a:ext uri="{0D108BD9-81ED-4DB2-BD59-A6C34878D82A}">
                    <a16:rowId xmlns:a16="http://schemas.microsoft.com/office/drawing/2014/main" xmlns="" val="10000"/>
                  </a:ext>
                </a:extLst>
              </a:tr>
              <a:tr h="437445">
                <a:tc>
                  <a:txBody>
                    <a:bodyPr/>
                    <a:lstStyle/>
                    <a:p>
                      <a:pPr algn="ctr"/>
                      <a:endParaRPr lang="en-GB" sz="1800" i="0" cap="small" baseline="0" dirty="0">
                        <a:effectLst>
                          <a:outerShdw blurRad="38100" dist="38100" dir="2700000" algn="tl">
                            <a:srgbClr val="000000">
                              <a:alpha val="43137"/>
                            </a:srgbClr>
                          </a:outerShdw>
                        </a:effectLst>
                      </a:endParaRPr>
                    </a:p>
                    <a:p>
                      <a:pPr algn="ctr"/>
                      <a:r>
                        <a:rPr lang="en-GB" sz="1800" i="0" cap="small" baseline="0" dirty="0" smtClean="0">
                          <a:effectLst>
                            <a:outerShdw blurRad="38100" dist="38100" dir="2700000" algn="tl">
                              <a:srgbClr val="000000">
                                <a:alpha val="43137"/>
                              </a:srgbClr>
                            </a:outerShdw>
                          </a:effectLst>
                        </a:rPr>
                        <a:t>116</a:t>
                      </a:r>
                      <a:endParaRPr lang="en-GB" sz="1800" b="1" i="0" cap="small" baseline="0"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1"/>
                  </a:ext>
                </a:extLst>
              </a:tr>
              <a:tr h="544162">
                <a:tc>
                  <a:txBody>
                    <a:bodyPr/>
                    <a:lstStyle/>
                    <a:p>
                      <a:pPr algn="ctr"/>
                      <a:r>
                        <a:rPr lang="en-GB" sz="1800" b="1" i="0" cap="small" baseline="0" dirty="0" smtClean="0">
                          <a:effectLst>
                            <a:outerShdw blurRad="38100" dist="38100" dir="2700000" algn="tl">
                              <a:srgbClr val="000000">
                                <a:alpha val="43137"/>
                              </a:srgbClr>
                            </a:outerShdw>
                          </a:effectLst>
                        </a:rPr>
                        <a:t>Wonderful</a:t>
                      </a:r>
                      <a:endParaRPr lang="en-GB" sz="1800" b="1" i="0" cap="small" baseline="0"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276382808"/>
                  </a:ext>
                </a:extLst>
              </a:tr>
            </a:tbl>
          </a:graphicData>
        </a:graphic>
      </p:graphicFrame>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390130" y="3446212"/>
            <a:ext cx="2493254" cy="2957004"/>
          </a:xfrm>
          <a:prstGeom prst="roundRect">
            <a:avLst>
              <a:gd name="adj" fmla="val 8594"/>
            </a:avLst>
          </a:prstGeom>
          <a:solidFill>
            <a:srgbClr val="FFFFFF">
              <a:shade val="85000"/>
            </a:srgbClr>
          </a:solidFill>
          <a:ln>
            <a:noFill/>
          </a:ln>
          <a:effectLst/>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6708" y="2308947"/>
            <a:ext cx="730384" cy="456490"/>
          </a:xfrm>
          <a:prstGeom prst="roundRect">
            <a:avLst>
              <a:gd name="adj" fmla="val 8594"/>
            </a:avLst>
          </a:prstGeom>
          <a:solidFill>
            <a:srgbClr val="FFFFFF">
              <a:shade val="85000"/>
            </a:srgbClr>
          </a:solidFill>
          <a:ln>
            <a:noFill/>
          </a:ln>
          <a:effectLst/>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7960" y="2933160"/>
            <a:ext cx="730384" cy="456490"/>
          </a:xfrm>
          <a:prstGeom prst="roundRect">
            <a:avLst>
              <a:gd name="adj" fmla="val 8594"/>
            </a:avLst>
          </a:prstGeom>
          <a:solidFill>
            <a:srgbClr val="FFFFFF">
              <a:shade val="85000"/>
            </a:srgbClr>
          </a:solidFill>
          <a:ln>
            <a:noFill/>
          </a:ln>
          <a:effectLst/>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046" y="2927313"/>
            <a:ext cx="730384" cy="456490"/>
          </a:xfrm>
          <a:prstGeom prst="roundRect">
            <a:avLst>
              <a:gd name="adj" fmla="val 8594"/>
            </a:avLst>
          </a:prstGeom>
          <a:solidFill>
            <a:srgbClr val="FFFFFF">
              <a:shade val="85000"/>
            </a:srgbClr>
          </a:solidFill>
          <a:ln>
            <a:noFill/>
          </a:ln>
          <a:effec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9054" y="927741"/>
            <a:ext cx="3053634" cy="2290226"/>
          </a:xfrm>
          <a:prstGeom prst="roundRect">
            <a:avLst>
              <a:gd name="adj" fmla="val 8594"/>
            </a:avLst>
          </a:prstGeom>
          <a:solidFill>
            <a:srgbClr val="FFFFFF">
              <a:shade val="85000"/>
            </a:srgbClr>
          </a:solidFill>
          <a:ln>
            <a:noFill/>
          </a:ln>
          <a:effectLst/>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721" y="4170758"/>
            <a:ext cx="4307310" cy="1884448"/>
          </a:xfrm>
          <a:prstGeom prst="roundRect">
            <a:avLst>
              <a:gd name="adj" fmla="val 8594"/>
            </a:avLst>
          </a:prstGeom>
          <a:solidFill>
            <a:srgbClr val="FFFFFF">
              <a:shade val="85000"/>
            </a:srgbClr>
          </a:solidFill>
          <a:ln>
            <a:noFill/>
          </a:ln>
          <a:effectLst/>
        </p:spPr>
      </p:pic>
      <p:pic>
        <p:nvPicPr>
          <p:cNvPr id="11" name="Picture 10"/>
          <p:cNvPicPr>
            <a:picLocks noChangeAspect="1"/>
          </p:cNvPicPr>
          <p:nvPr/>
        </p:nvPicPr>
        <p:blipFill rotWithShape="1">
          <a:blip r:embed="rId6">
            <a:extLst>
              <a:ext uri="{28A0092B-C50C-407E-A947-70E740481C1C}">
                <a14:useLocalDpi xmlns:a14="http://schemas.microsoft.com/office/drawing/2010/main" val="0"/>
              </a:ext>
            </a:extLst>
          </a:blip>
          <a:srcRect l="-1295" t="8077" b="16209"/>
          <a:stretch/>
        </p:blipFill>
        <p:spPr>
          <a:xfrm>
            <a:off x="9469603" y="1496107"/>
            <a:ext cx="2378178" cy="3950258"/>
          </a:xfrm>
          <a:prstGeom prst="roundRect">
            <a:avLst>
              <a:gd name="adj" fmla="val 8594"/>
            </a:avLst>
          </a:prstGeom>
          <a:solidFill>
            <a:srgbClr val="FFFFFF">
              <a:shade val="85000"/>
            </a:srgbClr>
          </a:solidFill>
          <a:ln>
            <a:noFill/>
          </a:ln>
          <a:effectLst/>
        </p:spPr>
      </p:pic>
      <p:pic>
        <p:nvPicPr>
          <p:cNvPr id="12" name="Picture 11">
            <a:extLst>
              <a:ext uri="{FF2B5EF4-FFF2-40B4-BE49-F238E27FC236}">
                <a16:creationId xmlns:a16="http://schemas.microsoft.com/office/drawing/2014/main" xmlns="" id="{6171AA83-BBCD-C14D-A936-3A69DD10A096}"/>
              </a:ext>
            </a:extLst>
          </p:cNvPr>
          <p:cNvPicPr>
            <a:picLocks noChangeAspect="1"/>
          </p:cNvPicPr>
          <p:nvPr/>
        </p:nvPicPr>
        <p:blipFill>
          <a:blip r:embed="rId7">
            <a:duotone>
              <a:prstClr val="black"/>
              <a:schemeClr val="accent3">
                <a:tint val="45000"/>
                <a:satMod val="400000"/>
              </a:schemeClr>
            </a:duotone>
          </a:blip>
          <a:stretch>
            <a:fillRect/>
          </a:stretch>
        </p:blipFill>
        <p:spPr>
          <a:xfrm>
            <a:off x="1025564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165900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Document 3"/>
          <p:cNvSpPr/>
          <p:nvPr/>
        </p:nvSpPr>
        <p:spPr>
          <a:xfrm>
            <a:off x="621131" y="0"/>
            <a:ext cx="4114800" cy="109728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cap="small" dirty="0">
                <a:solidFill>
                  <a:srgbClr val="002060"/>
                </a:solidFill>
              </a:rPr>
              <a:t>Mangos</a:t>
            </a:r>
          </a:p>
        </p:txBody>
      </p:sp>
      <p:sp>
        <p:nvSpPr>
          <p:cNvPr id="5" name="Rounded Rectangle 4"/>
          <p:cNvSpPr/>
          <p:nvPr/>
        </p:nvSpPr>
        <p:spPr>
          <a:xfrm>
            <a:off x="1775267" y="1231397"/>
            <a:ext cx="2730138" cy="79683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err="1" smtClean="0">
                <a:solidFill>
                  <a:srgbClr val="002060"/>
                </a:solidFill>
              </a:rPr>
              <a:t>Keit</a:t>
            </a:r>
            <a:endParaRPr lang="en-US" b="1" cap="small" dirty="0">
              <a:solidFill>
                <a:srgbClr val="002060"/>
              </a:solidFill>
            </a:endParaRPr>
          </a:p>
        </p:txBody>
      </p:sp>
      <p:sp>
        <p:nvSpPr>
          <p:cNvPr id="6" name="Rounded Rectangle 5"/>
          <p:cNvSpPr/>
          <p:nvPr/>
        </p:nvSpPr>
        <p:spPr>
          <a:xfrm>
            <a:off x="2802878" y="2167542"/>
            <a:ext cx="2730138" cy="79683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smtClean="0">
                <a:solidFill>
                  <a:srgbClr val="002060"/>
                </a:solidFill>
              </a:rPr>
              <a:t>Kent</a:t>
            </a:r>
            <a:endParaRPr lang="en-US" b="1" cap="small" dirty="0">
              <a:solidFill>
                <a:srgbClr val="002060"/>
              </a:solidFill>
            </a:endParaRPr>
          </a:p>
        </p:txBody>
      </p:sp>
      <p:sp>
        <p:nvSpPr>
          <p:cNvPr id="7" name="Rounded Rectangle 6"/>
          <p:cNvSpPr/>
          <p:nvPr/>
        </p:nvSpPr>
        <p:spPr>
          <a:xfrm>
            <a:off x="4483633" y="3103687"/>
            <a:ext cx="2730138" cy="79683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smtClean="0">
                <a:solidFill>
                  <a:srgbClr val="002060"/>
                </a:solidFill>
              </a:rPr>
              <a:t>Naomi</a:t>
            </a:r>
            <a:endParaRPr lang="en-US" b="1" cap="small" dirty="0">
              <a:solidFill>
                <a:srgbClr val="002060"/>
              </a:solidFill>
            </a:endParaRPr>
          </a:p>
        </p:txBody>
      </p:sp>
      <p:sp>
        <p:nvSpPr>
          <p:cNvPr id="8" name="Rounded Rectangle 7"/>
          <p:cNvSpPr/>
          <p:nvPr/>
        </p:nvSpPr>
        <p:spPr>
          <a:xfrm>
            <a:off x="6031582" y="4039832"/>
            <a:ext cx="2730138" cy="79683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small" dirty="0" err="1" smtClean="0">
                <a:solidFill>
                  <a:srgbClr val="002060"/>
                </a:solidFill>
              </a:rPr>
              <a:t>Haidi</a:t>
            </a:r>
            <a:endParaRPr lang="en-US" b="1" cap="small" dirty="0">
              <a:solidFill>
                <a:srgbClr val="002060"/>
              </a:solidFill>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172" y="3900522"/>
            <a:ext cx="3615889" cy="2103120"/>
          </a:xfrm>
          <a:prstGeom prst="roundRect">
            <a:avLst>
              <a:gd name="adj" fmla="val 8594"/>
            </a:avLst>
          </a:prstGeom>
          <a:solidFill>
            <a:srgbClr val="FFFFFF">
              <a:shade val="85000"/>
            </a:srgbClr>
          </a:solidFill>
          <a:ln>
            <a:noFill/>
          </a:ln>
          <a:effectLst/>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99632" y="1137257"/>
            <a:ext cx="3255137" cy="2808502"/>
          </a:xfrm>
          <a:prstGeom prst="roundRect">
            <a:avLst>
              <a:gd name="adj" fmla="val 8594"/>
            </a:avLst>
          </a:prstGeom>
          <a:solidFill>
            <a:srgbClr val="FFFFFF">
              <a:shade val="85000"/>
            </a:srgbClr>
          </a:solidFill>
          <a:ln>
            <a:noFill/>
          </a:ln>
          <a:effectLst/>
        </p:spPr>
      </p:pic>
      <p:graphicFrame>
        <p:nvGraphicFramePr>
          <p:cNvPr id="11" name="Table 10">
            <a:extLst>
              <a:ext uri="{FF2B5EF4-FFF2-40B4-BE49-F238E27FC236}">
                <a16:creationId xmlns:a16="http://schemas.microsoft.com/office/drawing/2014/main" xmlns="" id="{72FC0715-13BB-492E-82DB-15728933CAB3}"/>
              </a:ext>
            </a:extLst>
          </p:cNvPr>
          <p:cNvGraphicFramePr>
            <a:graphicFrameLocks noGrp="1"/>
          </p:cNvGraphicFramePr>
          <p:nvPr>
            <p:extLst>
              <p:ext uri="{D42A27DB-BD31-4B8C-83A1-F6EECF244321}">
                <p14:modId xmlns:p14="http://schemas.microsoft.com/office/powerpoint/2010/main" val="3751332457"/>
              </p:ext>
            </p:extLst>
          </p:nvPr>
        </p:nvGraphicFramePr>
        <p:xfrm>
          <a:off x="5165816" y="5264308"/>
          <a:ext cx="4461669" cy="1037233"/>
        </p:xfrm>
        <a:graphic>
          <a:graphicData uri="http://schemas.openxmlformats.org/drawingml/2006/table">
            <a:tbl>
              <a:tblPr firstRow="1" bandRow="1">
                <a:tableStyleId>{5C22544A-7EE6-4342-B048-85BDC9FD1C3A}</a:tableStyleId>
              </a:tblPr>
              <a:tblGrid>
                <a:gridCol w="1388165">
                  <a:extLst>
                    <a:ext uri="{9D8B030D-6E8A-4147-A177-3AD203B41FA5}">
                      <a16:colId xmlns:a16="http://schemas.microsoft.com/office/drawing/2014/main" xmlns="" val="20000"/>
                    </a:ext>
                  </a:extLst>
                </a:gridCol>
                <a:gridCol w="799301">
                  <a:extLst>
                    <a:ext uri="{9D8B030D-6E8A-4147-A177-3AD203B41FA5}">
                      <a16:colId xmlns:a16="http://schemas.microsoft.com/office/drawing/2014/main" xmlns="" val="20001"/>
                    </a:ext>
                  </a:extLst>
                </a:gridCol>
                <a:gridCol w="751725">
                  <a:extLst>
                    <a:ext uri="{9D8B030D-6E8A-4147-A177-3AD203B41FA5}">
                      <a16:colId xmlns:a16="http://schemas.microsoft.com/office/drawing/2014/main" xmlns="" val="20002"/>
                    </a:ext>
                  </a:extLst>
                </a:gridCol>
                <a:gridCol w="761239">
                  <a:extLst>
                    <a:ext uri="{9D8B030D-6E8A-4147-A177-3AD203B41FA5}">
                      <a16:colId xmlns:a16="http://schemas.microsoft.com/office/drawing/2014/main" xmlns="" val="20003"/>
                    </a:ext>
                  </a:extLst>
                </a:gridCol>
                <a:gridCol w="761239">
                  <a:extLst>
                    <a:ext uri="{9D8B030D-6E8A-4147-A177-3AD203B41FA5}">
                      <a16:colId xmlns:a16="http://schemas.microsoft.com/office/drawing/2014/main" xmlns="" val="1122680960"/>
                    </a:ext>
                  </a:extLst>
                </a:gridCol>
              </a:tblGrid>
              <a:tr h="599788">
                <a:tc>
                  <a:txBody>
                    <a:bodyPr/>
                    <a:lstStyle/>
                    <a:p>
                      <a:pPr algn="ctr"/>
                      <a:r>
                        <a:rPr lang="en-GB" sz="1800" dirty="0" smtClean="0"/>
                        <a:t>Mangos</a:t>
                      </a:r>
                      <a:endParaRPr lang="en-GB" sz="1800" dirty="0"/>
                    </a:p>
                  </a:txBody>
                  <a:tcPr marT="45723" marB="45723" anchor="ctr" anchorCtr="1"/>
                </a:tc>
                <a:tc>
                  <a:txBody>
                    <a:bodyPr/>
                    <a:lstStyle/>
                    <a:p>
                      <a:pPr algn="ctr"/>
                      <a:r>
                        <a:rPr lang="en-GB" sz="1800" dirty="0" smtClean="0">
                          <a:effectLst>
                            <a:outerShdw blurRad="38100" dist="38100" dir="2700000" algn="tl">
                              <a:srgbClr val="000000">
                                <a:alpha val="43137"/>
                              </a:srgbClr>
                            </a:outerShdw>
                          </a:effectLst>
                        </a:rPr>
                        <a:t>July</a:t>
                      </a:r>
                      <a:endParaRPr lang="en-GB" sz="1800" i="1" dirty="0">
                        <a:solidFill>
                          <a:schemeClr val="tx2"/>
                        </a:solidFill>
                        <a:effectLst>
                          <a:outerShdw blurRad="38100" dist="38100" dir="2700000" algn="tl">
                            <a:srgbClr val="000000">
                              <a:alpha val="43137"/>
                            </a:srgbClr>
                          </a:outerShdw>
                        </a:effectLst>
                      </a:endParaRPr>
                    </a:p>
                  </a:txBody>
                  <a:tcPr marT="45723" marB="45723" anchor="ctr" anchorCtr="1"/>
                </a:tc>
                <a:tc>
                  <a:txBody>
                    <a:bodyPr/>
                    <a:lstStyle/>
                    <a:p>
                      <a:pPr marL="0" algn="ctr" defTabSz="457200" rtl="0" eaLnBrk="1" latinLnBrk="0" hangingPunct="1"/>
                      <a:r>
                        <a:rPr lang="en-GB" sz="1800" kern="1200" dirty="0" smtClean="0">
                          <a:effectLst>
                            <a:outerShdw blurRad="38100" dist="38100" dir="2700000" algn="tl">
                              <a:srgbClr val="000000">
                                <a:alpha val="43137"/>
                              </a:srgbClr>
                            </a:outerShdw>
                          </a:effectLst>
                        </a:rPr>
                        <a:t>Aug</a:t>
                      </a:r>
                      <a:endParaRPr lang="en-GB" sz="1800" b="1" kern="120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tc>
                  <a:txBody>
                    <a:bodyPr/>
                    <a:lstStyle/>
                    <a:p>
                      <a:pPr marL="0" algn="ctr" defTabSz="457200" rtl="0" eaLnBrk="1" latinLnBrk="0" hangingPunct="1"/>
                      <a:r>
                        <a:rPr lang="en-GB" sz="1800" kern="1200" dirty="0" smtClean="0">
                          <a:effectLst>
                            <a:outerShdw blurRad="38100" dist="38100" dir="2700000" algn="tl">
                              <a:srgbClr val="000000">
                                <a:alpha val="43137"/>
                              </a:srgbClr>
                            </a:outerShdw>
                          </a:effectLst>
                        </a:rPr>
                        <a:t>Sep</a:t>
                      </a:r>
                      <a:endParaRPr lang="en-GB" sz="1800" b="1" kern="120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tc>
                  <a:txBody>
                    <a:bodyPr/>
                    <a:lstStyle/>
                    <a:p>
                      <a:pPr marL="0" algn="ctr" defTabSz="457200" rtl="0" eaLnBrk="1" latinLnBrk="0" hangingPunct="1"/>
                      <a:r>
                        <a:rPr lang="en-GB" sz="1800" b="1" kern="1200" dirty="0" smtClean="0">
                          <a:solidFill>
                            <a:schemeClr val="lt1"/>
                          </a:solidFill>
                          <a:effectLst>
                            <a:outerShdw blurRad="38100" dist="38100" dir="2700000" algn="tl">
                              <a:srgbClr val="000000">
                                <a:alpha val="43137"/>
                              </a:srgbClr>
                            </a:outerShdw>
                          </a:effectLst>
                          <a:latin typeface="+mn-lt"/>
                          <a:ea typeface="+mn-ea"/>
                          <a:cs typeface="+mn-cs"/>
                        </a:rPr>
                        <a:t>Oct</a:t>
                      </a:r>
                      <a:endParaRPr lang="en-GB" sz="1800" b="1" kern="1200" dirty="0">
                        <a:solidFill>
                          <a:schemeClr val="lt1"/>
                        </a:solidFill>
                        <a:effectLst>
                          <a:outerShdw blurRad="38100" dist="38100" dir="2700000" algn="tl">
                            <a:srgbClr val="000000">
                              <a:alpha val="43137"/>
                            </a:srgbClr>
                          </a:outerShdw>
                        </a:effectLst>
                        <a:latin typeface="+mn-lt"/>
                        <a:ea typeface="+mn-ea"/>
                        <a:cs typeface="+mn-cs"/>
                      </a:endParaRPr>
                    </a:p>
                  </a:txBody>
                  <a:tcPr marT="45723" marB="45723" anchor="ctr" anchorCtr="1"/>
                </a:tc>
                <a:extLst>
                  <a:ext uri="{0D108BD9-81ED-4DB2-BD59-A6C34878D82A}">
                    <a16:rowId xmlns:a16="http://schemas.microsoft.com/office/drawing/2014/main" xmlns="" val="10000"/>
                  </a:ext>
                </a:extLst>
              </a:tr>
              <a:tr h="437445">
                <a:tc>
                  <a:txBody>
                    <a:bodyPr/>
                    <a:lstStyle/>
                    <a:p>
                      <a:pPr algn="ctr"/>
                      <a:endParaRPr lang="en-GB" sz="1800"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b="1" i="1" dirty="0">
                        <a:effectLst>
                          <a:outerShdw blurRad="38100" dist="38100" dir="2700000" algn="tl">
                            <a:srgbClr val="000000">
                              <a:alpha val="43137"/>
                            </a:srgbClr>
                          </a:outerShdw>
                        </a:effectLst>
                      </a:endParaRPr>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tc>
                  <a:txBody>
                    <a:bodyPr/>
                    <a:lstStyle/>
                    <a:p>
                      <a:pPr algn="ctr"/>
                      <a:endParaRPr lang="en-GB" sz="1800" dirty="0"/>
                    </a:p>
                  </a:txBody>
                  <a:tcPr marT="45723" marB="45723" anchor="ctr" anchorCtr="1"/>
                </a:tc>
                <a:extLst>
                  <a:ext uri="{0D108BD9-81ED-4DB2-BD59-A6C34878D82A}">
                    <a16:rowId xmlns:a16="http://schemas.microsoft.com/office/drawing/2014/main" xmlns="" val="10001"/>
                  </a:ext>
                </a:extLst>
              </a:tr>
            </a:tbl>
          </a:graphicData>
        </a:graphic>
      </p:graphicFrame>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3865" y="5860078"/>
            <a:ext cx="592766" cy="420017"/>
          </a:xfrm>
          <a:prstGeom prst="roundRect">
            <a:avLst>
              <a:gd name="adj" fmla="val 8594"/>
            </a:avLst>
          </a:prstGeom>
          <a:solidFill>
            <a:srgbClr val="FFFFFF">
              <a:shade val="85000"/>
            </a:srgbClr>
          </a:solidFill>
          <a:ln>
            <a:noFill/>
          </a:ln>
          <a:effec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9103" y="5900376"/>
            <a:ext cx="535894" cy="379719"/>
          </a:xfrm>
          <a:prstGeom prst="roundRect">
            <a:avLst>
              <a:gd name="adj" fmla="val 8594"/>
            </a:avLst>
          </a:prstGeom>
          <a:solidFill>
            <a:srgbClr val="FFFFFF">
              <a:shade val="85000"/>
            </a:srgbClr>
          </a:solidFill>
          <a:ln>
            <a:noFill/>
          </a:ln>
          <a:effectLst/>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2386" y="5865339"/>
            <a:ext cx="613776" cy="434904"/>
          </a:xfrm>
          <a:prstGeom prst="roundRect">
            <a:avLst>
              <a:gd name="adj" fmla="val 8594"/>
            </a:avLst>
          </a:prstGeom>
          <a:solidFill>
            <a:srgbClr val="FFFFFF">
              <a:shade val="85000"/>
            </a:srgbClr>
          </a:solidFill>
          <a:ln>
            <a:noFill/>
          </a:ln>
          <a:effectLst/>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9325" y="5860078"/>
            <a:ext cx="613776" cy="434904"/>
          </a:xfrm>
          <a:prstGeom prst="roundRect">
            <a:avLst>
              <a:gd name="adj" fmla="val 8594"/>
            </a:avLst>
          </a:prstGeom>
          <a:solidFill>
            <a:srgbClr val="FFFFFF">
              <a:shade val="85000"/>
            </a:srgbClr>
          </a:solidFill>
          <a:ln>
            <a:noFill/>
          </a:ln>
          <a:effectLst/>
        </p:spPr>
      </p:pic>
      <p:pic>
        <p:nvPicPr>
          <p:cNvPr id="17" name="Picture 16">
            <a:extLst>
              <a:ext uri="{FF2B5EF4-FFF2-40B4-BE49-F238E27FC236}">
                <a16:creationId xmlns:a16="http://schemas.microsoft.com/office/drawing/2014/main" xmlns="" id="{6171AA83-BBCD-C14D-A936-3A69DD10A096}"/>
              </a:ext>
            </a:extLst>
          </p:cNvPr>
          <p:cNvPicPr>
            <a:picLocks noChangeAspect="1"/>
          </p:cNvPicPr>
          <p:nvPr/>
        </p:nvPicPr>
        <p:blipFill>
          <a:blip r:embed="rId5">
            <a:duotone>
              <a:prstClr val="black"/>
              <a:schemeClr val="accent3">
                <a:tint val="45000"/>
                <a:satMod val="400000"/>
              </a:schemeClr>
            </a:duotone>
          </a:blip>
          <a:stretch>
            <a:fillRect/>
          </a:stretch>
        </p:blipFill>
        <p:spPr>
          <a:xfrm>
            <a:off x="10246215" y="307477"/>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569332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3782" y="2473157"/>
            <a:ext cx="2911077" cy="3286625"/>
          </a:xfrm>
          <a:prstGeom prst="roundRect">
            <a:avLst>
              <a:gd name="adj" fmla="val 8594"/>
            </a:avLst>
          </a:prstGeom>
          <a:solidFill>
            <a:srgbClr val="FFFFFF">
              <a:shade val="85000"/>
            </a:srgbClr>
          </a:solidFill>
          <a:ln>
            <a:noFill/>
          </a:ln>
          <a:effec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6142" y="2473157"/>
            <a:ext cx="3816108" cy="2862081"/>
          </a:xfrm>
          <a:prstGeom prst="roundRect">
            <a:avLst>
              <a:gd name="adj" fmla="val 8594"/>
            </a:avLst>
          </a:prstGeom>
          <a:solidFill>
            <a:srgbClr val="FFFFFF">
              <a:shade val="85000"/>
            </a:srgbClr>
          </a:solidFill>
          <a:ln>
            <a:noFill/>
          </a:ln>
          <a:effectLst/>
        </p:spPr>
      </p:pic>
      <p:pic>
        <p:nvPicPr>
          <p:cNvPr id="2050" name="1491f23d-3df3-46e9-8c3d-9919a0040918" descr="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94021" y="170930"/>
            <a:ext cx="2704217" cy="3605622"/>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xmlns="" id="{6171AA83-BBCD-C14D-A936-3A69DD10A096}"/>
              </a:ext>
            </a:extLst>
          </p:cNvPr>
          <p:cNvPicPr>
            <a:picLocks noChangeAspect="1"/>
          </p:cNvPicPr>
          <p:nvPr/>
        </p:nvPicPr>
        <p:blipFill>
          <a:blip r:embed="rId5">
            <a:duotone>
              <a:prstClr val="black"/>
              <a:schemeClr val="accent3">
                <a:tint val="45000"/>
                <a:satMod val="400000"/>
              </a:schemeClr>
            </a:duotone>
          </a:blip>
          <a:stretch>
            <a:fillRect/>
          </a:stretch>
        </p:blipFill>
        <p:spPr>
          <a:xfrm>
            <a:off x="10265069"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00215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29465" y="-1"/>
            <a:ext cx="4114800" cy="1097280"/>
          </a:xfrm>
          <a:prstGeom prst="flowChartDocument">
            <a:avLst/>
          </a:prstGeom>
        </p:spPr>
        <p:style>
          <a:lnRef idx="0">
            <a:schemeClr val="accent1"/>
          </a:lnRef>
          <a:fillRef idx="3">
            <a:schemeClr val="accent1"/>
          </a:fillRef>
          <a:effectRef idx="3">
            <a:schemeClr val="accent1"/>
          </a:effectRef>
          <a:fontRef idx="minor">
            <a:schemeClr val="lt1"/>
          </a:fontRef>
        </p:style>
        <p:txBody>
          <a:bodyPr rtlCol="0" anchor="ctr"/>
          <a:lstStyle/>
          <a:p>
            <a:pPr marL="0" algn="ctr"/>
            <a:r>
              <a:rPr lang="en-US" sz="3600" b="1" cap="small" dirty="0">
                <a:solidFill>
                  <a:srgbClr val="002060"/>
                </a:solidFill>
              </a:rPr>
              <a:t>Vegetables </a:t>
            </a:r>
          </a:p>
        </p:txBody>
      </p:sp>
      <p:sp>
        <p:nvSpPr>
          <p:cNvPr id="6" name="Rounded Rectangle 5"/>
          <p:cNvSpPr/>
          <p:nvPr/>
        </p:nvSpPr>
        <p:spPr>
          <a:xfrm>
            <a:off x="1246778" y="1316064"/>
            <a:ext cx="2416628" cy="716278"/>
          </a:xfrm>
          <a:prstGeom prst="roundRect">
            <a:avLst/>
          </a:prstGeom>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en-US" b="1" cap="small" dirty="0" smtClean="0">
                <a:solidFill>
                  <a:schemeClr val="bg1"/>
                </a:solidFill>
              </a:rPr>
              <a:t>Lettuce</a:t>
            </a:r>
            <a:endParaRPr lang="en-US" b="1" cap="small" dirty="0">
              <a:solidFill>
                <a:schemeClr val="bg1"/>
              </a:solidFill>
            </a:endParaRPr>
          </a:p>
        </p:txBody>
      </p:sp>
      <p:sp>
        <p:nvSpPr>
          <p:cNvPr id="7" name="Rounded Rectangle 6"/>
          <p:cNvSpPr/>
          <p:nvPr/>
        </p:nvSpPr>
        <p:spPr>
          <a:xfrm>
            <a:off x="1548129" y="4069462"/>
            <a:ext cx="2538550" cy="759821"/>
          </a:xfrm>
          <a:prstGeom prst="round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b="1" cap="small" dirty="0" smtClean="0">
                <a:solidFill>
                  <a:schemeClr val="bg1"/>
                </a:solidFill>
              </a:rPr>
              <a:t>Broccoli </a:t>
            </a:r>
            <a:endParaRPr lang="en-US" b="1" cap="small" dirty="0">
              <a:solidFill>
                <a:schemeClr val="bg1"/>
              </a:solidFill>
            </a:endParaRPr>
          </a:p>
        </p:txBody>
      </p:sp>
      <p:sp>
        <p:nvSpPr>
          <p:cNvPr id="9" name="Rounded Rectangle 8"/>
          <p:cNvSpPr/>
          <p:nvPr/>
        </p:nvSpPr>
        <p:spPr>
          <a:xfrm>
            <a:off x="7766048" y="4209661"/>
            <a:ext cx="2207624" cy="731520"/>
          </a:xfrm>
          <a:prstGeom prst="round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b="1" cap="small" dirty="0" smtClean="0">
                <a:solidFill>
                  <a:schemeClr val="bg1"/>
                </a:solidFill>
              </a:rPr>
              <a:t>Cauliflower</a:t>
            </a:r>
            <a:endParaRPr lang="en-US" b="1" cap="small" dirty="0">
              <a:solidFill>
                <a:schemeClr val="bg1"/>
              </a:solidFill>
            </a:endParaRPr>
          </a:p>
        </p:txBody>
      </p:sp>
      <p:graphicFrame>
        <p:nvGraphicFramePr>
          <p:cNvPr id="10" name="Table 9"/>
          <p:cNvGraphicFramePr>
            <a:graphicFrameLocks noGrp="1"/>
          </p:cNvGraphicFramePr>
          <p:nvPr>
            <p:extLst>
              <p:ext uri="{D42A27DB-BD31-4B8C-83A1-F6EECF244321}">
                <p14:modId xmlns:p14="http://schemas.microsoft.com/office/powerpoint/2010/main" val="3762471209"/>
              </p:ext>
            </p:extLst>
          </p:nvPr>
        </p:nvGraphicFramePr>
        <p:xfrm>
          <a:off x="602182" y="5236757"/>
          <a:ext cx="3921999" cy="968077"/>
        </p:xfrm>
        <a:graphic>
          <a:graphicData uri="http://schemas.openxmlformats.org/drawingml/2006/table">
            <a:tbl>
              <a:tblPr firstRow="1" firstCol="1" bandRow="1">
                <a:tableStyleId>{21E4AEA4-8DFA-4A89-87EB-49C32662AFE0}</a:tableStyleId>
              </a:tblPr>
              <a:tblGrid>
                <a:gridCol w="1097280">
                  <a:extLst>
                    <a:ext uri="{9D8B030D-6E8A-4147-A177-3AD203B41FA5}">
                      <a16:colId xmlns:a16="http://schemas.microsoft.com/office/drawing/2014/main" xmlns="" val="4220760536"/>
                    </a:ext>
                  </a:extLst>
                </a:gridCol>
                <a:gridCol w="635971">
                  <a:extLst>
                    <a:ext uri="{9D8B030D-6E8A-4147-A177-3AD203B41FA5}">
                      <a16:colId xmlns:a16="http://schemas.microsoft.com/office/drawing/2014/main" xmlns="" val="680690009"/>
                    </a:ext>
                  </a:extLst>
                </a:gridCol>
                <a:gridCol w="704814">
                  <a:extLst>
                    <a:ext uri="{9D8B030D-6E8A-4147-A177-3AD203B41FA5}">
                      <a16:colId xmlns:a16="http://schemas.microsoft.com/office/drawing/2014/main" xmlns="" val="3728571703"/>
                    </a:ext>
                  </a:extLst>
                </a:gridCol>
                <a:gridCol w="792233">
                  <a:extLst>
                    <a:ext uri="{9D8B030D-6E8A-4147-A177-3AD203B41FA5}">
                      <a16:colId xmlns:a16="http://schemas.microsoft.com/office/drawing/2014/main" xmlns="" val="2432025736"/>
                    </a:ext>
                  </a:extLst>
                </a:gridCol>
                <a:gridCol w="691701">
                  <a:extLst>
                    <a:ext uri="{9D8B030D-6E8A-4147-A177-3AD203B41FA5}">
                      <a16:colId xmlns:a16="http://schemas.microsoft.com/office/drawing/2014/main" xmlns="" val="377005983"/>
                    </a:ext>
                  </a:extLst>
                </a:gridCol>
              </a:tblGrid>
              <a:tr h="456951">
                <a:tc>
                  <a:txBody>
                    <a:bodyPr/>
                    <a:lstStyle/>
                    <a:p>
                      <a:pPr marL="0" marR="0" algn="ctr">
                        <a:lnSpc>
                          <a:spcPct val="107000"/>
                        </a:lnSpc>
                        <a:spcBef>
                          <a:spcPts val="0"/>
                        </a:spcBef>
                        <a:spcAft>
                          <a:spcPts val="0"/>
                        </a:spcAft>
                      </a:pPr>
                      <a:r>
                        <a:rPr lang="en-US" sz="1100" cap="small" baseline="0" dirty="0">
                          <a:effectLst/>
                        </a:rPr>
                        <a:t>Month</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Dec</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Jan</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Feb</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Mar</a:t>
                      </a:r>
                      <a:endParaRPr lang="en-US" sz="1100" cap="small" baseline="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1640234873"/>
                  </a:ext>
                </a:extLst>
              </a:tr>
              <a:tr h="511126">
                <a:tc>
                  <a:txBody>
                    <a:bodyPr/>
                    <a:lstStyle/>
                    <a:p>
                      <a:pPr marL="0" marR="0" algn="ctr">
                        <a:lnSpc>
                          <a:spcPct val="107000"/>
                        </a:lnSpc>
                        <a:spcBef>
                          <a:spcPts val="0"/>
                        </a:spcBef>
                        <a:spcAft>
                          <a:spcPts val="0"/>
                        </a:spcAft>
                      </a:pPr>
                      <a:r>
                        <a:rPr lang="en-US" sz="1100" cap="small" baseline="0" dirty="0">
                          <a:effectLst/>
                        </a:rPr>
                        <a:t>Availability</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 </a:t>
                      </a:r>
                      <a:endParaRPr lang="en-US" sz="1100" cap="small" baseline="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28661683"/>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866745168"/>
              </p:ext>
            </p:extLst>
          </p:nvPr>
        </p:nvGraphicFramePr>
        <p:xfrm>
          <a:off x="543742" y="2514247"/>
          <a:ext cx="3921999" cy="968077"/>
        </p:xfrm>
        <a:graphic>
          <a:graphicData uri="http://schemas.openxmlformats.org/drawingml/2006/table">
            <a:tbl>
              <a:tblPr firstRow="1" firstCol="1" bandRow="1">
                <a:tableStyleId>{21E4AEA4-8DFA-4A89-87EB-49C32662AFE0}</a:tableStyleId>
              </a:tblPr>
              <a:tblGrid>
                <a:gridCol w="1097280">
                  <a:extLst>
                    <a:ext uri="{9D8B030D-6E8A-4147-A177-3AD203B41FA5}">
                      <a16:colId xmlns:a16="http://schemas.microsoft.com/office/drawing/2014/main" xmlns="" val="4220760536"/>
                    </a:ext>
                  </a:extLst>
                </a:gridCol>
                <a:gridCol w="635971">
                  <a:extLst>
                    <a:ext uri="{9D8B030D-6E8A-4147-A177-3AD203B41FA5}">
                      <a16:colId xmlns:a16="http://schemas.microsoft.com/office/drawing/2014/main" xmlns="" val="680690009"/>
                    </a:ext>
                  </a:extLst>
                </a:gridCol>
                <a:gridCol w="704814">
                  <a:extLst>
                    <a:ext uri="{9D8B030D-6E8A-4147-A177-3AD203B41FA5}">
                      <a16:colId xmlns:a16="http://schemas.microsoft.com/office/drawing/2014/main" xmlns="" val="3728571703"/>
                    </a:ext>
                  </a:extLst>
                </a:gridCol>
                <a:gridCol w="792233">
                  <a:extLst>
                    <a:ext uri="{9D8B030D-6E8A-4147-A177-3AD203B41FA5}">
                      <a16:colId xmlns:a16="http://schemas.microsoft.com/office/drawing/2014/main" xmlns="" val="2432025736"/>
                    </a:ext>
                  </a:extLst>
                </a:gridCol>
                <a:gridCol w="691701">
                  <a:extLst>
                    <a:ext uri="{9D8B030D-6E8A-4147-A177-3AD203B41FA5}">
                      <a16:colId xmlns:a16="http://schemas.microsoft.com/office/drawing/2014/main" xmlns="" val="377005983"/>
                    </a:ext>
                  </a:extLst>
                </a:gridCol>
              </a:tblGrid>
              <a:tr h="456951">
                <a:tc>
                  <a:txBody>
                    <a:bodyPr/>
                    <a:lstStyle/>
                    <a:p>
                      <a:pPr marL="0" marR="0" algn="ctr">
                        <a:lnSpc>
                          <a:spcPct val="107000"/>
                        </a:lnSpc>
                        <a:spcBef>
                          <a:spcPts val="0"/>
                        </a:spcBef>
                        <a:spcAft>
                          <a:spcPts val="0"/>
                        </a:spcAft>
                      </a:pPr>
                      <a:r>
                        <a:rPr lang="en-US" sz="1100" cap="small" baseline="0" dirty="0">
                          <a:effectLst/>
                        </a:rPr>
                        <a:t>Month</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Dec</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Jan</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Feb</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Mar</a:t>
                      </a:r>
                      <a:endParaRPr lang="en-US" sz="1100" cap="small" baseline="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1640234873"/>
                  </a:ext>
                </a:extLst>
              </a:tr>
              <a:tr h="511126">
                <a:tc>
                  <a:txBody>
                    <a:bodyPr/>
                    <a:lstStyle/>
                    <a:p>
                      <a:pPr marL="0" marR="0" algn="ctr">
                        <a:lnSpc>
                          <a:spcPct val="107000"/>
                        </a:lnSpc>
                        <a:spcBef>
                          <a:spcPts val="0"/>
                        </a:spcBef>
                        <a:spcAft>
                          <a:spcPts val="0"/>
                        </a:spcAft>
                      </a:pPr>
                      <a:r>
                        <a:rPr lang="en-US" sz="1100" cap="small" baseline="0" dirty="0">
                          <a:effectLst/>
                        </a:rPr>
                        <a:t>Availability</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 </a:t>
                      </a:r>
                      <a:endParaRPr lang="en-US" sz="1100" cap="small" baseline="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28661683"/>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409151319"/>
              </p:ext>
            </p:extLst>
          </p:nvPr>
        </p:nvGraphicFramePr>
        <p:xfrm>
          <a:off x="6996807" y="5236757"/>
          <a:ext cx="3921999" cy="968077"/>
        </p:xfrm>
        <a:graphic>
          <a:graphicData uri="http://schemas.openxmlformats.org/drawingml/2006/table">
            <a:tbl>
              <a:tblPr firstRow="1" firstCol="1" bandRow="1">
                <a:tableStyleId>{21E4AEA4-8DFA-4A89-87EB-49C32662AFE0}</a:tableStyleId>
              </a:tblPr>
              <a:tblGrid>
                <a:gridCol w="1097280">
                  <a:extLst>
                    <a:ext uri="{9D8B030D-6E8A-4147-A177-3AD203B41FA5}">
                      <a16:colId xmlns:a16="http://schemas.microsoft.com/office/drawing/2014/main" xmlns="" val="4220760536"/>
                    </a:ext>
                  </a:extLst>
                </a:gridCol>
                <a:gridCol w="635971">
                  <a:extLst>
                    <a:ext uri="{9D8B030D-6E8A-4147-A177-3AD203B41FA5}">
                      <a16:colId xmlns:a16="http://schemas.microsoft.com/office/drawing/2014/main" xmlns="" val="680690009"/>
                    </a:ext>
                  </a:extLst>
                </a:gridCol>
                <a:gridCol w="704814">
                  <a:extLst>
                    <a:ext uri="{9D8B030D-6E8A-4147-A177-3AD203B41FA5}">
                      <a16:colId xmlns:a16="http://schemas.microsoft.com/office/drawing/2014/main" xmlns="" val="3728571703"/>
                    </a:ext>
                  </a:extLst>
                </a:gridCol>
                <a:gridCol w="792233">
                  <a:extLst>
                    <a:ext uri="{9D8B030D-6E8A-4147-A177-3AD203B41FA5}">
                      <a16:colId xmlns:a16="http://schemas.microsoft.com/office/drawing/2014/main" xmlns="" val="2432025736"/>
                    </a:ext>
                  </a:extLst>
                </a:gridCol>
                <a:gridCol w="691701">
                  <a:extLst>
                    <a:ext uri="{9D8B030D-6E8A-4147-A177-3AD203B41FA5}">
                      <a16:colId xmlns:a16="http://schemas.microsoft.com/office/drawing/2014/main" xmlns="" val="377005983"/>
                    </a:ext>
                  </a:extLst>
                </a:gridCol>
              </a:tblGrid>
              <a:tr h="456951">
                <a:tc>
                  <a:txBody>
                    <a:bodyPr/>
                    <a:lstStyle/>
                    <a:p>
                      <a:pPr marL="0" marR="0" algn="ctr">
                        <a:lnSpc>
                          <a:spcPct val="107000"/>
                        </a:lnSpc>
                        <a:spcBef>
                          <a:spcPts val="0"/>
                        </a:spcBef>
                        <a:spcAft>
                          <a:spcPts val="0"/>
                        </a:spcAft>
                      </a:pPr>
                      <a:r>
                        <a:rPr lang="en-US" sz="1100" cap="small" baseline="0" dirty="0">
                          <a:effectLst/>
                        </a:rPr>
                        <a:t>Month</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Dec</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Jan</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Feb</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Mar</a:t>
                      </a:r>
                      <a:endParaRPr lang="en-US" sz="1100" cap="small" baseline="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1640234873"/>
                  </a:ext>
                </a:extLst>
              </a:tr>
              <a:tr h="511126">
                <a:tc>
                  <a:txBody>
                    <a:bodyPr/>
                    <a:lstStyle/>
                    <a:p>
                      <a:pPr marL="0" marR="0" algn="ctr">
                        <a:lnSpc>
                          <a:spcPct val="107000"/>
                        </a:lnSpc>
                        <a:spcBef>
                          <a:spcPts val="0"/>
                        </a:spcBef>
                        <a:spcAft>
                          <a:spcPts val="0"/>
                        </a:spcAft>
                      </a:pPr>
                      <a:r>
                        <a:rPr lang="en-US" sz="1100" cap="small" baseline="0" dirty="0">
                          <a:effectLst/>
                        </a:rPr>
                        <a:t>Availability</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 </a:t>
                      </a:r>
                      <a:endParaRPr lang="en-US" sz="1100" cap="small" baseline="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  </a:t>
                      </a:r>
                      <a:endParaRPr lang="en-US" sz="1100" cap="small" baseline="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28661683"/>
                  </a:ext>
                </a:extLst>
              </a:tr>
            </a:tbl>
          </a:graphicData>
        </a:graphic>
      </p:graphicFrame>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1978" y="5782243"/>
            <a:ext cx="306976" cy="371959"/>
          </a:xfrm>
          <a:prstGeom prst="roundRect">
            <a:avLst>
              <a:gd name="adj" fmla="val 8594"/>
            </a:avLst>
          </a:prstGeom>
          <a:solidFill>
            <a:srgbClr val="FFFFFF">
              <a:shade val="85000"/>
            </a:srgbClr>
          </a:solidFill>
          <a:ln>
            <a:noFill/>
          </a:ln>
          <a:effectLst/>
        </p:spPr>
      </p:pic>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7133" y="5744518"/>
            <a:ext cx="306976" cy="371959"/>
          </a:xfrm>
          <a:prstGeom prst="roundRect">
            <a:avLst>
              <a:gd name="adj" fmla="val 8594"/>
            </a:avLst>
          </a:prstGeom>
          <a:solidFill>
            <a:srgbClr val="FFFFFF">
              <a:shade val="85000"/>
            </a:srgbClr>
          </a:solidFill>
          <a:ln>
            <a:noFill/>
          </a:ln>
          <a:effectLst/>
        </p:spPr>
      </p:pic>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1086" y="5790129"/>
            <a:ext cx="306976" cy="371959"/>
          </a:xfrm>
          <a:prstGeom prst="roundRect">
            <a:avLst>
              <a:gd name="adj" fmla="val 8594"/>
            </a:avLst>
          </a:prstGeom>
          <a:solidFill>
            <a:srgbClr val="FFFFFF">
              <a:shade val="85000"/>
            </a:srgbClr>
          </a:solidFill>
          <a:ln>
            <a:noFill/>
          </a:ln>
          <a:effectLst/>
        </p:spPr>
      </p:pic>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180" y="5754697"/>
            <a:ext cx="306976" cy="371959"/>
          </a:xfrm>
          <a:prstGeom prst="roundRect">
            <a:avLst>
              <a:gd name="adj" fmla="val 8594"/>
            </a:avLst>
          </a:prstGeom>
          <a:solidFill>
            <a:srgbClr val="FFFFFF">
              <a:shade val="85000"/>
            </a:srgbClr>
          </a:solidFill>
          <a:ln>
            <a:noFill/>
          </a:ln>
          <a:effectLst/>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0845" y="5738989"/>
            <a:ext cx="448306" cy="446314"/>
          </a:xfrm>
          <a:prstGeom prst="roundRect">
            <a:avLst>
              <a:gd name="adj" fmla="val 8594"/>
            </a:avLst>
          </a:prstGeom>
          <a:solidFill>
            <a:srgbClr val="FFFFFF">
              <a:shade val="85000"/>
            </a:srgbClr>
          </a:solidFill>
          <a:ln>
            <a:noFill/>
          </a:ln>
          <a:effectLst/>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8945" y="5714674"/>
            <a:ext cx="448306" cy="446314"/>
          </a:xfrm>
          <a:prstGeom prst="roundRect">
            <a:avLst>
              <a:gd name="adj" fmla="val 8594"/>
            </a:avLst>
          </a:prstGeom>
          <a:solidFill>
            <a:srgbClr val="FFFFFF">
              <a:shade val="85000"/>
            </a:srgbClr>
          </a:solidFill>
          <a:ln>
            <a:noFill/>
          </a:ln>
          <a:effectLst/>
        </p:spPr>
      </p:pic>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2662" y="5722289"/>
            <a:ext cx="448306" cy="446314"/>
          </a:xfrm>
          <a:prstGeom prst="roundRect">
            <a:avLst>
              <a:gd name="adj" fmla="val 8594"/>
            </a:avLst>
          </a:prstGeom>
          <a:solidFill>
            <a:srgbClr val="FFFFFF">
              <a:shade val="85000"/>
            </a:srgbClr>
          </a:solidFill>
          <a:ln>
            <a:noFill/>
          </a:ln>
          <a:effectLst/>
        </p:spPr>
      </p:pic>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6099" y="5724472"/>
            <a:ext cx="448306" cy="446314"/>
          </a:xfrm>
          <a:prstGeom prst="roundRect">
            <a:avLst>
              <a:gd name="adj" fmla="val 8594"/>
            </a:avLst>
          </a:prstGeom>
          <a:solidFill>
            <a:srgbClr val="FFFFFF">
              <a:shade val="85000"/>
            </a:srgbClr>
          </a:solidFill>
          <a:ln>
            <a:noFill/>
          </a:ln>
          <a:effec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122" y="3018786"/>
            <a:ext cx="393154" cy="393154"/>
          </a:xfrm>
          <a:prstGeom prst="roundRect">
            <a:avLst>
              <a:gd name="adj" fmla="val 8594"/>
            </a:avLst>
          </a:prstGeom>
          <a:solidFill>
            <a:srgbClr val="FFFFFF">
              <a:shade val="85000"/>
            </a:srgbClr>
          </a:solidFill>
          <a:ln>
            <a:noFill/>
          </a:ln>
          <a:effectLst/>
        </p:spPr>
      </p:pic>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8184" y="2998286"/>
            <a:ext cx="413654" cy="413654"/>
          </a:xfrm>
          <a:prstGeom prst="roundRect">
            <a:avLst>
              <a:gd name="adj" fmla="val 8594"/>
            </a:avLst>
          </a:prstGeom>
          <a:solidFill>
            <a:srgbClr val="FFFFFF">
              <a:shade val="85000"/>
            </a:srgbClr>
          </a:solidFill>
          <a:ln>
            <a:noFill/>
          </a:ln>
          <a:effectLst/>
        </p:spPr>
      </p:pic>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9394" y="2998286"/>
            <a:ext cx="323829" cy="405129"/>
          </a:xfrm>
          <a:prstGeom prst="roundRect">
            <a:avLst>
              <a:gd name="adj" fmla="val 8594"/>
            </a:avLst>
          </a:prstGeom>
          <a:solidFill>
            <a:srgbClr val="FFFFFF">
              <a:shade val="85000"/>
            </a:srgbClr>
          </a:solidFill>
          <a:ln>
            <a:noFill/>
          </a:ln>
          <a:effectLst/>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0779" y="3028948"/>
            <a:ext cx="374467" cy="374467"/>
          </a:xfrm>
          <a:prstGeom prst="roundRect">
            <a:avLst>
              <a:gd name="adj" fmla="val 8594"/>
            </a:avLst>
          </a:prstGeom>
          <a:solidFill>
            <a:srgbClr val="FFFFFF">
              <a:shade val="85000"/>
            </a:srgbClr>
          </a:solidFill>
          <a:ln>
            <a:noFill/>
          </a:ln>
          <a:effectLst/>
        </p:spPr>
      </p:pic>
      <p:sp>
        <p:nvSpPr>
          <p:cNvPr id="21" name="Rounded Rectangle 20"/>
          <p:cNvSpPr/>
          <p:nvPr/>
        </p:nvSpPr>
        <p:spPr>
          <a:xfrm>
            <a:off x="7557044" y="1305940"/>
            <a:ext cx="2416628" cy="716278"/>
          </a:xfrm>
          <a:prstGeom prst="roundRect">
            <a:avLst/>
          </a:prstGeom>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en-US" b="1" cap="small" dirty="0" smtClean="0">
                <a:solidFill>
                  <a:schemeClr val="bg1"/>
                </a:solidFill>
              </a:rPr>
              <a:t>Spring onions</a:t>
            </a:r>
            <a:endParaRPr lang="en-US" b="1" cap="small" dirty="0">
              <a:solidFill>
                <a:schemeClr val="bg1"/>
              </a:solidFill>
            </a:endParaRPr>
          </a:p>
        </p:txBody>
      </p:sp>
      <p:graphicFrame>
        <p:nvGraphicFramePr>
          <p:cNvPr id="26" name="Table 25"/>
          <p:cNvGraphicFramePr>
            <a:graphicFrameLocks noGrp="1"/>
          </p:cNvGraphicFramePr>
          <p:nvPr>
            <p:extLst>
              <p:ext uri="{D42A27DB-BD31-4B8C-83A1-F6EECF244321}">
                <p14:modId xmlns:p14="http://schemas.microsoft.com/office/powerpoint/2010/main" val="523166419"/>
              </p:ext>
            </p:extLst>
          </p:nvPr>
        </p:nvGraphicFramePr>
        <p:xfrm>
          <a:off x="6996807" y="2459159"/>
          <a:ext cx="4187188" cy="968077"/>
        </p:xfrm>
        <a:graphic>
          <a:graphicData uri="http://schemas.openxmlformats.org/drawingml/2006/table">
            <a:tbl>
              <a:tblPr firstRow="1" firstCol="1" bandRow="1">
                <a:tableStyleId>{21E4AEA4-8DFA-4A89-87EB-49C32662AFE0}</a:tableStyleId>
              </a:tblPr>
              <a:tblGrid>
                <a:gridCol w="1097280">
                  <a:extLst>
                    <a:ext uri="{9D8B030D-6E8A-4147-A177-3AD203B41FA5}">
                      <a16:colId xmlns:a16="http://schemas.microsoft.com/office/drawing/2014/main" xmlns="" val="4220760536"/>
                    </a:ext>
                  </a:extLst>
                </a:gridCol>
                <a:gridCol w="466976">
                  <a:extLst>
                    <a:ext uri="{9D8B030D-6E8A-4147-A177-3AD203B41FA5}">
                      <a16:colId xmlns:a16="http://schemas.microsoft.com/office/drawing/2014/main" xmlns="" val="680690009"/>
                    </a:ext>
                  </a:extLst>
                </a:gridCol>
                <a:gridCol w="517526">
                  <a:extLst>
                    <a:ext uri="{9D8B030D-6E8A-4147-A177-3AD203B41FA5}">
                      <a16:colId xmlns:a16="http://schemas.microsoft.com/office/drawing/2014/main" xmlns="" val="3728571703"/>
                    </a:ext>
                  </a:extLst>
                </a:gridCol>
                <a:gridCol w="581715">
                  <a:extLst>
                    <a:ext uri="{9D8B030D-6E8A-4147-A177-3AD203B41FA5}">
                      <a16:colId xmlns:a16="http://schemas.microsoft.com/office/drawing/2014/main" xmlns="" val="2432025736"/>
                    </a:ext>
                  </a:extLst>
                </a:gridCol>
                <a:gridCol w="507897">
                  <a:extLst>
                    <a:ext uri="{9D8B030D-6E8A-4147-A177-3AD203B41FA5}">
                      <a16:colId xmlns:a16="http://schemas.microsoft.com/office/drawing/2014/main" xmlns="" val="377005983"/>
                    </a:ext>
                  </a:extLst>
                </a:gridCol>
                <a:gridCol w="507897">
                  <a:extLst>
                    <a:ext uri="{9D8B030D-6E8A-4147-A177-3AD203B41FA5}">
                      <a16:colId xmlns:a16="http://schemas.microsoft.com/office/drawing/2014/main" xmlns="" val="32047427"/>
                    </a:ext>
                  </a:extLst>
                </a:gridCol>
                <a:gridCol w="507897">
                  <a:extLst>
                    <a:ext uri="{9D8B030D-6E8A-4147-A177-3AD203B41FA5}">
                      <a16:colId xmlns:a16="http://schemas.microsoft.com/office/drawing/2014/main" xmlns="" val="2634176459"/>
                    </a:ext>
                  </a:extLst>
                </a:gridCol>
              </a:tblGrid>
              <a:tr h="456951">
                <a:tc>
                  <a:txBody>
                    <a:bodyPr/>
                    <a:lstStyle/>
                    <a:p>
                      <a:pPr marL="0" marR="0" algn="ctr">
                        <a:lnSpc>
                          <a:spcPct val="107000"/>
                        </a:lnSpc>
                        <a:spcBef>
                          <a:spcPts val="0"/>
                        </a:spcBef>
                        <a:spcAft>
                          <a:spcPts val="0"/>
                        </a:spcAft>
                      </a:pPr>
                      <a:r>
                        <a:rPr lang="en-US" sz="1100" cap="small" baseline="0" dirty="0">
                          <a:effectLst/>
                        </a:rPr>
                        <a:t>Month</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rPr>
                        <a:t>Oct</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rPr>
                        <a:t>Nov</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rPr>
                        <a:t>Dec</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rPr>
                        <a:t>Jan</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latin typeface="Calibri" panose="020F0502020204030204" pitchFamily="34" charset="0"/>
                          <a:ea typeface="Calibri" panose="020F0502020204030204" pitchFamily="34" charset="0"/>
                          <a:cs typeface="Arial" panose="020B0604020202020204" pitchFamily="34" charset="0"/>
                        </a:rPr>
                        <a:t>Feb</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smtClean="0">
                          <a:effectLst/>
                          <a:latin typeface="Calibri" panose="020F0502020204030204" pitchFamily="34" charset="0"/>
                          <a:ea typeface="Calibri" panose="020F0502020204030204" pitchFamily="34" charset="0"/>
                          <a:cs typeface="Arial" panose="020B0604020202020204" pitchFamily="34" charset="0"/>
                        </a:rPr>
                        <a:t>Mar</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1640234873"/>
                  </a:ext>
                </a:extLst>
              </a:tr>
              <a:tr h="511126">
                <a:tc>
                  <a:txBody>
                    <a:bodyPr/>
                    <a:lstStyle/>
                    <a:p>
                      <a:pPr marL="0" marR="0" algn="ctr">
                        <a:lnSpc>
                          <a:spcPct val="107000"/>
                        </a:lnSpc>
                        <a:spcBef>
                          <a:spcPts val="0"/>
                        </a:spcBef>
                        <a:spcAft>
                          <a:spcPts val="0"/>
                        </a:spcAft>
                      </a:pPr>
                      <a:r>
                        <a:rPr lang="en-US" sz="1100" cap="small" baseline="0" dirty="0">
                          <a:effectLst/>
                        </a:rPr>
                        <a:t>Availability</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a:effectLst/>
                        </a:rPr>
                        <a:t> </a:t>
                      </a:r>
                      <a:endParaRPr lang="en-US" sz="1100" cap="small" baseline="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100" cap="small" baseline="0" dirty="0">
                          <a:effectLst/>
                        </a:rPr>
                        <a:t>  </a:t>
                      </a: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endParaRPr lang="en-US" sz="1100" cap="small" baseline="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xmlns="" val="28661683"/>
                  </a:ext>
                </a:extLst>
              </a:tr>
            </a:tbl>
          </a:graphicData>
        </a:graphic>
      </p:graphicFrame>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8172908" y="2977818"/>
            <a:ext cx="353598" cy="371477"/>
          </a:xfrm>
          <a:prstGeom prst="roundRect">
            <a:avLst>
              <a:gd name="adj" fmla="val 8594"/>
            </a:avLst>
          </a:prstGeom>
          <a:solidFill>
            <a:srgbClr val="FFFFFF">
              <a:shade val="85000"/>
            </a:srgbClr>
          </a:solidFill>
          <a:ln>
            <a:noFill/>
          </a:ln>
          <a:effectLst/>
        </p:spPr>
      </p:pic>
      <p:pic>
        <p:nvPicPr>
          <p:cNvPr id="27" name="Picture 26"/>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10237115" y="2993053"/>
            <a:ext cx="353598" cy="371477"/>
          </a:xfrm>
          <a:prstGeom prst="roundRect">
            <a:avLst>
              <a:gd name="adj" fmla="val 8594"/>
            </a:avLst>
          </a:prstGeom>
          <a:solidFill>
            <a:srgbClr val="FFFFFF">
              <a:shade val="85000"/>
            </a:srgbClr>
          </a:solidFill>
          <a:ln>
            <a:noFill/>
          </a:ln>
          <a:effectLst/>
        </p:spPr>
      </p:pic>
      <p:pic>
        <p:nvPicPr>
          <p:cNvPr id="28" name="Picture 27"/>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10767066" y="2993054"/>
            <a:ext cx="353598" cy="371477"/>
          </a:xfrm>
          <a:prstGeom prst="roundRect">
            <a:avLst>
              <a:gd name="adj" fmla="val 8594"/>
            </a:avLst>
          </a:prstGeom>
          <a:solidFill>
            <a:srgbClr val="FFFFFF">
              <a:shade val="85000"/>
            </a:srgbClr>
          </a:solidFill>
          <a:ln>
            <a:noFill/>
          </a:ln>
          <a:effectLst/>
        </p:spPr>
      </p:pic>
      <p:pic>
        <p:nvPicPr>
          <p:cNvPr id="32" name="Picture 31"/>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9205011" y="2993052"/>
            <a:ext cx="353598" cy="371477"/>
          </a:xfrm>
          <a:prstGeom prst="roundRect">
            <a:avLst>
              <a:gd name="adj" fmla="val 8594"/>
            </a:avLst>
          </a:prstGeom>
          <a:solidFill>
            <a:srgbClr val="FFFFFF">
              <a:shade val="85000"/>
            </a:srgbClr>
          </a:solidFill>
          <a:ln>
            <a:noFill/>
          </a:ln>
          <a:effectLst/>
        </p:spPr>
      </p:pic>
      <p:pic>
        <p:nvPicPr>
          <p:cNvPr id="33" name="Picture 32"/>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8641812" y="2993053"/>
            <a:ext cx="353598" cy="371477"/>
          </a:xfrm>
          <a:prstGeom prst="roundRect">
            <a:avLst>
              <a:gd name="adj" fmla="val 8594"/>
            </a:avLst>
          </a:prstGeom>
          <a:solidFill>
            <a:srgbClr val="FFFFFF">
              <a:shade val="85000"/>
            </a:srgbClr>
          </a:solidFill>
          <a:ln>
            <a:noFill/>
          </a:ln>
          <a:effectLst/>
        </p:spPr>
      </p:pic>
      <p:pic>
        <p:nvPicPr>
          <p:cNvPr id="34" name="Picture 33"/>
          <p:cNvPicPr>
            <a:picLocks noChangeAspect="1"/>
          </p:cNvPicPr>
          <p:nvPr/>
        </p:nvPicPr>
        <p:blipFill rotWithShape="1">
          <a:blip r:embed="rId5">
            <a:extLst>
              <a:ext uri="{28A0092B-C50C-407E-A947-70E740481C1C}">
                <a14:useLocalDpi xmlns:a14="http://schemas.microsoft.com/office/drawing/2010/main" val="0"/>
              </a:ext>
            </a:extLst>
          </a:blip>
          <a:srcRect l="11216" t="16220" r="27510" b="4821"/>
          <a:stretch/>
        </p:blipFill>
        <p:spPr>
          <a:xfrm>
            <a:off x="9751749" y="2993051"/>
            <a:ext cx="353598" cy="371477"/>
          </a:xfrm>
          <a:prstGeom prst="roundRect">
            <a:avLst>
              <a:gd name="adj" fmla="val 8594"/>
            </a:avLst>
          </a:prstGeom>
          <a:solidFill>
            <a:srgbClr val="FFFFFF">
              <a:shade val="85000"/>
            </a:srgbClr>
          </a:solidFill>
          <a:ln>
            <a:noFill/>
          </a:ln>
          <a:effectLst/>
        </p:spPr>
      </p:pic>
      <p:pic>
        <p:nvPicPr>
          <p:cNvPr id="36" name="Picture 35">
            <a:extLst>
              <a:ext uri="{FF2B5EF4-FFF2-40B4-BE49-F238E27FC236}">
                <a16:creationId xmlns:a16="http://schemas.microsoft.com/office/drawing/2014/main" xmlns="" id="{6171AA83-BBCD-C14D-A936-3A69DD10A096}"/>
              </a:ext>
            </a:extLst>
          </p:cNvPr>
          <p:cNvPicPr>
            <a:picLocks noChangeAspect="1"/>
          </p:cNvPicPr>
          <p:nvPr/>
        </p:nvPicPr>
        <p:blipFill>
          <a:blip r:embed="rId6">
            <a:duotone>
              <a:prstClr val="black"/>
              <a:schemeClr val="accent3">
                <a:tint val="45000"/>
                <a:satMod val="400000"/>
              </a:schemeClr>
            </a:duotone>
          </a:blip>
          <a:stretch>
            <a:fillRect/>
          </a:stretch>
        </p:blipFill>
        <p:spPr>
          <a:xfrm>
            <a:off x="1025564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271322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2743" y="3464486"/>
            <a:ext cx="3606681" cy="2377440"/>
          </a:xfrm>
          <a:prstGeom prst="roundRect">
            <a:avLst>
              <a:gd name="adj" fmla="val 8594"/>
            </a:avLst>
          </a:prstGeom>
          <a:solidFill>
            <a:srgbClr val="FFFFFF">
              <a:shade val="85000"/>
            </a:srgbClr>
          </a:solidFill>
          <a:ln>
            <a:noFill/>
          </a:ln>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7329" y="3464486"/>
            <a:ext cx="3169920" cy="2377440"/>
          </a:xfrm>
          <a:prstGeom prst="roundRect">
            <a:avLst>
              <a:gd name="adj" fmla="val 8594"/>
            </a:avLst>
          </a:prstGeom>
          <a:solidFill>
            <a:srgbClr val="FFFFFF">
              <a:shade val="85000"/>
            </a:srgbClr>
          </a:solidFill>
          <a:ln>
            <a:noFill/>
          </a:ln>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3705" y="695698"/>
            <a:ext cx="3575289" cy="2377440"/>
          </a:xfrm>
          <a:prstGeom prst="roundRect">
            <a:avLst>
              <a:gd name="adj" fmla="val 8594"/>
            </a:avLst>
          </a:prstGeom>
          <a:solidFill>
            <a:srgbClr val="FFFFFF">
              <a:shade val="85000"/>
            </a:srgbClr>
          </a:solidFill>
          <a:ln>
            <a:noFill/>
          </a:ln>
          <a:effec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53959" y="695698"/>
            <a:ext cx="3745465" cy="2377440"/>
          </a:xfrm>
          <a:prstGeom prst="roundRect">
            <a:avLst>
              <a:gd name="adj" fmla="val 8594"/>
            </a:avLst>
          </a:prstGeom>
          <a:solidFill>
            <a:srgbClr val="FFFFFF">
              <a:shade val="85000"/>
            </a:srgbClr>
          </a:solidFill>
          <a:ln>
            <a:noFill/>
          </a:ln>
          <a:effectLst/>
        </p:spPr>
      </p:pic>
      <p:pic>
        <p:nvPicPr>
          <p:cNvPr id="8" name="Picture 7">
            <a:extLst>
              <a:ext uri="{FF2B5EF4-FFF2-40B4-BE49-F238E27FC236}">
                <a16:creationId xmlns:a16="http://schemas.microsoft.com/office/drawing/2014/main" xmlns="" id="{6171AA83-BBCD-C14D-A936-3A69DD10A096}"/>
              </a:ext>
            </a:extLst>
          </p:cNvPr>
          <p:cNvPicPr>
            <a:picLocks noChangeAspect="1"/>
          </p:cNvPicPr>
          <p:nvPr/>
        </p:nvPicPr>
        <p:blipFill>
          <a:blip r:embed="rId6">
            <a:duotone>
              <a:prstClr val="black"/>
              <a:schemeClr val="accent3">
                <a:tint val="45000"/>
                <a:satMod val="400000"/>
              </a:schemeClr>
            </a:duotone>
          </a:blip>
          <a:stretch>
            <a:fillRect/>
          </a:stretch>
        </p:blipFill>
        <p:spPr>
          <a:xfrm>
            <a:off x="10255642" y="298050"/>
            <a:ext cx="1358900" cy="6471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90930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lowchart: Alternate Process 3"/>
          <p:cNvSpPr/>
          <p:nvPr/>
        </p:nvSpPr>
        <p:spPr>
          <a:xfrm>
            <a:off x="650791" y="702275"/>
            <a:ext cx="3200400" cy="3749040"/>
          </a:xfrm>
          <a:prstGeom prst="flowChartAlternateProcess">
            <a:avLst/>
          </a:prstGeom>
          <a:solidFill>
            <a:schemeClr val="accent1">
              <a:alpha val="50000"/>
            </a:schemeClr>
          </a:solidFill>
          <a:ln>
            <a:solidFill>
              <a:schemeClr val="bg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cap="small" dirty="0" smtClean="0">
                <a:solidFill>
                  <a:srgbClr val="002060"/>
                </a:solidFill>
                <a:latin typeface="Arial Rounded MT Bold" panose="020F0704030504030204" pitchFamily="34" charset="0"/>
              </a:rPr>
              <a:t>Aly EL </a:t>
            </a:r>
            <a:r>
              <a:rPr lang="en-US" sz="2000" b="1" cap="small" dirty="0" err="1" smtClean="0">
                <a:solidFill>
                  <a:srgbClr val="002060"/>
                </a:solidFill>
                <a:latin typeface="Arial Rounded MT Bold" panose="020F0704030504030204" pitchFamily="34" charset="0"/>
              </a:rPr>
              <a:t>Gamil</a:t>
            </a:r>
            <a:endParaRPr lang="en-US" sz="2000" b="1" cap="small" dirty="0" smtClean="0">
              <a:solidFill>
                <a:srgbClr val="002060"/>
              </a:solidFill>
              <a:latin typeface="Arial Rounded MT Bold" panose="020F0704030504030204" pitchFamily="34" charset="0"/>
            </a:endParaRPr>
          </a:p>
          <a:p>
            <a:pPr algn="ctr"/>
            <a:endParaRPr lang="en-US" sz="1000" b="1" cap="small" dirty="0" smtClean="0">
              <a:solidFill>
                <a:srgbClr val="002060"/>
              </a:solidFill>
              <a:latin typeface="Arial Rounded MT Bold" panose="020F0704030504030204" pitchFamily="34" charset="0"/>
            </a:endParaRPr>
          </a:p>
          <a:p>
            <a:pPr algn="ctr"/>
            <a:r>
              <a:rPr lang="en-US" sz="2000" b="1" cap="small" dirty="0">
                <a:solidFill>
                  <a:srgbClr val="002060"/>
                </a:solidFill>
                <a:latin typeface="Arial Rounded MT Bold" panose="020F0704030504030204" pitchFamily="34" charset="0"/>
              </a:rPr>
              <a:t>C</a:t>
            </a:r>
            <a:r>
              <a:rPr lang="en-US" sz="2000" b="1" cap="small" dirty="0" smtClean="0">
                <a:solidFill>
                  <a:srgbClr val="002060"/>
                </a:solidFill>
                <a:latin typeface="Arial Rounded MT Bold" panose="020F0704030504030204" pitchFamily="34" charset="0"/>
              </a:rPr>
              <a:t>EO</a:t>
            </a:r>
          </a:p>
          <a:p>
            <a:pPr algn="ctr"/>
            <a:endParaRPr lang="en-US" sz="1000" b="1" cap="small" dirty="0" smtClean="0">
              <a:solidFill>
                <a:srgbClr val="002060"/>
              </a:solidFill>
              <a:latin typeface="Arial Rounded MT Bold" panose="020F0704030504030204" pitchFamily="34" charset="0"/>
            </a:endParaRPr>
          </a:p>
          <a:p>
            <a:pPr algn="ctr"/>
            <a:r>
              <a:rPr lang="en-US" sz="2000" b="1" cap="small" dirty="0" smtClean="0">
                <a:solidFill>
                  <a:srgbClr val="002060"/>
                </a:solidFill>
                <a:latin typeface="Arial Rounded MT Bold" panose="020F0704030504030204" pitchFamily="34" charset="0"/>
              </a:rPr>
              <a:t>Cairo 3A</a:t>
            </a:r>
          </a:p>
          <a:p>
            <a:pPr algn="ctr"/>
            <a:endParaRPr lang="en-US" sz="2000" b="1" cap="small" dirty="0" smtClean="0">
              <a:solidFill>
                <a:srgbClr val="002060"/>
              </a:solidFill>
            </a:endParaRPr>
          </a:p>
          <a:p>
            <a:pPr algn="ctr"/>
            <a:r>
              <a:rPr lang="en-US" dirty="0" smtClean="0">
                <a:solidFill>
                  <a:srgbClr val="002060"/>
                </a:solidFill>
              </a:rPr>
              <a:t>aly.elgamil@cairo3a.org</a:t>
            </a:r>
          </a:p>
          <a:p>
            <a:pPr algn="ctr"/>
            <a:endParaRPr lang="en-US" sz="2000" b="1" cap="small" dirty="0">
              <a:solidFill>
                <a:srgbClr val="002060"/>
              </a:solidFill>
            </a:endParaRPr>
          </a:p>
          <a:p>
            <a:pPr algn="ctr"/>
            <a:r>
              <a:rPr lang="en-US" sz="2000" b="1" cap="small" dirty="0" smtClean="0">
                <a:solidFill>
                  <a:srgbClr val="002060"/>
                </a:solidFill>
              </a:rPr>
              <a:t>+20-1002222740</a:t>
            </a:r>
            <a:endParaRPr lang="en-US" sz="2000" b="1" cap="small" dirty="0">
              <a:solidFill>
                <a:srgbClr val="002060"/>
              </a:solidFill>
            </a:endParaRPr>
          </a:p>
        </p:txBody>
      </p:sp>
      <p:sp>
        <p:nvSpPr>
          <p:cNvPr id="5" name="Flowchart: Alternate Process 4"/>
          <p:cNvSpPr/>
          <p:nvPr/>
        </p:nvSpPr>
        <p:spPr>
          <a:xfrm>
            <a:off x="4318752" y="702275"/>
            <a:ext cx="3200400" cy="3749040"/>
          </a:xfrm>
          <a:prstGeom prst="flowChartAlternateProcess">
            <a:avLst/>
          </a:prstGeom>
          <a:solidFill>
            <a:schemeClr val="accent1">
              <a:alpha val="50000"/>
            </a:schemeClr>
          </a:solidFill>
          <a:ln>
            <a:solidFill>
              <a:schemeClr val="bg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cap="small" dirty="0" smtClean="0">
              <a:solidFill>
                <a:srgbClr val="002060"/>
              </a:solidFill>
              <a:latin typeface="Arial Rounded MT Bold" panose="020F0704030504030204" pitchFamily="34" charset="0"/>
            </a:endParaRPr>
          </a:p>
          <a:p>
            <a:pPr algn="ctr"/>
            <a:r>
              <a:rPr lang="en-US" sz="2000" b="1" cap="small" dirty="0" smtClean="0">
                <a:solidFill>
                  <a:srgbClr val="002060"/>
                </a:solidFill>
                <a:latin typeface="Arial Rounded MT Bold" panose="020F0704030504030204" pitchFamily="34" charset="0"/>
              </a:rPr>
              <a:t>Eman </a:t>
            </a:r>
            <a:r>
              <a:rPr lang="en-US" sz="2000" b="1" cap="small" dirty="0">
                <a:solidFill>
                  <a:srgbClr val="002060"/>
                </a:solidFill>
                <a:latin typeface="Arial Rounded MT Bold" panose="020F0704030504030204" pitchFamily="34" charset="0"/>
              </a:rPr>
              <a:t>Fouad</a:t>
            </a:r>
          </a:p>
          <a:p>
            <a:pPr algn="ctr"/>
            <a:endParaRPr lang="en-US" sz="1000" b="1" cap="small" dirty="0">
              <a:solidFill>
                <a:srgbClr val="002060"/>
              </a:solidFill>
              <a:latin typeface="Arial Rounded MT Bold" panose="020F0704030504030204" pitchFamily="34" charset="0"/>
            </a:endParaRPr>
          </a:p>
          <a:p>
            <a:pPr algn="ctr"/>
            <a:r>
              <a:rPr lang="en-US" sz="2000" b="1" cap="small" dirty="0">
                <a:solidFill>
                  <a:srgbClr val="002060"/>
                </a:solidFill>
                <a:latin typeface="Arial Rounded MT Bold" panose="020F0704030504030204" pitchFamily="34" charset="0"/>
              </a:rPr>
              <a:t>Export Manager</a:t>
            </a:r>
          </a:p>
          <a:p>
            <a:pPr algn="ctr"/>
            <a:endParaRPr lang="en-US" sz="1000" b="1" cap="small" dirty="0">
              <a:solidFill>
                <a:srgbClr val="002060"/>
              </a:solidFill>
              <a:latin typeface="Arial Rounded MT Bold" panose="020F0704030504030204" pitchFamily="34" charset="0"/>
            </a:endParaRPr>
          </a:p>
          <a:p>
            <a:pPr algn="ctr"/>
            <a:r>
              <a:rPr lang="en-US" sz="2000" b="1" cap="small" dirty="0">
                <a:solidFill>
                  <a:srgbClr val="002060"/>
                </a:solidFill>
                <a:latin typeface="Arial Rounded MT Bold" panose="020F0704030504030204" pitchFamily="34" charset="0"/>
              </a:rPr>
              <a:t>Cairo 3A</a:t>
            </a:r>
          </a:p>
          <a:p>
            <a:pPr algn="ctr"/>
            <a:endParaRPr lang="en-US" sz="2000" b="1" cap="small" dirty="0">
              <a:solidFill>
                <a:srgbClr val="002060"/>
              </a:solidFill>
              <a:latin typeface="Arial Rounded MT Bold" panose="020F0704030504030204" pitchFamily="34" charset="0"/>
            </a:endParaRPr>
          </a:p>
          <a:p>
            <a:pPr algn="ctr"/>
            <a:r>
              <a:rPr lang="en-US" dirty="0">
                <a:solidFill>
                  <a:srgbClr val="002060"/>
                </a:solidFill>
              </a:rPr>
              <a:t>eman.fouad@cairo3a.org</a:t>
            </a:r>
          </a:p>
          <a:p>
            <a:pPr algn="ctr"/>
            <a:endParaRPr lang="en-US" sz="2000" b="1" cap="small" dirty="0">
              <a:solidFill>
                <a:srgbClr val="002060"/>
              </a:solidFill>
              <a:latin typeface="Arial Rounded MT Bold" panose="020F0704030504030204" pitchFamily="34" charset="0"/>
            </a:endParaRPr>
          </a:p>
          <a:p>
            <a:pPr algn="ctr"/>
            <a:r>
              <a:rPr lang="en-US" sz="2000" b="1" cap="small" dirty="0">
                <a:solidFill>
                  <a:srgbClr val="002060"/>
                </a:solidFill>
              </a:rPr>
              <a:t>+20-1066633128</a:t>
            </a:r>
          </a:p>
          <a:p>
            <a:pPr algn="ctr"/>
            <a:r>
              <a:rPr lang="en-US" sz="2000" b="1" cap="small" dirty="0">
                <a:solidFill>
                  <a:srgbClr val="002060"/>
                </a:solidFill>
              </a:rPr>
              <a:t>+20-1020700766</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1" r="30022" b="-2338"/>
          <a:stretch/>
        </p:blipFill>
        <p:spPr>
          <a:xfrm>
            <a:off x="8276223" y="2497139"/>
            <a:ext cx="3772479" cy="1737360"/>
          </a:xfrm>
          <a:prstGeom prst="roundRect">
            <a:avLst>
              <a:gd name="adj" fmla="val 8594"/>
            </a:avLst>
          </a:prstGeom>
          <a:solidFill>
            <a:srgbClr val="FFFFFF">
              <a:shade val="85000"/>
            </a:srgbClr>
          </a:solidFill>
          <a:ln>
            <a:noFill/>
          </a:ln>
          <a:effectLst/>
        </p:spPr>
      </p:pic>
      <p:pic>
        <p:nvPicPr>
          <p:cNvPr id="9" name="Picture 8">
            <a:extLst>
              <a:ext uri="{FF2B5EF4-FFF2-40B4-BE49-F238E27FC236}">
                <a16:creationId xmlns:a16="http://schemas.microsoft.com/office/drawing/2014/main" xmlns="" id="{6171AA83-BBCD-C14D-A936-3A69DD10A096}"/>
              </a:ext>
            </a:extLst>
          </p:cNvPr>
          <p:cNvPicPr>
            <a:picLocks noChangeAspect="1"/>
          </p:cNvPicPr>
          <p:nvPr/>
        </p:nvPicPr>
        <p:blipFill>
          <a:blip r:embed="rId3">
            <a:duotone>
              <a:prstClr val="black"/>
              <a:schemeClr val="accent3">
                <a:tint val="45000"/>
                <a:satMod val="400000"/>
              </a:schemeClr>
            </a:duotone>
          </a:blip>
          <a:stretch>
            <a:fillRect/>
          </a:stretch>
        </p:blipFill>
        <p:spPr>
          <a:xfrm>
            <a:off x="10255642" y="298050"/>
            <a:ext cx="1358900" cy="647164"/>
          </a:xfrm>
          <a:prstGeom prst="rect">
            <a:avLst/>
          </a:prstGeom>
          <a:ln>
            <a:noFill/>
          </a:ln>
          <a:effectLst>
            <a:outerShdw blurRad="190500" algn="tl" rotWithShape="0">
              <a:srgbClr val="000000">
                <a:alpha val="70000"/>
              </a:srgbClr>
            </a:outerShdw>
          </a:effec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21890">
            <a:off x="9371615" y="1108593"/>
            <a:ext cx="2730863" cy="1002564"/>
          </a:xfrm>
          <a:prstGeom prst="rect">
            <a:avLst/>
          </a:prstGeom>
        </p:spPr>
      </p:pic>
      <p:grpSp>
        <p:nvGrpSpPr>
          <p:cNvPr id="8" name="Group 7"/>
          <p:cNvGrpSpPr/>
          <p:nvPr/>
        </p:nvGrpSpPr>
        <p:grpSpPr>
          <a:xfrm>
            <a:off x="2104687" y="798909"/>
            <a:ext cx="292608" cy="292608"/>
            <a:chOff x="2239445" y="383919"/>
            <a:chExt cx="292608" cy="292608"/>
          </a:xfrm>
        </p:grpSpPr>
        <p:sp>
          <p:nvSpPr>
            <p:cNvPr id="2" name="Oval 1"/>
            <p:cNvSpPr/>
            <p:nvPr/>
          </p:nvSpPr>
          <p:spPr>
            <a:xfrm>
              <a:off x="2239445" y="383919"/>
              <a:ext cx="292608" cy="2926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2271449" y="415923"/>
              <a:ext cx="228600" cy="228600"/>
            </a:xfrm>
            <a:prstGeom prst="ellipse">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p:cNvGrpSpPr/>
          <p:nvPr/>
        </p:nvGrpSpPr>
        <p:grpSpPr>
          <a:xfrm>
            <a:off x="5772648" y="798909"/>
            <a:ext cx="292608" cy="292608"/>
            <a:chOff x="2239445" y="383919"/>
            <a:chExt cx="292608" cy="292608"/>
          </a:xfrm>
        </p:grpSpPr>
        <p:sp>
          <p:nvSpPr>
            <p:cNvPr id="12" name="Oval 11"/>
            <p:cNvSpPr/>
            <p:nvPr/>
          </p:nvSpPr>
          <p:spPr>
            <a:xfrm>
              <a:off x="2239445" y="383919"/>
              <a:ext cx="292608" cy="2926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271449" y="415923"/>
              <a:ext cx="228600" cy="228600"/>
            </a:xfrm>
            <a:prstGeom prst="ellipse">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3851568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769</TotalTime>
  <Words>486</Words>
  <Application>Microsoft Office PowerPoint</Application>
  <PresentationFormat>사용자 지정</PresentationFormat>
  <Paragraphs>167</Paragraphs>
  <Slides>20</Slides>
  <Notes>0</Notes>
  <HiddenSlides>0</HiddenSlides>
  <MMClips>0</MMClips>
  <ScaleCrop>false</ScaleCrop>
  <HeadingPairs>
    <vt:vector size="4" baseType="variant">
      <vt:variant>
        <vt:lpstr>테마</vt:lpstr>
      </vt:variant>
      <vt:variant>
        <vt:i4>1</vt:i4>
      </vt:variant>
      <vt:variant>
        <vt:lpstr>슬라이드 제목</vt:lpstr>
      </vt:variant>
      <vt:variant>
        <vt:i4>20</vt:i4>
      </vt:variant>
    </vt:vector>
  </HeadingPairs>
  <TitlesOfParts>
    <vt:vector size="21" baseType="lpstr">
      <vt:lpstr>Facet</vt:lpstr>
      <vt:lpstr>PowerPoint 프레젠테이션</vt:lpstr>
      <vt:lpstr>PowerPoint 프레젠테이션</vt:lpstr>
      <vt:lpstr>Our Facilities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user</cp:lastModifiedBy>
  <cp:revision>65</cp:revision>
  <dcterms:created xsi:type="dcterms:W3CDTF">2020-01-15T15:14:09Z</dcterms:created>
  <dcterms:modified xsi:type="dcterms:W3CDTF">2021-05-27T05:03:21Z</dcterms:modified>
</cp:coreProperties>
</file>