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9" r:id="rId6"/>
    <p:sldId id="268" r:id="rId7"/>
    <p:sldId id="267" r:id="rId8"/>
    <p:sldId id="274" r:id="rId9"/>
    <p:sldId id="272" r:id="rId10"/>
    <p:sldId id="266" r:id="rId11"/>
    <p:sldId id="276" r:id="rId12"/>
    <p:sldId id="275" r:id="rId13"/>
    <p:sldId id="281" r:id="rId14"/>
    <p:sldId id="279" r:id="rId15"/>
    <p:sldId id="277" r:id="rId16"/>
    <p:sldId id="283" r:id="rId17"/>
    <p:sldId id="282" r:id="rId18"/>
    <p:sldId id="284" r:id="rId19"/>
    <p:sldId id="291" r:id="rId20"/>
    <p:sldId id="286" r:id="rId21"/>
    <p:sldId id="287" r:id="rId22"/>
    <p:sldId id="289" r:id="rId23"/>
    <p:sldId id="285" r:id="rId24"/>
    <p:sldId id="288" r:id="rId25"/>
    <p:sldId id="292" r:id="rId26"/>
    <p:sldId id="293" r:id="rId27"/>
    <p:sldId id="294" r:id="rId28"/>
    <p:sldId id="295" r:id="rId29"/>
    <p:sldId id="257" r:id="rId30"/>
    <p:sldId id="259" r:id="rId31"/>
    <p:sldId id="261" r:id="rId32"/>
    <p:sldId id="304" r:id="rId33"/>
    <p:sldId id="260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43DADA-7387-4CF7-AF60-BAF7CE4DA41B}" type="doc">
      <dgm:prSet loTypeId="urn:microsoft.com/office/officeart/2005/8/layout/vList2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5AD7DDA4-655B-4472-96F7-4BF9FE179D47}">
      <dgm:prSet/>
      <dgm:spPr/>
      <dgm:t>
        <a:bodyPr/>
        <a:lstStyle/>
        <a:p>
          <a:r>
            <a:rPr lang="en-US" dirty="0"/>
            <a:t>Nut MEG - </a:t>
          </a:r>
          <a:r>
            <a:rPr lang="en-GB" b="0" i="0" dirty="0"/>
            <a:t>is </a:t>
          </a:r>
          <a:r>
            <a:rPr lang="en-GB" b="1" i="0" dirty="0"/>
            <a:t>a rich source of antioxidants, which help protect against the signs of aging and serious conditions such as cancer, heart disease, and liver disease</a:t>
          </a:r>
          <a:endParaRPr lang="en-US" dirty="0"/>
        </a:p>
      </dgm:t>
    </dgm:pt>
    <dgm:pt modelId="{F813E59A-A3FB-44A6-84B3-96B4B65CBEB0}" type="parTrans" cxnId="{046D150F-B426-4CA9-8FC1-0F75006B3E42}">
      <dgm:prSet/>
      <dgm:spPr/>
      <dgm:t>
        <a:bodyPr/>
        <a:lstStyle/>
        <a:p>
          <a:endParaRPr lang="en-US"/>
        </a:p>
      </dgm:t>
    </dgm:pt>
    <dgm:pt modelId="{4D4D3B44-95C4-42BA-8C20-DAEEAA63A0EC}" type="sibTrans" cxnId="{046D150F-B426-4CA9-8FC1-0F75006B3E42}">
      <dgm:prSet/>
      <dgm:spPr/>
      <dgm:t>
        <a:bodyPr/>
        <a:lstStyle/>
        <a:p>
          <a:endParaRPr lang="en-US"/>
        </a:p>
      </dgm:t>
    </dgm:pt>
    <dgm:pt modelId="{699780D3-C7B9-4D78-9DD6-421F5D050E1E}">
      <dgm:prSet/>
      <dgm:spPr/>
      <dgm:t>
        <a:bodyPr/>
        <a:lstStyle/>
        <a:p>
          <a:r>
            <a:rPr lang="en-US" dirty="0"/>
            <a:t>Passion Fruit - </a:t>
          </a:r>
          <a:r>
            <a:rPr lang="en-US" dirty="0" err="1"/>
            <a:t>i</a:t>
          </a:r>
          <a:r>
            <a:rPr lang="en-GB" b="0" i="0" dirty="0"/>
            <a:t>s low in calories and high in nutrients, </a:t>
          </a:r>
          <a:r>
            <a:rPr lang="en-GB" b="0" i="0" dirty="0" err="1"/>
            <a:t>fiber</a:t>
          </a:r>
          <a:r>
            <a:rPr lang="en-GB" b="0" i="0" dirty="0"/>
            <a:t>, and antioxidants</a:t>
          </a:r>
          <a:endParaRPr lang="en-US" dirty="0"/>
        </a:p>
      </dgm:t>
    </dgm:pt>
    <dgm:pt modelId="{294447C5-9B38-47EE-8A3C-0CE2656650E6}" type="parTrans" cxnId="{1B10F54C-FC40-496C-B78B-C25E55996DDB}">
      <dgm:prSet/>
      <dgm:spPr/>
      <dgm:t>
        <a:bodyPr/>
        <a:lstStyle/>
        <a:p>
          <a:endParaRPr lang="en-US"/>
        </a:p>
      </dgm:t>
    </dgm:pt>
    <dgm:pt modelId="{14975855-9E37-4C6B-AFE2-9C8160BA6514}" type="sibTrans" cxnId="{1B10F54C-FC40-496C-B78B-C25E55996DDB}">
      <dgm:prSet/>
      <dgm:spPr/>
      <dgm:t>
        <a:bodyPr/>
        <a:lstStyle/>
        <a:p>
          <a:endParaRPr lang="en-US"/>
        </a:p>
      </dgm:t>
    </dgm:pt>
    <dgm:pt modelId="{25467D50-53A8-4DB2-B16B-D844B45E5B31}">
      <dgm:prSet/>
      <dgm:spPr/>
      <dgm:t>
        <a:bodyPr/>
        <a:lstStyle/>
        <a:p>
          <a:r>
            <a:rPr lang="en-US" dirty="0"/>
            <a:t>Soursop - </a:t>
          </a:r>
          <a:r>
            <a:rPr lang="en-GB" b="0" i="0" dirty="0"/>
            <a:t>is high in vitamin C, an antioxidant known to </a:t>
          </a:r>
          <a:r>
            <a:rPr lang="en-GB" b="1" i="0" dirty="0"/>
            <a:t>boost immune health</a:t>
          </a:r>
          <a:r>
            <a:rPr lang="en-GB" b="0" i="0" dirty="0"/>
            <a:t>. The vitamin strengthens your immune system</a:t>
          </a:r>
          <a:r>
            <a:rPr lang="en-US" dirty="0"/>
            <a:t> </a:t>
          </a:r>
        </a:p>
      </dgm:t>
    </dgm:pt>
    <dgm:pt modelId="{C7F242B8-F600-4F22-BF86-0698AFFF6346}" type="parTrans" cxnId="{85E3CC12-2F43-4C56-AF01-6468023458A0}">
      <dgm:prSet/>
      <dgm:spPr/>
      <dgm:t>
        <a:bodyPr/>
        <a:lstStyle/>
        <a:p>
          <a:endParaRPr lang="en-US"/>
        </a:p>
      </dgm:t>
    </dgm:pt>
    <dgm:pt modelId="{9139F730-8F27-470F-AF06-FFACF74FAA7A}" type="sibTrans" cxnId="{85E3CC12-2F43-4C56-AF01-6468023458A0}">
      <dgm:prSet/>
      <dgm:spPr/>
      <dgm:t>
        <a:bodyPr/>
        <a:lstStyle/>
        <a:p>
          <a:endParaRPr lang="en-US"/>
        </a:p>
      </dgm:t>
    </dgm:pt>
    <dgm:pt modelId="{C47E2E48-AA0C-D04B-A6CA-1DA874613564}" type="pres">
      <dgm:prSet presAssocID="{C443DADA-7387-4CF7-AF60-BAF7CE4DA4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5C2726-CA55-EB44-9E2E-66F55162DAE8}" type="pres">
      <dgm:prSet presAssocID="{5AD7DDA4-655B-4472-96F7-4BF9FE179D4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0DC2A1-02C4-DC48-84A6-187AC2AC6200}" type="pres">
      <dgm:prSet presAssocID="{4D4D3B44-95C4-42BA-8C20-DAEEAA63A0EC}" presName="spacer" presStyleCnt="0"/>
      <dgm:spPr/>
    </dgm:pt>
    <dgm:pt modelId="{96C4565E-3B0D-7B47-B900-449119848D8A}" type="pres">
      <dgm:prSet presAssocID="{699780D3-C7B9-4D78-9DD6-421F5D050E1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AA70B8-39B0-574B-AD28-90587CA6C1E5}" type="pres">
      <dgm:prSet presAssocID="{14975855-9E37-4C6B-AFE2-9C8160BA6514}" presName="spacer" presStyleCnt="0"/>
      <dgm:spPr/>
    </dgm:pt>
    <dgm:pt modelId="{8B844E67-6EA1-0C4E-8805-7C236347D9A5}" type="pres">
      <dgm:prSet presAssocID="{25467D50-53A8-4DB2-B16B-D844B45E5B3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AB9531-A2FC-4079-B8D8-0B07B6A2B835}" type="presOf" srcId="{5AD7DDA4-655B-4472-96F7-4BF9FE179D47}" destId="{AD5C2726-CA55-EB44-9E2E-66F55162DAE8}" srcOrd="0" destOrd="0" presId="urn:microsoft.com/office/officeart/2005/8/layout/vList2"/>
    <dgm:cxn modelId="{1B10F54C-FC40-496C-B78B-C25E55996DDB}" srcId="{C443DADA-7387-4CF7-AF60-BAF7CE4DA41B}" destId="{699780D3-C7B9-4D78-9DD6-421F5D050E1E}" srcOrd="1" destOrd="0" parTransId="{294447C5-9B38-47EE-8A3C-0CE2656650E6}" sibTransId="{14975855-9E37-4C6B-AFE2-9C8160BA6514}"/>
    <dgm:cxn modelId="{85E3CC12-2F43-4C56-AF01-6468023458A0}" srcId="{C443DADA-7387-4CF7-AF60-BAF7CE4DA41B}" destId="{25467D50-53A8-4DB2-B16B-D844B45E5B31}" srcOrd="2" destOrd="0" parTransId="{C7F242B8-F600-4F22-BF86-0698AFFF6346}" sibTransId="{9139F730-8F27-470F-AF06-FFACF74FAA7A}"/>
    <dgm:cxn modelId="{52B9026B-9CAF-484F-9F4F-F14548948DE6}" type="presOf" srcId="{699780D3-C7B9-4D78-9DD6-421F5D050E1E}" destId="{96C4565E-3B0D-7B47-B900-449119848D8A}" srcOrd="0" destOrd="0" presId="urn:microsoft.com/office/officeart/2005/8/layout/vList2"/>
    <dgm:cxn modelId="{6A87FC0D-AAE0-4837-BE6A-843771D6EF66}" type="presOf" srcId="{C443DADA-7387-4CF7-AF60-BAF7CE4DA41B}" destId="{C47E2E48-AA0C-D04B-A6CA-1DA874613564}" srcOrd="0" destOrd="0" presId="urn:microsoft.com/office/officeart/2005/8/layout/vList2"/>
    <dgm:cxn modelId="{BD616905-25FB-4461-AC1C-DDF7BBFA9C39}" type="presOf" srcId="{25467D50-53A8-4DB2-B16B-D844B45E5B31}" destId="{8B844E67-6EA1-0C4E-8805-7C236347D9A5}" srcOrd="0" destOrd="0" presId="urn:microsoft.com/office/officeart/2005/8/layout/vList2"/>
    <dgm:cxn modelId="{046D150F-B426-4CA9-8FC1-0F75006B3E42}" srcId="{C443DADA-7387-4CF7-AF60-BAF7CE4DA41B}" destId="{5AD7DDA4-655B-4472-96F7-4BF9FE179D47}" srcOrd="0" destOrd="0" parTransId="{F813E59A-A3FB-44A6-84B3-96B4B65CBEB0}" sibTransId="{4D4D3B44-95C4-42BA-8C20-DAEEAA63A0EC}"/>
    <dgm:cxn modelId="{8E49DF79-780F-4C1C-98AA-EA68DA02D63E}" type="presParOf" srcId="{C47E2E48-AA0C-D04B-A6CA-1DA874613564}" destId="{AD5C2726-CA55-EB44-9E2E-66F55162DAE8}" srcOrd="0" destOrd="0" presId="urn:microsoft.com/office/officeart/2005/8/layout/vList2"/>
    <dgm:cxn modelId="{5E85DBE6-A08A-4BE4-848C-563C3FF486D2}" type="presParOf" srcId="{C47E2E48-AA0C-D04B-A6CA-1DA874613564}" destId="{7A0DC2A1-02C4-DC48-84A6-187AC2AC6200}" srcOrd="1" destOrd="0" presId="urn:microsoft.com/office/officeart/2005/8/layout/vList2"/>
    <dgm:cxn modelId="{F295DC8A-5F3D-46C3-991C-0099D0EC6271}" type="presParOf" srcId="{C47E2E48-AA0C-D04B-A6CA-1DA874613564}" destId="{96C4565E-3B0D-7B47-B900-449119848D8A}" srcOrd="2" destOrd="0" presId="urn:microsoft.com/office/officeart/2005/8/layout/vList2"/>
    <dgm:cxn modelId="{FF5AA024-E566-46FA-A724-736E175B9092}" type="presParOf" srcId="{C47E2E48-AA0C-D04B-A6CA-1DA874613564}" destId="{DFAA70B8-39B0-574B-AD28-90587CA6C1E5}" srcOrd="3" destOrd="0" presId="urn:microsoft.com/office/officeart/2005/8/layout/vList2"/>
    <dgm:cxn modelId="{71F83BC6-0FA1-43A0-B758-327603FB7417}" type="presParOf" srcId="{C47E2E48-AA0C-D04B-A6CA-1DA874613564}" destId="{8B844E67-6EA1-0C4E-8805-7C236347D9A5}" srcOrd="4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8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A08F6-8537-40C3-B89E-AF0740C88529}" type="datetimeFigureOut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52989-0FED-425E-A882-0C08B382B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0" y="5105400"/>
            <a:ext cx="2743200" cy="1752600"/>
          </a:xfrm>
        </p:spPr>
        <p:txBody>
          <a:bodyPr>
            <a:normAutofit/>
          </a:bodyPr>
          <a:lstStyle/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By </a:t>
            </a:r>
            <a:r>
              <a:rPr lang="en-US" sz="1400" i="1" dirty="0" err="1" smtClean="0">
                <a:solidFill>
                  <a:srgbClr val="0000CC"/>
                </a:solidFill>
              </a:rPr>
              <a:t>S.A.R.Tharangani</a:t>
            </a:r>
            <a:endParaRPr lang="en-US" sz="1400" i="1" dirty="0" smtClean="0">
              <a:solidFill>
                <a:srgbClr val="0000CC"/>
              </a:solidFill>
            </a:endParaRPr>
          </a:p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Chemistry Special – UOR</a:t>
            </a:r>
          </a:p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Assistant General Manager,</a:t>
            </a:r>
          </a:p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Best Life International </a:t>
            </a:r>
            <a:r>
              <a:rPr lang="en-US" sz="1400" i="1" dirty="0" err="1" smtClean="0">
                <a:solidFill>
                  <a:srgbClr val="0000CC"/>
                </a:solidFill>
              </a:rPr>
              <a:t>Pvt</a:t>
            </a:r>
            <a:r>
              <a:rPr lang="en-US" sz="1400" i="1" dirty="0" smtClean="0">
                <a:solidFill>
                  <a:srgbClr val="0000CC"/>
                </a:solidFill>
              </a:rPr>
              <a:t> Ltd</a:t>
            </a:r>
          </a:p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Head of The Department</a:t>
            </a:r>
          </a:p>
          <a:p>
            <a:pPr algn="l"/>
            <a:r>
              <a:rPr lang="en-US" sz="1400" i="1" dirty="0" smtClean="0">
                <a:solidFill>
                  <a:srgbClr val="0000CC"/>
                </a:solidFill>
              </a:rPr>
              <a:t>Best Life Health Service </a:t>
            </a:r>
            <a:r>
              <a:rPr lang="en-US" sz="1400" i="1" dirty="0" err="1" smtClean="0">
                <a:solidFill>
                  <a:srgbClr val="0000CC"/>
                </a:solidFill>
              </a:rPr>
              <a:t>Pvt</a:t>
            </a:r>
            <a:r>
              <a:rPr lang="en-US" sz="1400" i="1" dirty="0" smtClean="0">
                <a:solidFill>
                  <a:srgbClr val="0000CC"/>
                </a:solidFill>
              </a:rPr>
              <a:t> Ltd</a:t>
            </a:r>
          </a:p>
          <a:p>
            <a:pPr algn="l"/>
            <a:endParaRPr lang="en-US" sz="2000" b="1" dirty="0" smtClean="0">
              <a:solidFill>
                <a:srgbClr val="0000CC"/>
              </a:solidFill>
            </a:endParaRPr>
          </a:p>
          <a:p>
            <a:pPr algn="l"/>
            <a:endParaRPr lang="en-US" sz="2000" b="1" dirty="0" smtClean="0">
              <a:solidFill>
                <a:srgbClr val="0000CC"/>
              </a:solidFill>
            </a:endParaRPr>
          </a:p>
          <a:p>
            <a:pPr algn="l"/>
            <a:endParaRPr lang="en-US" sz="2000" b="1" dirty="0">
              <a:solidFill>
                <a:srgbClr val="0000CC"/>
              </a:solidFill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xmlns="" id="{746EDF56-2465-3C40-AD18-810C680D5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914400"/>
            <a:ext cx="5459470" cy="21837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52600" y="2819400"/>
            <a:ext cx="5486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i="1" dirty="0" smtClean="0">
                <a:latin typeface="Swingtime MF" pitchFamily="2" charset="0"/>
              </a:rPr>
              <a:t>Products</a:t>
            </a:r>
            <a:endParaRPr lang="en-US" sz="9600" i="1" dirty="0">
              <a:latin typeface="Swingtime MF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0000CC"/>
                </a:solidFill>
                <a:latin typeface="AardvarkBold" pitchFamily="34" charset="0"/>
              </a:rPr>
              <a:t>Range of </a:t>
            </a:r>
            <a:r>
              <a:rPr lang="en-US" sz="6000" dirty="0" smtClean="0">
                <a:solidFill>
                  <a:srgbClr val="0000CC"/>
                </a:solidFill>
                <a:latin typeface="AardvarkBold" pitchFamily="34" charset="0"/>
              </a:rPr>
              <a:t>Products</a:t>
            </a:r>
            <a:endParaRPr lang="en-US" sz="6000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743200"/>
            <a:ext cx="6400800" cy="2743200"/>
          </a:xfrm>
        </p:spPr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Cinnamon Drink</a:t>
            </a:r>
          </a:p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Spices</a:t>
            </a:r>
          </a:p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Jam / </a:t>
            </a: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chutney</a:t>
            </a:r>
            <a:endParaRPr lang="en-US" dirty="0" smtClean="0">
              <a:solidFill>
                <a:srgbClr val="0000CC"/>
              </a:solidFill>
              <a:latin typeface="AardvarkBold" pitchFamily="34" charset="0"/>
            </a:endParaRPr>
          </a:p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Virgin Coconut Oil </a:t>
            </a:r>
            <a:endParaRPr lang="en-US" dirty="0">
              <a:solidFill>
                <a:srgbClr val="0000CC"/>
              </a:solidFill>
              <a:latin typeface="Aardvark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Cinnamon Drink</a:t>
            </a:r>
            <a:endParaRPr lang="en-US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Drink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Ginger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Green Tea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Lemon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Vanilla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Strawberry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Rose</a:t>
            </a:r>
            <a:endParaRPr lang="en-US" dirty="0">
              <a:solidFill>
                <a:srgbClr val="0000CC"/>
              </a:solidFill>
              <a:latin typeface="AcanthusBlackSSK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Drink</a:t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5" name="Content Placeholder 4" descr="WhatsApp Image 2022-01-11 at 12.09.32 PM.jpeg"/>
          <p:cNvPicPr>
            <a:picLocks noGrp="1" noChangeAspect="1"/>
          </p:cNvPicPr>
          <p:nvPr>
            <p:ph idx="1"/>
          </p:nvPr>
        </p:nvPicPr>
        <p:blipFill>
          <a:blip r:embed="rId2">
            <a:lum contrast="-3000"/>
          </a:blip>
          <a:stretch>
            <a:fillRect/>
          </a:stretch>
        </p:blipFill>
        <p:spPr>
          <a:xfrm>
            <a:off x="1554691" y="1600200"/>
            <a:ext cx="6034617" cy="4525963"/>
          </a:xfrm>
          <a:effectLst>
            <a:outerShdw dist="50800" dir="5400000" algn="ctr" rotWithShape="0">
              <a:srgbClr val="00000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&amp; Ginger</a:t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6" name="Content Placeholder 5" descr="WhatsApp Image 2022-01-11 at 12.09.34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with Green Tea</a:t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6" name="Content Placeholder 5" descr="WhatsApp Image 2022-01-11 at 12.09.35 PM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with Lemon</a:t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6" name="Content Placeholder 5" descr="WhatsApp Image 2022-01-11 at 12.09.35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with </a:t>
            </a:r>
            <a:r>
              <a:rPr lang="en-US" dirty="0" err="1" smtClean="0">
                <a:solidFill>
                  <a:srgbClr val="0000CC"/>
                </a:solidFill>
                <a:latin typeface="AcanthusBlackSSK" pitchFamily="2" charset="0"/>
              </a:rPr>
              <a:t>Vanila</a:t>
            </a:r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/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5" name="Content Placeholder 4" descr="WhatsApp Image 2022-01-11 at 12.09.37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with </a:t>
            </a:r>
            <a:r>
              <a:rPr lang="en-US" dirty="0" err="1" smtClean="0">
                <a:solidFill>
                  <a:srgbClr val="0000CC"/>
                </a:solidFill>
                <a:latin typeface="AcanthusBlackSSK" pitchFamily="2" charset="0"/>
              </a:rPr>
              <a:t>Srawberry</a:t>
            </a:r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/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7" name="Content Placeholder 6" descr="WhatsApp Image 2022-01-11 at 12.09.37 PM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 with Rose</a:t>
            </a:r>
            <a:b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</a:br>
            <a:endParaRPr lang="en-US" dirty="0"/>
          </a:p>
        </p:txBody>
      </p:sp>
      <p:pic>
        <p:nvPicPr>
          <p:cNvPr id="6" name="Content Placeholder 5" descr="WhatsApp Image 2022-01-11 at 12.09.36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6781800" cy="1143000"/>
          </a:xfrm>
        </p:spPr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Spices</a:t>
            </a:r>
            <a:endParaRPr lang="en-US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95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Pepper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00CC"/>
                </a:solidFill>
                <a:latin typeface="AcanthusBlackSSK" pitchFamily="2" charset="0"/>
              </a:rPr>
              <a:t>Black Pepper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00CC"/>
                </a:solidFill>
                <a:latin typeface="AcanthusBlackSSK" pitchFamily="2" charset="0"/>
              </a:rPr>
              <a:t>White Pepper</a:t>
            </a:r>
          </a:p>
          <a:p>
            <a:pPr>
              <a:buNone/>
            </a:pPr>
            <a:endParaRPr lang="en-US" sz="800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r>
              <a:rPr lang="en-US" dirty="0" err="1" smtClean="0">
                <a:solidFill>
                  <a:srgbClr val="0000CC"/>
                </a:solidFill>
                <a:latin typeface="AcanthusBlackSSK" pitchFamily="2" charset="0"/>
              </a:rPr>
              <a:t>Chilli</a:t>
            </a:r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Curry Powder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Coriander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Cinnamon</a:t>
            </a: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Cloves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AardvarkBold" pitchFamily="34" charset="0"/>
              </a:rPr>
              <a:t>Pepper</a:t>
            </a:r>
            <a:endParaRPr lang="en-US" dirty="0"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Black Pepper </a:t>
            </a:r>
          </a:p>
          <a:p>
            <a:pPr lvl="1">
              <a:buFont typeface="Wingdings" pitchFamily="2" charset="2"/>
              <a:buChar char="v"/>
            </a:pPr>
            <a:r>
              <a:rPr lang="en-US" dirty="0"/>
              <a:t>	</a:t>
            </a:r>
            <a:r>
              <a:rPr lang="en-US" dirty="0" smtClean="0"/>
              <a:t>Pepper Whole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/>
              <a:t>Pepper Pieces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/>
              <a:t>Pepper Powder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White Pepper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/>
              <a:t>Pepper Whole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/>
              <a:t>Pepper Powder</a:t>
            </a:r>
          </a:p>
          <a:p>
            <a:pPr lvl="1">
              <a:buFont typeface="Wingdings" pitchFamily="2" charset="2"/>
              <a:buChar char="v"/>
            </a:pPr>
            <a:endParaRPr lang="en-US" dirty="0" smtClean="0"/>
          </a:p>
          <a:p>
            <a:pPr lvl="1">
              <a:buFont typeface="Wingdings" pitchFamily="2" charset="2"/>
              <a:buChar char="v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Pepper Whole</a:t>
            </a:r>
            <a:endParaRPr lang="en-US" dirty="0"/>
          </a:p>
        </p:txBody>
      </p:sp>
      <p:pic>
        <p:nvPicPr>
          <p:cNvPr id="5" name="Content Placeholder 4" descr="WhatsApp Image 2022-01-11 at 12.11.03 PM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Pepper Pieces</a:t>
            </a:r>
            <a:endParaRPr lang="en-US" dirty="0"/>
          </a:p>
        </p:txBody>
      </p:sp>
      <p:pic>
        <p:nvPicPr>
          <p:cNvPr id="6" name="Content Placeholder 5" descr="WhatsApp Image 2022-01-11 at 12.11.01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Black Pepper Powder</a:t>
            </a:r>
            <a:endParaRPr lang="en-US" dirty="0"/>
          </a:p>
        </p:txBody>
      </p:sp>
      <p:pic>
        <p:nvPicPr>
          <p:cNvPr id="4" name="Content Placeholder 3" descr="WhatsApp Image 2022-01-11 at 12.11.02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White Pepper Whole</a:t>
            </a:r>
            <a:endParaRPr lang="en-US" dirty="0"/>
          </a:p>
        </p:txBody>
      </p:sp>
      <p:pic>
        <p:nvPicPr>
          <p:cNvPr id="5" name="Content Placeholder 4" descr="WhatsApp Image 2022-01-11 at 12.11.07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White Pepper Powder</a:t>
            </a:r>
            <a:endParaRPr lang="en-US" dirty="0"/>
          </a:p>
        </p:txBody>
      </p:sp>
      <p:pic>
        <p:nvPicPr>
          <p:cNvPr id="6" name="Content Placeholder 5" descr="WhatsApp Image 2022-02-08 at 10.34.51 AM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47800"/>
            <a:ext cx="3687763" cy="3687763"/>
          </a:xfrm>
        </p:spPr>
      </p:pic>
      <p:pic>
        <p:nvPicPr>
          <p:cNvPr id="8" name="Picture 7" descr="WhatsApp Image 2022-01-11 at 12.11.07 PM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2228850"/>
            <a:ext cx="6172200" cy="4629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Chilli</a:t>
            </a:r>
            <a:r>
              <a:rPr lang="en-US" dirty="0" smtClean="0"/>
              <a:t> Pieces</a:t>
            </a:r>
            <a:endParaRPr lang="en-US" dirty="0"/>
          </a:p>
        </p:txBody>
      </p:sp>
      <p:pic>
        <p:nvPicPr>
          <p:cNvPr id="5" name="Content Placeholder 4" descr="WhatsApp Image 2022-01-11 at 12.11.03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Chilli</a:t>
            </a:r>
            <a:r>
              <a:rPr lang="en-US" dirty="0" smtClean="0"/>
              <a:t> Pieces</a:t>
            </a:r>
            <a:endParaRPr lang="en-US" dirty="0"/>
          </a:p>
        </p:txBody>
      </p:sp>
      <p:pic>
        <p:nvPicPr>
          <p:cNvPr id="6" name="Content Placeholder 5" descr="WhatsApp Image 2022-01-11 at 12.11.04 PM (2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Curry Powder</a:t>
            </a:r>
            <a:endParaRPr lang="en-US" dirty="0"/>
          </a:p>
        </p:txBody>
      </p:sp>
      <p:pic>
        <p:nvPicPr>
          <p:cNvPr id="5" name="Content Placeholder 4" descr="WhatsApp Image 2022-01-11 at 12.11.07 PM (2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Coriander Powder</a:t>
            </a:r>
            <a:endParaRPr lang="en-US" dirty="0"/>
          </a:p>
        </p:txBody>
      </p:sp>
      <p:pic>
        <p:nvPicPr>
          <p:cNvPr id="8" name="Content Placeholder 7" descr="WhatsApp Image 2022-01-11 at 12.11.06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Cinnamon Sticks</a:t>
            </a:r>
            <a:endParaRPr lang="en-US" dirty="0"/>
          </a:p>
        </p:txBody>
      </p:sp>
      <p:pic>
        <p:nvPicPr>
          <p:cNvPr id="8" name="Content Placeholder 7" descr="WhatsApp Image 2022-01-11 at 12.11.04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Cinnamon Powder</a:t>
            </a:r>
            <a:endParaRPr lang="en-US" dirty="0"/>
          </a:p>
        </p:txBody>
      </p:sp>
      <p:pic>
        <p:nvPicPr>
          <p:cNvPr id="6" name="Content Placeholder 5" descr="WhatsApp Image 2022-01-11 at 12.11.04 PM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Cloves Powder</a:t>
            </a:r>
            <a:endParaRPr lang="en-US" dirty="0"/>
          </a:p>
        </p:txBody>
      </p:sp>
      <p:pic>
        <p:nvPicPr>
          <p:cNvPr id="6" name="Content Placeholder 5" descr="WhatsApp Image 2022-01-11 at 12.11.05 PM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6781800" cy="1143000"/>
          </a:xfrm>
        </p:spPr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Jam/chutney</a:t>
            </a:r>
            <a:endParaRPr lang="en-US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4038600" cy="2057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Nutmeg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Jam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Chutney</a:t>
            </a:r>
          </a:p>
          <a:p>
            <a:pPr lvl="1">
              <a:buFont typeface="Wingdings" pitchFamily="2" charset="2"/>
              <a:buChar char="Ø"/>
            </a:pPr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pPr>
              <a:buNone/>
            </a:pPr>
            <a:endParaRPr lang="en-US" sz="800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</p:txBody>
      </p:sp>
      <p:pic>
        <p:nvPicPr>
          <p:cNvPr id="4" name="Picture 3" descr="WhatsApp Image 2022-01-11 at 12.10.06 PM 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1295400"/>
            <a:ext cx="4876800" cy="3657600"/>
          </a:xfrm>
          <a:prstGeom prst="rect">
            <a:avLst/>
          </a:prstGeom>
        </p:spPr>
      </p:pic>
      <p:pic>
        <p:nvPicPr>
          <p:cNvPr id="5" name="Picture 4" descr="WhatsApp Image 2022-01-11 at 12.10.06 PM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2800"/>
            <a:ext cx="4673600" cy="350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7696200" cy="1295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800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Passion Fruits Jam</a:t>
            </a:r>
          </a:p>
          <a:p>
            <a:endParaRPr lang="en-US" dirty="0">
              <a:solidFill>
                <a:srgbClr val="0000CC"/>
              </a:solidFill>
              <a:latin typeface="AcanthusBlackSSK" pitchFamily="2" charset="0"/>
            </a:endParaRPr>
          </a:p>
          <a:p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endParaRPr lang="en-US" dirty="0">
              <a:solidFill>
                <a:srgbClr val="0000CC"/>
              </a:solidFill>
              <a:latin typeface="AcanthusBlackSSK" pitchFamily="2" charset="0"/>
            </a:endParaRPr>
          </a:p>
          <a:p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pPr>
              <a:buNone/>
            </a:pPr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</p:txBody>
      </p:sp>
      <p:pic>
        <p:nvPicPr>
          <p:cNvPr id="5" name="Picture 4" descr="WhatsApp Image 2022-01-11 at 12.10.08 PM 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37160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81000"/>
            <a:ext cx="8001000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800" dirty="0" smtClean="0">
              <a:solidFill>
                <a:srgbClr val="0000CC"/>
              </a:solidFill>
              <a:latin typeface="AcanthusBlackSSK" pitchFamily="2" charset="0"/>
            </a:endParaRPr>
          </a:p>
          <a:p>
            <a:r>
              <a:rPr lang="en-US" dirty="0" smtClean="0">
                <a:solidFill>
                  <a:srgbClr val="0000CC"/>
                </a:solidFill>
                <a:latin typeface="AcanthusBlackSSK" pitchFamily="2" charset="0"/>
              </a:rPr>
              <a:t>Sour sop Jam</a:t>
            </a:r>
          </a:p>
          <a:p>
            <a:endParaRPr lang="en-US" dirty="0" smtClean="0">
              <a:solidFill>
                <a:srgbClr val="0000CC"/>
              </a:solidFill>
              <a:latin typeface="AcanthusBlackSSK" pitchFamily="2" charset="0"/>
            </a:endParaRPr>
          </a:p>
        </p:txBody>
      </p:sp>
      <p:pic>
        <p:nvPicPr>
          <p:cNvPr id="5" name="Picture 4" descr="WhatsApp Image 2022-01-11 at 12.10.08 PM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1600"/>
            <a:ext cx="73152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Virgin Coconut Oil</a:t>
            </a:r>
            <a:endParaRPr lang="en-US" dirty="0">
              <a:solidFill>
                <a:srgbClr val="0000CC"/>
              </a:solidFill>
              <a:latin typeface="AardvarkBold" pitchFamily="34" charset="0"/>
            </a:endParaRPr>
          </a:p>
        </p:txBody>
      </p:sp>
      <p:pic>
        <p:nvPicPr>
          <p:cNvPr id="5" name="Picture 4" descr="WhatsApp Image 2022-01-11 at 12.10.09 PM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143000"/>
            <a:ext cx="7162800" cy="5372100"/>
          </a:xfrm>
          <a:prstGeom prst="rect">
            <a:avLst/>
          </a:prstGeom>
        </p:spPr>
      </p:pic>
      <p:pic>
        <p:nvPicPr>
          <p:cNvPr id="4" name="Picture 3" descr="A picture containing bottle, indoor&#10;&#10;Description automatically generated">
            <a:extLst>
              <a:ext uri="{FF2B5EF4-FFF2-40B4-BE49-F238E27FC236}">
                <a16:creationId xmlns:a16="http://schemas.microsoft.com/office/drawing/2014/main" xmlns="" id="{3931DFA2-130C-404E-A458-44405D2A2C1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838200"/>
            <a:ext cx="63246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0"/>
            <a:ext cx="8305800" cy="1600200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0000CC"/>
                </a:solidFill>
                <a:latin typeface="AardvarkBold" pitchFamily="34" charset="0"/>
              </a:rPr>
              <a:t>Certification</a:t>
            </a:r>
            <a:endParaRPr lang="en-US" sz="5400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895600"/>
            <a:ext cx="8610600" cy="3505200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0000CC"/>
                </a:solidFill>
              </a:rPr>
              <a:t>Process Certification</a:t>
            </a:r>
          </a:p>
          <a:p>
            <a:r>
              <a:rPr lang="en-US" sz="5400" dirty="0" smtClean="0">
                <a:solidFill>
                  <a:srgbClr val="0000CC"/>
                </a:solidFill>
              </a:rPr>
              <a:t>Organic Product Certification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143000"/>
            <a:ext cx="8839200" cy="1143000"/>
          </a:xfrm>
        </p:spPr>
        <p:txBody>
          <a:bodyPr>
            <a:normAutofit fontScale="90000"/>
          </a:bodyPr>
          <a:lstStyle/>
          <a:p>
            <a:r>
              <a:rPr lang="en-US" sz="6600" dirty="0" smtClean="0">
                <a:solidFill>
                  <a:srgbClr val="0000CC"/>
                </a:solidFill>
                <a:latin typeface="AardvarkBold" pitchFamily="34" charset="0"/>
              </a:rPr>
              <a:t>Process Certification</a:t>
            </a:r>
            <a:endParaRPr lang="en-US" sz="6600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154363"/>
          </a:xfrm>
        </p:spPr>
        <p:txBody>
          <a:bodyPr/>
          <a:lstStyle/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GMP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HACCP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ISO 22000 - 2018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FDA</a:t>
            </a:r>
          </a:p>
          <a:p>
            <a:pPr marL="514350" indent="-514350">
              <a:buFont typeface="Courier New" pitchFamily="49" charset="0"/>
              <a:buChar char="o"/>
            </a:pPr>
            <a:endParaRPr lang="en-US" dirty="0"/>
          </a:p>
        </p:txBody>
      </p:sp>
      <p:pic>
        <p:nvPicPr>
          <p:cNvPr id="5" name="Picture 4" descr="A black and white logo&#10;&#10;Description automatically generated with medium confidence">
            <a:extLst>
              <a:ext uri="{FF2B5EF4-FFF2-40B4-BE49-F238E27FC236}">
                <a16:creationId xmlns:a16="http://schemas.microsoft.com/office/drawing/2014/main" xmlns="" id="{30113100-3BE5-9545-AE59-AD2284222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2590800"/>
            <a:ext cx="2057400" cy="846473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701DBCC4-82CA-1B4D-A14F-1E04DCF417A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4876800"/>
            <a:ext cx="1751779" cy="1708856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xmlns="" id="{41000A38-D44C-FA46-A4F7-DD21EC2FD9D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0" y="4267200"/>
            <a:ext cx="1746444" cy="1746444"/>
          </a:xfrm>
          <a:prstGeom prst="rect">
            <a:avLst/>
          </a:prstGeom>
        </p:spPr>
      </p:pic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45FF87F3-AA2D-764D-89F6-661225D50E8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3200" y="3733800"/>
            <a:ext cx="2590800" cy="1897760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xmlns="" id="{7060C2F0-C890-7141-BAA9-3A3FB556D9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5400" y="4953000"/>
            <a:ext cx="1224807" cy="16351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8915400" cy="1447800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solidFill>
                  <a:srgbClr val="0000CC"/>
                </a:solidFill>
                <a:latin typeface="AardvarkBold" pitchFamily="34" charset="0"/>
              </a:rPr>
              <a:t>Organic Product Certification</a:t>
            </a:r>
            <a:endParaRPr lang="en-US" sz="6000" dirty="0">
              <a:solidFill>
                <a:srgbClr val="0000CC"/>
              </a:solidFill>
              <a:latin typeface="Aardvark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2590800"/>
            <a:ext cx="5029200" cy="2590800"/>
          </a:xfrm>
        </p:spPr>
        <p:txBody>
          <a:bodyPr/>
          <a:lstStyle/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USDA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EU</a:t>
            </a:r>
          </a:p>
          <a:p>
            <a:pPr marL="514350" indent="-514350">
              <a:buFont typeface="Wingdings" pitchFamily="2" charset="2"/>
              <a:buChar char="ü"/>
            </a:pPr>
            <a:r>
              <a:rPr lang="en-US" dirty="0" smtClean="0">
                <a:solidFill>
                  <a:srgbClr val="0000CC"/>
                </a:solidFill>
                <a:latin typeface="AardvarkBold" pitchFamily="34" charset="0"/>
              </a:rPr>
              <a:t>JAS</a:t>
            </a:r>
          </a:p>
          <a:p>
            <a:pPr marL="514350" indent="-514350">
              <a:buFont typeface="Courier New" pitchFamily="49" charset="0"/>
              <a:buChar char="o"/>
            </a:pPr>
            <a:endParaRPr lang="en-US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xmlns="" id="{04B4F3F3-C65C-2F41-86A2-D43E02B40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3800" y="4343400"/>
            <a:ext cx="2190339" cy="219456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xmlns="" id="{91EC9FF4-3FDF-304A-85EE-EF9AEED13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495800"/>
            <a:ext cx="2057400" cy="2057400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xmlns="" id="{B58E0DFD-BFA3-F44F-8B68-D1D5060D2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4343400"/>
            <a:ext cx="2286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  <a:solidFill>
            <a:schemeClr val="bg1"/>
          </a:solidFill>
        </p:spPr>
        <p:txBody>
          <a:bodyPr/>
          <a:lstStyle/>
          <a:p>
            <a:r>
              <a:rPr lang="en-US" b="1" dirty="0" smtClean="0"/>
              <a:t>QUALITY OF THE PRODUCTS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imeline&#10;&#10;Description automatically generated">
            <a:extLst>
              <a:ext uri="{FF2B5EF4-FFF2-40B4-BE49-F238E27FC236}">
                <a16:creationId xmlns:a16="http://schemas.microsoft.com/office/drawing/2014/main" xmlns="" id="{886A5ED1-0045-184A-978A-28E2F8E0E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1" y="0"/>
            <a:ext cx="6000750" cy="685800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D9FA5C2F-21BD-CF49-8840-23D10CFE5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514600"/>
            <a:ext cx="3657600" cy="2362200"/>
          </a:xfrm>
          <a:noFill/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3400" b="1" kern="1200" dirty="0" smtClean="0">
                <a:solidFill>
                  <a:srgbClr val="0000CC"/>
                </a:solidFill>
                <a:latin typeface="+mn-lt"/>
                <a:ea typeface="+mn-ea"/>
                <a:cs typeface="+mn-cs"/>
              </a:rPr>
              <a:t>Ceylon Cinnamon/Sri Lankan Cinnamon</a:t>
            </a:r>
            <a:endParaRPr lang="en-US" sz="3400" b="1" kern="1200" dirty="0">
              <a:solidFill>
                <a:srgbClr val="0000CC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>
                <a:solidFill>
                  <a:srgbClr val="0000CC"/>
                </a:solidFill>
              </a:rPr>
              <a:t>Black/W</a:t>
            </a:r>
            <a:r>
              <a:rPr lang="en-GB" dirty="0" smtClean="0">
                <a:solidFill>
                  <a:srgbClr val="0000CC"/>
                </a:solidFill>
              </a:rPr>
              <a:t>h</a:t>
            </a:r>
            <a:r>
              <a:rPr lang="x-none" smtClean="0">
                <a:solidFill>
                  <a:srgbClr val="0000CC"/>
                </a:solidFill>
              </a:rPr>
              <a:t>ite Pepper</a:t>
            </a:r>
            <a:endParaRPr lang="en-US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83076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Ceylon Pepper is particularly favoured worldwide as it is quite </a:t>
            </a:r>
            <a:r>
              <a:rPr lang="en-GB" b="1" dirty="0" smtClean="0"/>
              <a:t>rich in </a:t>
            </a:r>
            <a:r>
              <a:rPr lang="en-GB" b="1" dirty="0" err="1" smtClean="0"/>
              <a:t>piperine</a:t>
            </a:r>
            <a:r>
              <a:rPr lang="en-GB" dirty="0" smtClean="0"/>
              <a:t>, the alkaloid which lends it a distinct pungency.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 As a result, Ceylon Pepper from Sri Lanka fetches a premium price in the international spice market. Black pepper is widely used as a 'hot' cooking spice and seasoning.</a:t>
            </a:r>
            <a:endParaRPr lang="x-none" smtClean="0"/>
          </a:p>
          <a:p>
            <a:endParaRPr lang="en-US" dirty="0"/>
          </a:p>
        </p:txBody>
      </p:sp>
      <p:pic>
        <p:nvPicPr>
          <p:cNvPr id="1026" name="Picture 2" descr="X:\product for over seas\new certificate\PRODUCT CERTIFICATION\1200px-Piperin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1143000"/>
            <a:ext cx="6230740" cy="3629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>
                <a:solidFill>
                  <a:srgbClr val="0000CC"/>
                </a:solidFill>
              </a:rPr>
              <a:t>Sri Lanka Cloves</a:t>
            </a:r>
            <a:endParaRPr lang="en-US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Whole Sri Lankan cloves are the </a:t>
            </a:r>
            <a:r>
              <a:rPr lang="en-GB" b="1" dirty="0" smtClean="0"/>
              <a:t>sweet, spicy, and aromatic unopened flower bud</a:t>
            </a:r>
            <a:r>
              <a:rPr lang="en-GB" dirty="0" smtClean="0"/>
              <a:t> from a </a:t>
            </a:r>
            <a:r>
              <a:rPr lang="en-GB" dirty="0" err="1" smtClean="0"/>
              <a:t>syzygium</a:t>
            </a:r>
            <a:r>
              <a:rPr lang="en-GB" dirty="0" smtClean="0"/>
              <a:t> </a:t>
            </a:r>
            <a:r>
              <a:rPr lang="en-GB" dirty="0" err="1" smtClean="0"/>
              <a:t>aromaticum</a:t>
            </a:r>
            <a:r>
              <a:rPr lang="en-GB" dirty="0" smtClean="0"/>
              <a:t> tree - a member of the evergreen family. These cloves are selectively hand-picked and dried to preserve flavours.</a:t>
            </a:r>
            <a:endParaRPr lang="x-none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0"/>
            <a:ext cx="7467600" cy="1676400"/>
          </a:xfrm>
        </p:spPr>
        <p:txBody>
          <a:bodyPr>
            <a:noAutofit/>
          </a:bodyPr>
          <a:lstStyle/>
          <a:p>
            <a:r>
              <a:rPr lang="x-none" sz="6000" b="1" smtClean="0">
                <a:solidFill>
                  <a:srgbClr val="0000CC"/>
                </a:solidFill>
              </a:rPr>
              <a:t>Sri Lanka Virgin C</a:t>
            </a:r>
            <a:r>
              <a:rPr lang="en-US" sz="6000" b="1" dirty="0" err="1" smtClean="0">
                <a:solidFill>
                  <a:srgbClr val="0000CC"/>
                </a:solidFill>
              </a:rPr>
              <a:t>oconut</a:t>
            </a:r>
            <a:r>
              <a:rPr lang="x-none" sz="6000" b="1" smtClean="0">
                <a:solidFill>
                  <a:srgbClr val="0000CC"/>
                </a:solidFill>
              </a:rPr>
              <a:t> Oil</a:t>
            </a:r>
            <a:endParaRPr lang="en-US" sz="6000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581400"/>
            <a:ext cx="7086600" cy="2209800"/>
          </a:xfrm>
        </p:spPr>
        <p:txBody>
          <a:bodyPr/>
          <a:lstStyle/>
          <a:p>
            <a:r>
              <a:rPr lang="x-none" sz="4800" smtClean="0">
                <a:solidFill>
                  <a:srgbClr val="0000CC"/>
                </a:solidFill>
              </a:rPr>
              <a:t>Mainly </a:t>
            </a:r>
            <a:r>
              <a:rPr lang="en-US" sz="4800" dirty="0" smtClean="0">
                <a:solidFill>
                  <a:srgbClr val="0000CC"/>
                </a:solidFill>
              </a:rPr>
              <a:t>high </a:t>
            </a:r>
            <a:r>
              <a:rPr lang="x-none" sz="4800" b="1" smtClean="0">
                <a:solidFill>
                  <a:srgbClr val="0000CC"/>
                </a:solidFill>
              </a:rPr>
              <a:t>FAT</a:t>
            </a:r>
            <a:r>
              <a:rPr lang="x-none" sz="4800" smtClean="0">
                <a:solidFill>
                  <a:srgbClr val="0000CC"/>
                </a:solidFill>
              </a:rPr>
              <a:t> content and </a:t>
            </a:r>
            <a:r>
              <a:rPr lang="x-none" sz="4800" b="1" smtClean="0">
                <a:solidFill>
                  <a:srgbClr val="0000CC"/>
                </a:solidFill>
              </a:rPr>
              <a:t>taste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JAM and CHUTNEY</a:t>
            </a:r>
            <a:endParaRPr lang="en-US" dirty="0"/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xmlns="" id="{9B4D8FFA-DAF5-433E-B430-8157E6FBDE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8258850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AMRO PACK / </a:t>
            </a:r>
            <a:r>
              <a:rPr lang="en-US" b="1" dirty="0" smtClean="0"/>
              <a:t>EV-1</a:t>
            </a:r>
            <a:endParaRPr lang="en-US" dirty="0"/>
          </a:p>
        </p:txBody>
      </p:sp>
      <p:pic>
        <p:nvPicPr>
          <p:cNvPr id="4" name="Content Placeholder 3" descr="ev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8963" y="1600200"/>
            <a:ext cx="446607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AMRO PACK </a:t>
            </a:r>
            <a:r>
              <a:rPr lang="en-US" b="1" dirty="0" smtClean="0"/>
              <a:t>UV-0.5</a:t>
            </a:r>
            <a:endParaRPr lang="en-US" dirty="0"/>
          </a:p>
        </p:txBody>
      </p:sp>
      <p:pic>
        <p:nvPicPr>
          <p:cNvPr id="4" name="Content Placeholder 3" descr="uv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70085" y="1600200"/>
            <a:ext cx="420383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75438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AMRO PACK </a:t>
            </a:r>
            <a:r>
              <a:rPr lang="en-US" b="1" dirty="0" smtClean="0"/>
              <a:t>EV-1 + UV-0.5</a:t>
            </a:r>
            <a:endParaRPr lang="en-US" b="1" dirty="0"/>
          </a:p>
        </p:txBody>
      </p:sp>
      <p:pic>
        <p:nvPicPr>
          <p:cNvPr id="4" name="Content Placeholder 3" descr="ev+uv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0" y="991813"/>
            <a:ext cx="5257800" cy="56606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 bright="-7000" contrast="30000"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54562"/>
          </a:xfrm>
        </p:spPr>
        <p:txBody>
          <a:bodyPr>
            <a:normAutofit/>
          </a:bodyPr>
          <a:lstStyle/>
          <a:p>
            <a:r>
              <a:rPr lang="en-US" sz="10000" b="1" dirty="0" smtClean="0">
                <a:latin typeface="AHD Symbol" pitchFamily="18" charset="0"/>
              </a:rPr>
              <a:t>Thanks</a:t>
            </a:r>
            <a:endParaRPr lang="en-US" sz="10000" b="1" dirty="0">
              <a:latin typeface="AHD Symbol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252</Words>
  <Application>Microsoft Office PowerPoint</Application>
  <PresentationFormat>On-screen Show (4:3)</PresentationFormat>
  <Paragraphs>104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Slide 1</vt:lpstr>
      <vt:lpstr>Range of Products</vt:lpstr>
      <vt:lpstr>Cinnamon Drink</vt:lpstr>
      <vt:lpstr>Cinnamon Drink </vt:lpstr>
      <vt:lpstr>Cinnamon &amp; Ginger </vt:lpstr>
      <vt:lpstr>Cinnamon with Green Tea </vt:lpstr>
      <vt:lpstr>Cinnamon with Lemon </vt:lpstr>
      <vt:lpstr>Cinnamon with Vanila </vt:lpstr>
      <vt:lpstr>Cinnamon with Srawberry </vt:lpstr>
      <vt:lpstr>Cinnamon with Rose </vt:lpstr>
      <vt:lpstr>Spices</vt:lpstr>
      <vt:lpstr>Pepper</vt:lpstr>
      <vt:lpstr>Black Pepper Whole</vt:lpstr>
      <vt:lpstr>Black Pepper Pieces</vt:lpstr>
      <vt:lpstr>Black Pepper Powder</vt:lpstr>
      <vt:lpstr>White Pepper Whole</vt:lpstr>
      <vt:lpstr>White Pepper Powder</vt:lpstr>
      <vt:lpstr>Chilli Pieces</vt:lpstr>
      <vt:lpstr>Chilli Pieces</vt:lpstr>
      <vt:lpstr>Curry Powder</vt:lpstr>
      <vt:lpstr>Coriander Powder</vt:lpstr>
      <vt:lpstr>Cinnamon Sticks</vt:lpstr>
      <vt:lpstr>Cinnamon Powder</vt:lpstr>
      <vt:lpstr>Cloves Powder</vt:lpstr>
      <vt:lpstr>Jam/chutney</vt:lpstr>
      <vt:lpstr>Slide 26</vt:lpstr>
      <vt:lpstr>Slide 27</vt:lpstr>
      <vt:lpstr>Virgin Coconut Oil</vt:lpstr>
      <vt:lpstr>Certification</vt:lpstr>
      <vt:lpstr>Process Certification</vt:lpstr>
      <vt:lpstr>Organic Product Certification</vt:lpstr>
      <vt:lpstr>QUALITY OF THE PRODUCTS</vt:lpstr>
      <vt:lpstr>Slide 33</vt:lpstr>
      <vt:lpstr>Black/White Pepper</vt:lpstr>
      <vt:lpstr>Sri Lanka Cloves</vt:lpstr>
      <vt:lpstr>Sri Lanka Virgin Coconut Oil</vt:lpstr>
      <vt:lpstr>JAM and CHUTNEY</vt:lpstr>
      <vt:lpstr>AMRO PACK / EV-1</vt:lpstr>
      <vt:lpstr>AMRO PACK UV-0.5</vt:lpstr>
      <vt:lpstr>AMRO PACK EV-1 + UV-0.5</vt:lpstr>
      <vt:lpstr>Thanks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AMRO PRODUCT</dc:title>
  <dc:creator>blitharangani</dc:creator>
  <cp:lastModifiedBy>blitharangani</cp:lastModifiedBy>
  <cp:revision>68</cp:revision>
  <dcterms:created xsi:type="dcterms:W3CDTF">2022-03-21T10:05:05Z</dcterms:created>
  <dcterms:modified xsi:type="dcterms:W3CDTF">2022-03-23T11:27:30Z</dcterms:modified>
</cp:coreProperties>
</file>