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61" autoAdjust="0"/>
    <p:restoredTop sz="94660"/>
  </p:normalViewPr>
  <p:slideViewPr>
    <p:cSldViewPr snapToGrid="0">
      <p:cViewPr>
        <p:scale>
          <a:sx n="50" d="100"/>
          <a:sy n="50" d="100"/>
        </p:scale>
        <p:origin x="1320" y="594"/>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7" d="100"/>
          <a:sy n="57" d="100"/>
        </p:scale>
        <p:origin x="281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DE859A-6910-4438-B4A9-8FCD245FAFBE}" type="datetimeFigureOut">
              <a:rPr lang="ru-RU" smtClean="0"/>
              <a:t>01.05.2023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AF5AA4-35CE-4514-A112-C3CECD11CC1A}" type="slidenum">
              <a:rPr lang="ru-RU" smtClean="0"/>
              <a:t>‹#›</a:t>
            </a:fld>
            <a:endParaRPr lang="ru-RU"/>
          </a:p>
        </p:txBody>
      </p:sp>
    </p:spTree>
    <p:extLst>
      <p:ext uri="{BB962C8B-B14F-4D97-AF65-F5344CB8AC3E}">
        <p14:creationId xmlns:p14="http://schemas.microsoft.com/office/powerpoint/2010/main" val="2551765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0BA4EE6-3E78-4217-BB1E-E400351195CF}" type="datetimeFigureOut">
              <a:rPr lang="ru-RU" smtClean="0"/>
              <a:t>01.05.2023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2014657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0BA4EE6-3E78-4217-BB1E-E400351195CF}" type="datetimeFigureOut">
              <a:rPr lang="ru-RU" smtClean="0"/>
              <a:t>01.05.2023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4274741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0BA4EE6-3E78-4217-BB1E-E400351195CF}" type="datetimeFigureOut">
              <a:rPr lang="ru-RU" smtClean="0"/>
              <a:t>01.05.2023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4222869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0BA4EE6-3E78-4217-BB1E-E400351195CF}" type="datetimeFigureOut">
              <a:rPr lang="ru-RU" smtClean="0"/>
              <a:t>01.05.2023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3367383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0BA4EE6-3E78-4217-BB1E-E400351195CF}" type="datetimeFigureOut">
              <a:rPr lang="ru-RU" smtClean="0"/>
              <a:t>01.05.2023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997142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0BA4EE6-3E78-4217-BB1E-E400351195CF}" type="datetimeFigureOut">
              <a:rPr lang="ru-RU" smtClean="0"/>
              <a:t>01.05.2023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2353287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0BA4EE6-3E78-4217-BB1E-E400351195CF}" type="datetimeFigureOut">
              <a:rPr lang="ru-RU" smtClean="0"/>
              <a:t>01.05.2023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208392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0BA4EE6-3E78-4217-BB1E-E400351195CF}" type="datetimeFigureOut">
              <a:rPr lang="ru-RU" smtClean="0"/>
              <a:t>01.05.2023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2054756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0BA4EE6-3E78-4217-BB1E-E400351195CF}" type="datetimeFigureOut">
              <a:rPr lang="ru-RU" smtClean="0"/>
              <a:t>01.05.2023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2020497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0BA4EE6-3E78-4217-BB1E-E400351195CF}" type="datetimeFigureOut">
              <a:rPr lang="ru-RU" smtClean="0"/>
              <a:t>01.05.2023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2520285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0BA4EE6-3E78-4217-BB1E-E400351195CF}" type="datetimeFigureOut">
              <a:rPr lang="ru-RU" smtClean="0"/>
              <a:t>01.05.2023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35604196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Заголовок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Текст 2"/>
          <p:cNvSpPr>
            <a:spLocks noGrp="1"/>
          </p:cNvSpPr>
          <p:nvPr>
            <p:ph type="body"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0BA4EE6-3E78-4217-BB1E-E400351195CF}" type="datetimeFigureOut">
              <a:rPr lang="ru-RU" smtClean="0"/>
              <a:t>01.05.2023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C4EE804-0828-4403-83E8-C718B6CDC955}" type="slidenum">
              <a:rPr lang="ru-RU" smtClean="0"/>
              <a:t>‹#›</a:t>
            </a:fld>
            <a:endParaRPr lang="ru-RU"/>
          </a:p>
        </p:txBody>
      </p:sp>
    </p:spTree>
    <p:extLst>
      <p:ext uri="{BB962C8B-B14F-4D97-AF65-F5344CB8AC3E}">
        <p14:creationId xmlns:p14="http://schemas.microsoft.com/office/powerpoint/2010/main" val="3765749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BA4EE6-3E78-4217-BB1E-E400351195CF}" type="datetimeFigureOut">
              <a:rPr lang="ru-RU" smtClean="0"/>
              <a:t>01.05.2023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4EE804-0828-4403-83E8-C718B6CDC955}" type="slidenum">
              <a:rPr lang="ru-RU" smtClean="0"/>
              <a:t>‹#›</a:t>
            </a:fld>
            <a:endParaRPr lang="ru-RU"/>
          </a:p>
        </p:txBody>
      </p:sp>
    </p:spTree>
    <p:extLst>
      <p:ext uri="{BB962C8B-B14F-4D97-AF65-F5344CB8AC3E}">
        <p14:creationId xmlns:p14="http://schemas.microsoft.com/office/powerpoint/2010/main" val="38651001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0" y="0"/>
            <a:ext cx="12192000" cy="6858000"/>
          </a:xfrm>
          <a:prstGeom prst="rect">
            <a:avLst/>
          </a:prstGeom>
        </p:spPr>
      </p:pic>
      <p:sp>
        <p:nvSpPr>
          <p:cNvPr id="4" name="Заголовок 3"/>
          <p:cNvSpPr>
            <a:spLocks noGrp="1"/>
          </p:cNvSpPr>
          <p:nvPr>
            <p:ph type="title"/>
          </p:nvPr>
        </p:nvSpPr>
        <p:spPr>
          <a:xfrm>
            <a:off x="7734300" y="3981451"/>
            <a:ext cx="4286250" cy="1066799"/>
          </a:xfrm>
          <a:solidFill>
            <a:srgbClr val="FF6600"/>
          </a:solidFill>
        </p:spPr>
        <p:txBody>
          <a:bodyPr>
            <a:noAutofit/>
          </a:bodyPr>
          <a:lstStyle/>
          <a:p>
            <a:r>
              <a:rPr lang="en-US" sz="1600" dirty="0" smtClean="0">
                <a:solidFill>
                  <a:schemeClr val="bg1"/>
                </a:solidFill>
                <a:latin typeface="Times New Roman" panose="02020603050405020304" pitchFamily="18" charset="0"/>
                <a:cs typeface="Times New Roman" panose="02020603050405020304" pitchFamily="18" charset="0"/>
              </a:rPr>
              <a:t>PRODUCTION OF CANNING</a:t>
            </a:r>
            <a:br>
              <a:rPr lang="en-US" sz="1600" dirty="0" smtClean="0">
                <a:solidFill>
                  <a:schemeClr val="bg1"/>
                </a:solidFill>
                <a:latin typeface="Times New Roman" panose="02020603050405020304" pitchFamily="18" charset="0"/>
                <a:cs typeface="Times New Roman" panose="02020603050405020304" pitchFamily="18" charset="0"/>
              </a:rPr>
            </a:br>
            <a:r>
              <a:rPr lang="en-US" sz="1600" dirty="0" smtClean="0">
                <a:solidFill>
                  <a:schemeClr val="bg1"/>
                </a:solidFill>
                <a:latin typeface="Times New Roman" panose="02020603050405020304" pitchFamily="18" charset="0"/>
                <a:cs typeface="Times New Roman" panose="02020603050405020304" pitchFamily="18" charset="0"/>
              </a:rPr>
              <a:t>FRUIT AND VEGETABLE </a:t>
            </a:r>
            <a:br>
              <a:rPr lang="en-US" sz="1600" dirty="0" smtClean="0">
                <a:solidFill>
                  <a:schemeClr val="bg1"/>
                </a:solidFill>
                <a:latin typeface="Times New Roman" panose="02020603050405020304" pitchFamily="18" charset="0"/>
                <a:cs typeface="Times New Roman" panose="02020603050405020304" pitchFamily="18" charset="0"/>
              </a:rPr>
            </a:br>
            <a:r>
              <a:rPr lang="en-US" sz="1600" dirty="0" smtClean="0">
                <a:solidFill>
                  <a:schemeClr val="bg1"/>
                </a:solidFill>
                <a:latin typeface="Times New Roman" panose="02020603050405020304" pitchFamily="18" charset="0"/>
                <a:cs typeface="Times New Roman" panose="02020603050405020304" pitchFamily="18" charset="0"/>
              </a:rPr>
              <a:t>PRODUCTS AND CONCENTRATES</a:t>
            </a:r>
            <a:endParaRPr lang="ru-RU"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85016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rotWithShape="1">
          <a:blip r:embed="rId2"/>
          <a:srcRect l="833" r="833"/>
          <a:stretch/>
        </p:blipFill>
        <p:spPr>
          <a:xfrm>
            <a:off x="0" y="14514"/>
            <a:ext cx="12090400" cy="6858000"/>
          </a:xfrm>
          <a:prstGeom prst="rect">
            <a:avLst/>
          </a:prstGeom>
        </p:spPr>
      </p:pic>
      <p:sp>
        <p:nvSpPr>
          <p:cNvPr id="4" name="Заголовок 3"/>
          <p:cNvSpPr>
            <a:spLocks noGrp="1"/>
          </p:cNvSpPr>
          <p:nvPr>
            <p:ph type="title"/>
          </p:nvPr>
        </p:nvSpPr>
        <p:spPr>
          <a:xfrm>
            <a:off x="4078514" y="159657"/>
            <a:ext cx="4397830" cy="1356859"/>
          </a:xfrm>
          <a:solidFill>
            <a:schemeClr val="bg1"/>
          </a:solidFill>
        </p:spPr>
        <p:txBody>
          <a:bodyPr/>
          <a:lstStyle/>
          <a:p>
            <a:r>
              <a:rPr lang="en-US" dirty="0" smtClean="0">
                <a:solidFill>
                  <a:srgbClr val="FF6600"/>
                </a:solidFill>
              </a:rPr>
              <a:t>About </a:t>
            </a:r>
            <a:r>
              <a:rPr lang="en-US" dirty="0">
                <a:solidFill>
                  <a:srgbClr val="FF6600"/>
                </a:solidFill>
              </a:rPr>
              <a:t>us</a:t>
            </a:r>
            <a:endParaRPr lang="ru-RU" dirty="0">
              <a:solidFill>
                <a:srgbClr val="FF6600"/>
              </a:solidFill>
            </a:endParaRPr>
          </a:p>
        </p:txBody>
      </p:sp>
      <p:sp>
        <p:nvSpPr>
          <p:cNvPr id="6" name="Текст 2"/>
          <p:cNvSpPr>
            <a:spLocks noGrp="1"/>
          </p:cNvSpPr>
          <p:nvPr>
            <p:ph type="body" idx="1"/>
          </p:nvPr>
        </p:nvSpPr>
        <p:spPr>
          <a:xfrm>
            <a:off x="4078514" y="1661658"/>
            <a:ext cx="7808686" cy="5014913"/>
          </a:xfrm>
          <a:solidFill>
            <a:schemeClr val="bg1"/>
          </a:solidFill>
        </p:spPr>
        <p:txBody>
          <a:bodyPr>
            <a:noAutofit/>
          </a:bodyPr>
          <a:lstStyle/>
          <a:p>
            <a:pPr marL="0" indent="0">
              <a:lnSpc>
                <a:spcPct val="100000"/>
              </a:lnSpc>
              <a:buNone/>
            </a:pPr>
            <a:r>
              <a:rPr lang="en-US" sz="1800" dirty="0">
                <a:latin typeface="Times New Roman" panose="02020603050405020304" pitchFamily="18" charset="0"/>
                <a:cs typeface="Times New Roman" panose="02020603050405020304" pitchFamily="18" charset="0"/>
              </a:rPr>
              <a:t>Our company was founded in 2017. We are a large </a:t>
            </a:r>
            <a:r>
              <a:rPr lang="en-US" sz="1800" dirty="0" smtClean="0">
                <a:latin typeface="Times New Roman" panose="02020603050405020304" pitchFamily="18" charset="0"/>
                <a:cs typeface="Times New Roman" panose="02020603050405020304" pitchFamily="18" charset="0"/>
              </a:rPr>
              <a:t> producer </a:t>
            </a:r>
            <a:r>
              <a:rPr lang="en-US" sz="1800" dirty="0">
                <a:latin typeface="Times New Roman" panose="02020603050405020304" pitchFamily="18" charset="0"/>
                <a:cs typeface="Times New Roman" panose="02020603050405020304" pitchFamily="18" charset="0"/>
              </a:rPr>
              <a:t>and exporter of dried fruits and juice concentrates in </a:t>
            </a:r>
            <a:r>
              <a:rPr lang="en-US" sz="1800" dirty="0" smtClean="0">
                <a:latin typeface="Times New Roman" panose="02020603050405020304" pitchFamily="18" charset="0"/>
                <a:cs typeface="Times New Roman" panose="02020603050405020304" pitchFamily="18" charset="0"/>
              </a:rPr>
              <a:t> Uzbekistan</a:t>
            </a:r>
            <a:r>
              <a:rPr lang="en-US" sz="1800" dirty="0">
                <a:latin typeface="Times New Roman" panose="02020603050405020304" pitchFamily="18" charset="0"/>
                <a:cs typeface="Times New Roman" panose="02020603050405020304" pitchFamily="18" charset="0"/>
              </a:rPr>
              <a:t>. To date, FRESH TRADE JUICE is one of the </a:t>
            </a:r>
            <a:r>
              <a:rPr lang="en-US" sz="1800" dirty="0" smtClean="0">
                <a:latin typeface="Times New Roman" panose="02020603050405020304" pitchFamily="18" charset="0"/>
                <a:cs typeface="Times New Roman" panose="02020603050405020304" pitchFamily="18" charset="0"/>
              </a:rPr>
              <a:t> leaders </a:t>
            </a:r>
            <a:r>
              <a:rPr lang="en-US" sz="1800" dirty="0">
                <a:latin typeface="Times New Roman" panose="02020603050405020304" pitchFamily="18" charset="0"/>
                <a:cs typeface="Times New Roman" panose="02020603050405020304" pitchFamily="18" charset="0"/>
              </a:rPr>
              <a:t>in the Uzbek market for production and sale </a:t>
            </a:r>
            <a:r>
              <a:rPr lang="en-US" sz="1800" dirty="0" smtClean="0">
                <a:latin typeface="Times New Roman" panose="02020603050405020304" pitchFamily="18" charset="0"/>
                <a:cs typeface="Times New Roman" panose="02020603050405020304" pitchFamily="18" charset="0"/>
              </a:rPr>
              <a:t> biologically </a:t>
            </a:r>
            <a:r>
              <a:rPr lang="en-US" sz="1800" dirty="0">
                <a:latin typeface="Times New Roman" panose="02020603050405020304" pitchFamily="18" charset="0"/>
                <a:cs typeface="Times New Roman" panose="02020603050405020304" pitchFamily="18" charset="0"/>
              </a:rPr>
              <a:t>pure, which means made from natural </a:t>
            </a:r>
            <a:r>
              <a:rPr lang="en-US" sz="1800" dirty="0" smtClean="0">
                <a:latin typeface="Times New Roman" panose="02020603050405020304" pitchFamily="18" charset="0"/>
                <a:cs typeface="Times New Roman" panose="02020603050405020304" pitchFamily="18" charset="0"/>
              </a:rPr>
              <a:t> grown </a:t>
            </a:r>
            <a:r>
              <a:rPr lang="en-US" sz="1800" dirty="0">
                <a:latin typeface="Times New Roman" panose="02020603050405020304" pitchFamily="18" charset="0"/>
                <a:cs typeface="Times New Roman" panose="02020603050405020304" pitchFamily="18" charset="0"/>
              </a:rPr>
              <a:t>raw materials, dried fruits. The largest volumes of </a:t>
            </a:r>
            <a:r>
              <a:rPr lang="en-US" sz="1800" dirty="0" smtClean="0">
                <a:latin typeface="Times New Roman" panose="02020603050405020304" pitchFamily="18" charset="0"/>
                <a:cs typeface="Times New Roman" panose="02020603050405020304" pitchFamily="18" charset="0"/>
              </a:rPr>
              <a:t>deliveries  are </a:t>
            </a:r>
            <a:r>
              <a:rPr lang="en-US" sz="1800" dirty="0">
                <a:latin typeface="Times New Roman" panose="02020603050405020304" pitchFamily="18" charset="0"/>
                <a:cs typeface="Times New Roman" panose="02020603050405020304" pitchFamily="18" charset="0"/>
              </a:rPr>
              <a:t>carried out in the CIS </a:t>
            </a:r>
            <a:r>
              <a:rPr lang="en-US" sz="1800" dirty="0" smtClean="0">
                <a:latin typeface="Times New Roman" panose="02020603050405020304" pitchFamily="18" charset="0"/>
                <a:cs typeface="Times New Roman" panose="02020603050405020304" pitchFamily="18" charset="0"/>
              </a:rPr>
              <a:t>countries. All </a:t>
            </a:r>
            <a:r>
              <a:rPr lang="en-US" sz="1800" dirty="0">
                <a:latin typeface="Times New Roman" panose="02020603050405020304" pitchFamily="18" charset="0"/>
                <a:cs typeface="Times New Roman" panose="02020603050405020304" pitchFamily="18" charset="0"/>
              </a:rPr>
              <a:t>products are manufactured on high-quality equipment. </a:t>
            </a:r>
            <a:r>
              <a:rPr lang="en-US" sz="1800" dirty="0" smtClean="0">
                <a:latin typeface="Times New Roman" panose="02020603050405020304" pitchFamily="18" charset="0"/>
                <a:cs typeface="Times New Roman" panose="02020603050405020304" pitchFamily="18" charset="0"/>
              </a:rPr>
              <a:t> Raisins </a:t>
            </a:r>
            <a:r>
              <a:rPr lang="en-US" sz="1800" dirty="0">
                <a:latin typeface="Times New Roman" panose="02020603050405020304" pitchFamily="18" charset="0"/>
                <a:cs typeface="Times New Roman" panose="02020603050405020304" pitchFamily="18" charset="0"/>
              </a:rPr>
              <a:t>are laser-treated and also sorted by color and </a:t>
            </a:r>
            <a:r>
              <a:rPr lang="en-US" sz="1800" dirty="0" smtClean="0">
                <a:latin typeface="Times New Roman" panose="02020603050405020304" pitchFamily="18" charset="0"/>
                <a:cs typeface="Times New Roman" panose="02020603050405020304" pitchFamily="18" charset="0"/>
              </a:rPr>
              <a:t>  Size</a:t>
            </a:r>
            <a:r>
              <a:rPr lang="en-US" sz="1800" dirty="0">
                <a:latin typeface="Times New Roman" panose="02020603050405020304" pitchFamily="18" charset="0"/>
                <a:cs typeface="Times New Roman" panose="02020603050405020304" pitchFamily="18" charset="0"/>
              </a:rPr>
              <a:t>. The quality of our products meets all international standards, since it is produced under sterile conditions from environmentally friendly raw materials. Competent work of a qualified </a:t>
            </a:r>
            <a:r>
              <a:rPr lang="en-US" sz="1800" dirty="0" smtClean="0">
                <a:latin typeface="Times New Roman" panose="02020603050405020304" pitchFamily="18" charset="0"/>
                <a:cs typeface="Times New Roman" panose="02020603050405020304" pitchFamily="18" charset="0"/>
              </a:rPr>
              <a:t> staff</a:t>
            </a:r>
            <a:r>
              <a:rPr lang="en-US" sz="1800" dirty="0">
                <a:latin typeface="Times New Roman" panose="02020603050405020304" pitchFamily="18" charset="0"/>
                <a:cs typeface="Times New Roman" panose="02020603050405020304" pitchFamily="18" charset="0"/>
              </a:rPr>
              <a:t>, excellent knowledge of the agricultural business and the desires of consumers allows our company to develop rapidly and dynamically in the world market. We offer people natural products, We guarantee their quality, and, of course, decency in business partnership</a:t>
            </a:r>
            <a:r>
              <a:rPr lang="en-US" sz="1800" dirty="0" smtClean="0">
                <a:latin typeface="Times New Roman" panose="02020603050405020304" pitchFamily="18" charset="0"/>
                <a:cs typeface="Times New Roman" panose="02020603050405020304" pitchFamily="18" charset="0"/>
              </a:rPr>
              <a:t>. • </a:t>
            </a:r>
            <a:r>
              <a:rPr lang="en-US" sz="1800" dirty="0">
                <a:latin typeface="Times New Roman" panose="02020603050405020304" pitchFamily="18" charset="0"/>
                <a:cs typeface="Times New Roman" panose="02020603050405020304" pitchFamily="18" charset="0"/>
              </a:rPr>
              <a:t>As mentioned above, we export our products to countries </a:t>
            </a:r>
            <a:r>
              <a:rPr lang="en-US" sz="1800" dirty="0" smtClean="0">
                <a:latin typeface="Times New Roman" panose="02020603050405020304" pitchFamily="18" charset="0"/>
                <a:cs typeface="Times New Roman" panose="02020603050405020304" pitchFamily="18" charset="0"/>
              </a:rPr>
              <a:t> CIS</a:t>
            </a:r>
            <a:r>
              <a:rPr lang="en-US" sz="1800" dirty="0">
                <a:latin typeface="Times New Roman" panose="02020603050405020304" pitchFamily="18" charset="0"/>
                <a:cs typeface="Times New Roman" panose="02020603050405020304" pitchFamily="18" charset="0"/>
              </a:rPr>
              <a:t>. Our company exports more than 2000-3000 tons of products to </a:t>
            </a:r>
            <a:r>
              <a:rPr lang="en-US" sz="1800" dirty="0" smtClean="0">
                <a:latin typeface="Times New Roman" panose="02020603050405020304" pitchFamily="18" charset="0"/>
                <a:cs typeface="Times New Roman" panose="02020603050405020304" pitchFamily="18" charset="0"/>
              </a:rPr>
              <a:t>  year</a:t>
            </a:r>
            <a:r>
              <a:rPr lang="en-US" sz="1800" dirty="0">
                <a:latin typeface="Times New Roman" panose="02020603050405020304" pitchFamily="18" charset="0"/>
                <a:cs typeface="Times New Roman" panose="02020603050405020304" pitchFamily="18" charset="0"/>
              </a:rPr>
              <a:t>. Packed in agreement with the customer.</a:t>
            </a: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9670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1"/>
            <a:ext cx="12192000" cy="6858000"/>
          </a:xfrm>
          <a:prstGeom prst="rect">
            <a:avLst/>
          </a:prstGeom>
        </p:spPr>
      </p:pic>
      <p:sp>
        <p:nvSpPr>
          <p:cNvPr id="3" name="Текст 2"/>
          <p:cNvSpPr>
            <a:spLocks noGrp="1"/>
          </p:cNvSpPr>
          <p:nvPr>
            <p:ph type="body" idx="1"/>
          </p:nvPr>
        </p:nvSpPr>
        <p:spPr>
          <a:xfrm>
            <a:off x="272144" y="1277257"/>
            <a:ext cx="5533570" cy="4339772"/>
          </a:xfrm>
          <a:solidFill>
            <a:schemeClr val="bg1"/>
          </a:solidFill>
        </p:spPr>
        <p:txBody>
          <a:bodyPr>
            <a:noAutofit/>
          </a:bodyPr>
          <a:lstStyle/>
          <a:p>
            <a:pPr marL="0" indent="0">
              <a:buNone/>
            </a:pPr>
            <a:r>
              <a:rPr lang="en-US" sz="2400" dirty="0">
                <a:latin typeface="Times New Roman" panose="02020603050405020304" pitchFamily="18" charset="0"/>
                <a:cs typeface="Times New Roman" panose="02020603050405020304" pitchFamily="18" charset="0"/>
              </a:rPr>
              <a:t>Unlike other manufacturers</a:t>
            </a:r>
          </a:p>
          <a:p>
            <a:pPr marL="0" indent="0">
              <a:buNone/>
            </a:pPr>
            <a:r>
              <a:rPr lang="en-US" sz="2400" dirty="0">
                <a:latin typeface="Times New Roman" panose="02020603050405020304" pitchFamily="18" charset="0"/>
                <a:cs typeface="Times New Roman" panose="02020603050405020304" pitchFamily="18" charset="0"/>
              </a:rPr>
              <a:t>dried fruits Fresh Trade Juice LLC</a:t>
            </a:r>
          </a:p>
          <a:p>
            <a:pPr marL="0" indent="0">
              <a:buNone/>
            </a:pPr>
            <a:r>
              <a:rPr lang="en-US" sz="2400" dirty="0">
                <a:latin typeface="Times New Roman" panose="02020603050405020304" pitchFamily="18" charset="0"/>
                <a:cs typeface="Times New Roman" panose="02020603050405020304" pitchFamily="18" charset="0"/>
              </a:rPr>
              <a:t>practices the natural method,</a:t>
            </a:r>
          </a:p>
          <a:p>
            <a:pPr marL="0" indent="0">
              <a:buNone/>
            </a:pPr>
            <a:r>
              <a:rPr lang="en-US" sz="2400" dirty="0">
                <a:latin typeface="Times New Roman" panose="02020603050405020304" pitchFamily="18" charset="0"/>
                <a:cs typeface="Times New Roman" panose="02020603050405020304" pitchFamily="18" charset="0"/>
              </a:rPr>
              <a:t>using in the processing</a:t>
            </a:r>
          </a:p>
          <a:p>
            <a:pPr marL="0" indent="0">
              <a:buNone/>
            </a:pPr>
            <a:r>
              <a:rPr lang="en-US" sz="2400" dirty="0">
                <a:latin typeface="Times New Roman" panose="02020603050405020304" pitchFamily="18" charset="0"/>
                <a:cs typeface="Times New Roman" panose="02020603050405020304" pitchFamily="18" charset="0"/>
              </a:rPr>
              <a:t>solar and shadow technology</a:t>
            </a:r>
          </a:p>
          <a:p>
            <a:pPr marL="0" indent="0">
              <a:buNone/>
            </a:pPr>
            <a:r>
              <a:rPr lang="en-US" sz="2400" dirty="0">
                <a:latin typeface="Times New Roman" panose="02020603050405020304" pitchFamily="18" charset="0"/>
                <a:cs typeface="Times New Roman" panose="02020603050405020304" pitchFamily="18" charset="0"/>
              </a:rPr>
              <a:t>drying, which provides</a:t>
            </a:r>
          </a:p>
          <a:p>
            <a:pPr marL="0" indent="0">
              <a:buNone/>
            </a:pPr>
            <a:r>
              <a:rPr lang="en-US" sz="2400" dirty="0">
                <a:latin typeface="Times New Roman" panose="02020603050405020304" pitchFamily="18" charset="0"/>
                <a:cs typeface="Times New Roman" panose="02020603050405020304" pitchFamily="18" charset="0"/>
              </a:rPr>
              <a:t>preservation of natural minerals</a:t>
            </a:r>
          </a:p>
          <a:p>
            <a:pPr marL="0" indent="0">
              <a:buNone/>
            </a:pPr>
            <a:r>
              <a:rPr lang="en-US" sz="2400" dirty="0">
                <a:latin typeface="Times New Roman" panose="02020603050405020304" pitchFamily="18" charset="0"/>
                <a:cs typeface="Times New Roman" panose="02020603050405020304" pitchFamily="18" charset="0"/>
              </a:rPr>
              <a:t>substances, vitamins, biological</a:t>
            </a:r>
          </a:p>
          <a:p>
            <a:pPr marL="0" indent="0">
              <a:buNone/>
            </a:pPr>
            <a:r>
              <a:rPr lang="en-US" sz="2400" dirty="0">
                <a:latin typeface="Times New Roman" panose="02020603050405020304" pitchFamily="18" charset="0"/>
                <a:cs typeface="Times New Roman" panose="02020603050405020304" pitchFamily="18" charset="0"/>
              </a:rPr>
              <a:t>components and affects the quality</a:t>
            </a:r>
          </a:p>
          <a:p>
            <a:pPr marL="0" indent="0">
              <a:buNone/>
            </a:pPr>
            <a:r>
              <a:rPr lang="en-US" sz="2400" dirty="0">
                <a:latin typeface="Times New Roman" panose="02020603050405020304" pitchFamily="18" charset="0"/>
                <a:cs typeface="Times New Roman" panose="02020603050405020304" pitchFamily="18" charset="0"/>
              </a:rPr>
              <a:t>products</a:t>
            </a:r>
            <a:endParaRPr lang="ru-RU" sz="2400" dirty="0">
              <a:latin typeface="Times New Roman" panose="02020603050405020304" pitchFamily="18" charset="0"/>
              <a:cs typeface="Times New Roman" panose="02020603050405020304" pitchFamily="18" charset="0"/>
            </a:endParaRPr>
          </a:p>
        </p:txBody>
      </p:sp>
      <p:sp>
        <p:nvSpPr>
          <p:cNvPr id="2" name="Заголовок 1"/>
          <p:cNvSpPr>
            <a:spLocks noGrp="1"/>
          </p:cNvSpPr>
          <p:nvPr>
            <p:ph type="title"/>
          </p:nvPr>
        </p:nvSpPr>
        <p:spPr>
          <a:xfrm>
            <a:off x="272144" y="321583"/>
            <a:ext cx="6462485" cy="955674"/>
          </a:xfrm>
          <a:solidFill>
            <a:schemeClr val="bg1"/>
          </a:solidFill>
        </p:spPr>
        <p:txBody>
          <a:bodyPr/>
          <a:lstStyle/>
          <a:p>
            <a:r>
              <a:rPr lang="en-US" dirty="0">
                <a:solidFill>
                  <a:srgbClr val="FF6600"/>
                </a:solidFill>
              </a:rPr>
              <a:t>ADVANTAGESADVANTAGES</a:t>
            </a:r>
          </a:p>
        </p:txBody>
      </p:sp>
    </p:spTree>
    <p:extLst>
      <p:ext uri="{BB962C8B-B14F-4D97-AF65-F5344CB8AC3E}">
        <p14:creationId xmlns:p14="http://schemas.microsoft.com/office/powerpoint/2010/main" val="2284804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12474"/>
            <a:ext cx="12192000" cy="6858000"/>
          </a:xfrm>
          <a:prstGeom prst="rect">
            <a:avLst/>
          </a:prstGeom>
        </p:spPr>
      </p:pic>
      <p:sp>
        <p:nvSpPr>
          <p:cNvPr id="3" name="Текст 2"/>
          <p:cNvSpPr>
            <a:spLocks noGrp="1"/>
          </p:cNvSpPr>
          <p:nvPr>
            <p:ph type="body" idx="1"/>
          </p:nvPr>
        </p:nvSpPr>
        <p:spPr>
          <a:xfrm>
            <a:off x="319316" y="1767569"/>
            <a:ext cx="7866742" cy="2194832"/>
          </a:xfrm>
          <a:solidFill>
            <a:schemeClr val="bg1"/>
          </a:solidFill>
        </p:spPr>
        <p:txBody>
          <a:bodyPr>
            <a:normAutofit fontScale="77500" lnSpcReduction="20000"/>
          </a:bodyPr>
          <a:lstStyle/>
          <a:p>
            <a:pPr marL="0" indent="0">
              <a:buNone/>
            </a:pPr>
            <a:r>
              <a:rPr lang="en-US" dirty="0">
                <a:solidFill>
                  <a:srgbClr val="FF6600"/>
                </a:solidFill>
              </a:rPr>
              <a:t>• Today our capacities are:</a:t>
            </a:r>
          </a:p>
          <a:p>
            <a:pPr marL="0" indent="0">
              <a:buNone/>
            </a:pPr>
            <a:r>
              <a:rPr lang="en-US" dirty="0">
                <a:solidFill>
                  <a:srgbClr val="FF6600"/>
                </a:solidFill>
              </a:rPr>
              <a:t>• Grape concentrate - up to 4,000 tons</a:t>
            </a:r>
          </a:p>
          <a:p>
            <a:pPr marL="0" indent="0">
              <a:buNone/>
            </a:pPr>
            <a:r>
              <a:rPr lang="en-US" dirty="0">
                <a:solidFill>
                  <a:srgbClr val="FF6600"/>
                </a:solidFill>
              </a:rPr>
              <a:t>• Apple concentrate - up to 4,000 tons</a:t>
            </a:r>
          </a:p>
          <a:p>
            <a:pPr marL="0" indent="0">
              <a:buNone/>
            </a:pPr>
            <a:r>
              <a:rPr lang="en-US" dirty="0">
                <a:solidFill>
                  <a:srgbClr val="FF6600"/>
                </a:solidFill>
              </a:rPr>
              <a:t>• Pomegranate concentrate - up to 300 tons</a:t>
            </a:r>
          </a:p>
          <a:p>
            <a:pPr marL="0" indent="0">
              <a:buNone/>
            </a:pPr>
            <a:r>
              <a:rPr lang="en-US" dirty="0">
                <a:solidFill>
                  <a:srgbClr val="FF6600"/>
                </a:solidFill>
              </a:rPr>
              <a:t>• Tomato paste - up to 5,000 tons</a:t>
            </a:r>
          </a:p>
          <a:p>
            <a:pPr marL="0" indent="0">
              <a:buNone/>
            </a:pPr>
            <a:r>
              <a:rPr lang="en-US" dirty="0">
                <a:solidFill>
                  <a:srgbClr val="FF6600"/>
                </a:solidFill>
              </a:rPr>
              <a:t>• Apricot paste - up to 2,000 tons</a:t>
            </a:r>
            <a:endParaRPr lang="ru-RU" dirty="0">
              <a:solidFill>
                <a:srgbClr val="FF6600"/>
              </a:solidFill>
            </a:endParaRPr>
          </a:p>
        </p:txBody>
      </p:sp>
      <p:sp>
        <p:nvSpPr>
          <p:cNvPr id="2" name="Заголовок 1"/>
          <p:cNvSpPr>
            <a:spLocks noGrp="1"/>
          </p:cNvSpPr>
          <p:nvPr>
            <p:ph type="title"/>
          </p:nvPr>
        </p:nvSpPr>
        <p:spPr>
          <a:xfrm>
            <a:off x="0" y="12474"/>
            <a:ext cx="10515600" cy="1755094"/>
          </a:xfrm>
          <a:solidFill>
            <a:schemeClr val="bg1"/>
          </a:solidFill>
        </p:spPr>
        <p:txBody>
          <a:bodyPr>
            <a:normAutofit/>
          </a:bodyPr>
          <a:lstStyle/>
          <a:p>
            <a:pPr algn="ctr"/>
            <a:r>
              <a:rPr lang="en-US" sz="5400" b="1" dirty="0" smtClean="0">
                <a:solidFill>
                  <a:srgbClr val="FF6600"/>
                </a:solidFill>
              </a:rPr>
              <a:t>PRODUCTION POWER</a:t>
            </a:r>
            <a:endParaRPr lang="ru-RU" sz="5400" b="1" dirty="0">
              <a:solidFill>
                <a:srgbClr val="FF6600"/>
              </a:solidFill>
            </a:endParaRPr>
          </a:p>
        </p:txBody>
      </p:sp>
    </p:spTree>
    <p:extLst>
      <p:ext uri="{BB962C8B-B14F-4D97-AF65-F5344CB8AC3E}">
        <p14:creationId xmlns:p14="http://schemas.microsoft.com/office/powerpoint/2010/main" val="31608244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2" y="0"/>
            <a:ext cx="12337143" cy="6858000"/>
          </a:xfrm>
          <a:prstGeom prst="rect">
            <a:avLst/>
          </a:prstGeom>
        </p:spPr>
      </p:pic>
      <p:sp>
        <p:nvSpPr>
          <p:cNvPr id="3" name="Текст 2"/>
          <p:cNvSpPr>
            <a:spLocks noGrp="1"/>
          </p:cNvSpPr>
          <p:nvPr>
            <p:ph type="body" idx="1"/>
          </p:nvPr>
        </p:nvSpPr>
        <p:spPr>
          <a:xfrm>
            <a:off x="5132159" y="2324100"/>
            <a:ext cx="6877050" cy="1905000"/>
          </a:xfrm>
          <a:solidFill>
            <a:schemeClr val="bg1"/>
          </a:solidFill>
        </p:spPr>
        <p:txBody>
          <a:bodyPr numCol="2">
            <a:normAutofit fontScale="92500"/>
          </a:bodyPr>
          <a:lstStyle/>
          <a:p>
            <a:pPr marL="457200" lvl="1" indent="0">
              <a:buNone/>
            </a:pPr>
            <a:r>
              <a:rPr lang="en-US" dirty="0"/>
              <a:t>walnut,</a:t>
            </a:r>
          </a:p>
          <a:p>
            <a:pPr marL="457200" lvl="1" indent="0">
              <a:buNone/>
            </a:pPr>
            <a:r>
              <a:rPr lang="en-US" dirty="0"/>
              <a:t>peanut</a:t>
            </a:r>
          </a:p>
          <a:p>
            <a:pPr marL="457200" lvl="1" indent="0">
              <a:buNone/>
            </a:pPr>
            <a:r>
              <a:rPr lang="en-US" dirty="0"/>
              <a:t>Red beans</a:t>
            </a:r>
          </a:p>
          <a:p>
            <a:pPr marL="457200" lvl="1" indent="0">
              <a:buNone/>
            </a:pPr>
            <a:r>
              <a:rPr lang="en-US" dirty="0"/>
              <a:t>(brown, white)</a:t>
            </a:r>
          </a:p>
          <a:p>
            <a:pPr marL="457200" lvl="1" indent="0">
              <a:buNone/>
            </a:pPr>
            <a:r>
              <a:rPr lang="en-US" dirty="0"/>
              <a:t>Raisins black and yellow     </a:t>
            </a:r>
            <a:endParaRPr lang="ru-RU" dirty="0" smtClean="0"/>
          </a:p>
          <a:p>
            <a:pPr marL="457200" lvl="1" indent="0">
              <a:buNone/>
            </a:pPr>
            <a:r>
              <a:rPr lang="en-US" dirty="0" smtClean="0"/>
              <a:t>DRIED </a:t>
            </a:r>
            <a:r>
              <a:rPr lang="en-US" dirty="0"/>
              <a:t>APRICOTS </a:t>
            </a:r>
            <a:endParaRPr lang="ru-RU" dirty="0" smtClean="0"/>
          </a:p>
          <a:p>
            <a:pPr marL="457200" lvl="1" indent="0">
              <a:buNone/>
            </a:pPr>
            <a:r>
              <a:rPr lang="en-US" dirty="0" smtClean="0"/>
              <a:t> </a:t>
            </a:r>
            <a:r>
              <a:rPr lang="en-US" dirty="0"/>
              <a:t>Peas</a:t>
            </a:r>
          </a:p>
          <a:p>
            <a:pPr marL="457200" lvl="1" indent="0">
              <a:buNone/>
            </a:pPr>
            <a:r>
              <a:rPr lang="en-US" dirty="0"/>
              <a:t>mash</a:t>
            </a:r>
          </a:p>
          <a:p>
            <a:pPr marL="457200" lvl="1" indent="0">
              <a:buNone/>
            </a:pPr>
            <a:r>
              <a:rPr lang="en-US" dirty="0"/>
              <a:t>rose hip</a:t>
            </a:r>
          </a:p>
          <a:p>
            <a:pPr marL="457200" lvl="1" indent="0">
              <a:buNone/>
            </a:pPr>
            <a:r>
              <a:rPr lang="en-US" dirty="0"/>
              <a:t>prunes</a:t>
            </a:r>
            <a:endParaRPr lang="ru-RU" dirty="0"/>
          </a:p>
        </p:txBody>
      </p:sp>
      <p:sp>
        <p:nvSpPr>
          <p:cNvPr id="2" name="Заголовок 1"/>
          <p:cNvSpPr>
            <a:spLocks noGrp="1"/>
          </p:cNvSpPr>
          <p:nvPr>
            <p:ph type="title"/>
          </p:nvPr>
        </p:nvSpPr>
        <p:spPr>
          <a:xfrm>
            <a:off x="6168570" y="263524"/>
            <a:ext cx="6023429" cy="2060576"/>
          </a:xfrm>
          <a:solidFill>
            <a:schemeClr val="bg1"/>
          </a:solidFill>
        </p:spPr>
        <p:txBody>
          <a:bodyPr/>
          <a:lstStyle/>
          <a:p>
            <a:pPr algn="ctr"/>
            <a:r>
              <a:rPr lang="en-US" b="1" dirty="0">
                <a:solidFill>
                  <a:srgbClr val="FF6600"/>
                </a:solidFill>
              </a:rPr>
              <a:t>SCROLL PRODUCED PRODUCTS</a:t>
            </a:r>
          </a:p>
        </p:txBody>
      </p:sp>
    </p:spTree>
    <p:extLst>
      <p:ext uri="{BB962C8B-B14F-4D97-AF65-F5344CB8AC3E}">
        <p14:creationId xmlns:p14="http://schemas.microsoft.com/office/powerpoint/2010/main" val="39765288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rotWithShape="1">
          <a:blip r:embed="rId2"/>
          <a:srcRect l="937"/>
          <a:stretch/>
        </p:blipFill>
        <p:spPr>
          <a:xfrm>
            <a:off x="0" y="0"/>
            <a:ext cx="12192000" cy="6858000"/>
          </a:xfrm>
          <a:prstGeom prst="rect">
            <a:avLst/>
          </a:prstGeom>
        </p:spPr>
      </p:pic>
      <p:sp>
        <p:nvSpPr>
          <p:cNvPr id="3" name="Текст 2"/>
          <p:cNvSpPr>
            <a:spLocks noGrp="1"/>
          </p:cNvSpPr>
          <p:nvPr>
            <p:ph type="body" idx="1"/>
          </p:nvPr>
        </p:nvSpPr>
        <p:spPr>
          <a:xfrm>
            <a:off x="2219325" y="990600"/>
            <a:ext cx="9582150" cy="1771649"/>
          </a:xfrm>
          <a:solidFill>
            <a:schemeClr val="bg1"/>
          </a:solidFill>
        </p:spPr>
        <p:txBody>
          <a:bodyPr/>
          <a:lstStyle/>
          <a:p>
            <a:pPr marL="0" indent="0" algn="ctr">
              <a:buNone/>
            </a:pPr>
            <a:r>
              <a:rPr lang="en-US" dirty="0"/>
              <a:t>In the production of all types of products are used</a:t>
            </a:r>
          </a:p>
          <a:p>
            <a:pPr marL="0" indent="0" algn="ctr">
              <a:buNone/>
            </a:pPr>
            <a:r>
              <a:rPr lang="en-US" dirty="0"/>
              <a:t>Advanced technologies of foreign countries.</a:t>
            </a:r>
          </a:p>
          <a:p>
            <a:pPr marL="0" indent="0" algn="ctr">
              <a:buNone/>
            </a:pPr>
            <a:r>
              <a:rPr lang="en-US" dirty="0"/>
              <a:t>Equipment from well-known manufacturers such as</a:t>
            </a:r>
            <a:endParaRPr lang="ru-RU" dirty="0"/>
          </a:p>
        </p:txBody>
      </p:sp>
      <p:sp>
        <p:nvSpPr>
          <p:cNvPr id="2" name="Заголовок 1"/>
          <p:cNvSpPr>
            <a:spLocks noGrp="1"/>
          </p:cNvSpPr>
          <p:nvPr>
            <p:ph type="title"/>
          </p:nvPr>
        </p:nvSpPr>
        <p:spPr>
          <a:xfrm>
            <a:off x="533400" y="0"/>
            <a:ext cx="10877550" cy="990600"/>
          </a:xfrm>
          <a:solidFill>
            <a:schemeClr val="bg1"/>
          </a:solidFill>
        </p:spPr>
        <p:txBody>
          <a:bodyPr/>
          <a:lstStyle/>
          <a:p>
            <a:pPr algn="ctr"/>
            <a:r>
              <a:rPr lang="en-US" b="1" dirty="0">
                <a:solidFill>
                  <a:srgbClr val="FF6600"/>
                </a:solidFill>
              </a:rPr>
              <a:t>T</a:t>
            </a:r>
            <a:r>
              <a:rPr lang="en-US" b="1" dirty="0" smtClean="0">
                <a:solidFill>
                  <a:srgbClr val="FF6600"/>
                </a:solidFill>
              </a:rPr>
              <a:t>echnologies </a:t>
            </a:r>
            <a:r>
              <a:rPr lang="en-US" b="1" dirty="0">
                <a:solidFill>
                  <a:srgbClr val="FF6600"/>
                </a:solidFill>
              </a:rPr>
              <a:t>and equipment</a:t>
            </a:r>
            <a:endParaRPr lang="en-US" b="1" dirty="0">
              <a:solidFill>
                <a:srgbClr val="FF6600"/>
              </a:solidFill>
            </a:endParaRPr>
          </a:p>
        </p:txBody>
      </p:sp>
    </p:spTree>
    <p:extLst>
      <p:ext uri="{BB962C8B-B14F-4D97-AF65-F5344CB8AC3E}">
        <p14:creationId xmlns:p14="http://schemas.microsoft.com/office/powerpoint/2010/main" val="14575240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22224"/>
            <a:ext cx="12192000" cy="6835776"/>
          </a:xfrm>
          <a:prstGeom prst="rect">
            <a:avLst/>
          </a:prstGeom>
        </p:spPr>
      </p:pic>
      <p:sp>
        <p:nvSpPr>
          <p:cNvPr id="3" name="Текст 2"/>
          <p:cNvSpPr>
            <a:spLocks noGrp="1"/>
          </p:cNvSpPr>
          <p:nvPr>
            <p:ph type="body" idx="1"/>
          </p:nvPr>
        </p:nvSpPr>
        <p:spPr>
          <a:xfrm>
            <a:off x="285750" y="1934368"/>
            <a:ext cx="7600950" cy="3590132"/>
          </a:xfrm>
          <a:solidFill>
            <a:schemeClr val="bg1"/>
          </a:solidFill>
        </p:spPr>
        <p:txBody>
          <a:bodyPr>
            <a:normAutofit/>
          </a:bodyPr>
          <a:lstStyle/>
          <a:p>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Apple concentrate clarified BRIX 70 and not clarified BRIX </a:t>
            </a:r>
            <a:r>
              <a:rPr lang="en-US" sz="3200" dirty="0" smtClean="0">
                <a:latin typeface="Times New Roman" panose="02020603050405020304" pitchFamily="18" charset="0"/>
                <a:cs typeface="Times New Roman" panose="02020603050405020304" pitchFamily="18" charset="0"/>
              </a:rPr>
              <a:t>65</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Grape concentrate clarified BRIX 65 and</a:t>
            </a:r>
          </a:p>
          <a:p>
            <a:r>
              <a:rPr lang="en-US" sz="3200" dirty="0">
                <a:latin typeface="Times New Roman" panose="02020603050405020304" pitchFamily="18" charset="0"/>
                <a:cs typeface="Times New Roman" panose="02020603050405020304" pitchFamily="18" charset="0"/>
              </a:rPr>
              <a:t>Unbleached BRIX 70</a:t>
            </a:r>
          </a:p>
          <a:p>
            <a:pPr marL="0" indent="0">
              <a:buNone/>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Clarified pomegranate concentrate</a:t>
            </a:r>
          </a:p>
          <a:p>
            <a:r>
              <a:rPr lang="en-US" sz="3200" dirty="0">
                <a:latin typeface="Times New Roman" panose="02020603050405020304" pitchFamily="18" charset="0"/>
                <a:cs typeface="Times New Roman" panose="02020603050405020304" pitchFamily="18" charset="0"/>
              </a:rPr>
              <a:t>And not illuminated</a:t>
            </a:r>
            <a:endParaRPr lang="ru-RU" sz="3200" dirty="0">
              <a:latin typeface="Times New Roman" panose="02020603050405020304" pitchFamily="18" charset="0"/>
              <a:cs typeface="Times New Roman" panose="02020603050405020304" pitchFamily="18" charset="0"/>
            </a:endParaRPr>
          </a:p>
        </p:txBody>
      </p:sp>
      <p:sp>
        <p:nvSpPr>
          <p:cNvPr id="2" name="Заголовок 1"/>
          <p:cNvSpPr>
            <a:spLocks noGrp="1"/>
          </p:cNvSpPr>
          <p:nvPr>
            <p:ph type="title"/>
          </p:nvPr>
        </p:nvSpPr>
        <p:spPr>
          <a:xfrm>
            <a:off x="285750" y="385762"/>
            <a:ext cx="5581650" cy="1325563"/>
          </a:xfrm>
          <a:solidFill>
            <a:schemeClr val="bg1"/>
          </a:solidFill>
        </p:spPr>
        <p:txBody>
          <a:bodyPr>
            <a:noAutofit/>
          </a:bodyPr>
          <a:lstStyle/>
          <a:p>
            <a:pPr algn="ctr"/>
            <a:r>
              <a:rPr lang="en-US" sz="4800" b="1" dirty="0" smtClean="0">
                <a:solidFill>
                  <a:srgbClr val="FF6600"/>
                </a:solidFill>
                <a:latin typeface="Times New Roman" panose="02020603050405020304" pitchFamily="18" charset="0"/>
                <a:cs typeface="Times New Roman" panose="02020603050405020304" pitchFamily="18" charset="0"/>
              </a:rPr>
              <a:t>PRODUCTION</a:t>
            </a:r>
            <a:r>
              <a:rPr lang="en-US" sz="4800" b="1" dirty="0">
                <a:solidFill>
                  <a:srgbClr val="FF6600"/>
                </a:solidFill>
                <a:latin typeface="Times New Roman" panose="02020603050405020304" pitchFamily="18" charset="0"/>
                <a:cs typeface="Times New Roman" panose="02020603050405020304" pitchFamily="18" charset="0"/>
              </a:rPr>
              <a:t/>
            </a:r>
            <a:br>
              <a:rPr lang="en-US" sz="4800" b="1" dirty="0">
                <a:solidFill>
                  <a:srgbClr val="FF6600"/>
                </a:solidFill>
                <a:latin typeface="Times New Roman" panose="02020603050405020304" pitchFamily="18" charset="0"/>
                <a:cs typeface="Times New Roman" panose="02020603050405020304" pitchFamily="18" charset="0"/>
              </a:rPr>
            </a:br>
            <a:r>
              <a:rPr lang="en-US" sz="4800" b="1" dirty="0" smtClean="0">
                <a:solidFill>
                  <a:srgbClr val="FF6600"/>
                </a:solidFill>
                <a:latin typeface="Times New Roman" panose="02020603050405020304" pitchFamily="18" charset="0"/>
                <a:cs typeface="Times New Roman" panose="02020603050405020304" pitchFamily="18" charset="0"/>
              </a:rPr>
              <a:t>CONCENTRATES</a:t>
            </a:r>
            <a:endParaRPr lang="en-US" sz="4800" b="1" dirty="0">
              <a:solidFill>
                <a:srgbClr val="FF66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9066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0"/>
            <a:ext cx="12192000" cy="6858000"/>
          </a:xfrm>
          <a:prstGeom prst="rect">
            <a:avLst/>
          </a:prstGeom>
        </p:spPr>
      </p:pic>
      <p:sp>
        <p:nvSpPr>
          <p:cNvPr id="3" name="Текст 2"/>
          <p:cNvSpPr>
            <a:spLocks noGrp="1"/>
          </p:cNvSpPr>
          <p:nvPr>
            <p:ph type="body" idx="1"/>
          </p:nvPr>
        </p:nvSpPr>
        <p:spPr>
          <a:xfrm>
            <a:off x="371475" y="3425428"/>
            <a:ext cx="5991225" cy="2022872"/>
          </a:xfrm>
          <a:solidFill>
            <a:schemeClr val="bg1"/>
          </a:solidFill>
        </p:spPr>
        <p:txBody>
          <a:bodyPr>
            <a:normAutofit fontScale="92500" lnSpcReduction="10000"/>
          </a:bodyPr>
          <a:lstStyle/>
          <a:p>
            <a:r>
              <a:rPr lang="en-US" sz="4800" dirty="0" smtClean="0"/>
              <a:t>Tomato paste</a:t>
            </a:r>
          </a:p>
          <a:p>
            <a:pPr marL="0" indent="0">
              <a:buNone/>
            </a:pPr>
            <a:endParaRPr lang="en-US" sz="4800" dirty="0"/>
          </a:p>
          <a:p>
            <a:pPr marL="0" indent="0">
              <a:buNone/>
            </a:pPr>
            <a:r>
              <a:rPr lang="en-US" sz="4800" dirty="0" smtClean="0"/>
              <a:t>              • </a:t>
            </a:r>
            <a:r>
              <a:rPr lang="en-US" sz="4800" dirty="0"/>
              <a:t>Apricot puree</a:t>
            </a:r>
            <a:endParaRPr lang="ru-RU" sz="4800" dirty="0"/>
          </a:p>
        </p:txBody>
      </p:sp>
      <p:sp>
        <p:nvSpPr>
          <p:cNvPr id="2" name="Заголовок 1"/>
          <p:cNvSpPr>
            <a:spLocks noGrp="1"/>
          </p:cNvSpPr>
          <p:nvPr>
            <p:ph type="title"/>
          </p:nvPr>
        </p:nvSpPr>
        <p:spPr>
          <a:xfrm>
            <a:off x="190500" y="354806"/>
            <a:ext cx="5334000" cy="1454944"/>
          </a:xfrm>
          <a:solidFill>
            <a:schemeClr val="bg1"/>
          </a:solidFill>
        </p:spPr>
        <p:txBody>
          <a:bodyPr>
            <a:normAutofit/>
          </a:bodyPr>
          <a:lstStyle/>
          <a:p>
            <a:r>
              <a:rPr lang="pt-BR" b="1" dirty="0" smtClean="0">
                <a:solidFill>
                  <a:srgbClr val="FF6600"/>
                </a:solidFill>
                <a:latin typeface="Times New Roman" panose="02020603050405020304" pitchFamily="18" charset="0"/>
                <a:cs typeface="Times New Roman" panose="02020603050405020304" pitchFamily="18" charset="0"/>
              </a:rPr>
              <a:t>PRODUCTION</a:t>
            </a:r>
            <a:r>
              <a:rPr lang="pt-BR" b="1" dirty="0">
                <a:solidFill>
                  <a:srgbClr val="FF6600"/>
                </a:solidFill>
                <a:latin typeface="Times New Roman" panose="02020603050405020304" pitchFamily="18" charset="0"/>
                <a:cs typeface="Times New Roman" panose="02020603050405020304" pitchFamily="18" charset="0"/>
              </a:rPr>
              <a:t/>
            </a:r>
            <a:br>
              <a:rPr lang="pt-BR" b="1" dirty="0">
                <a:solidFill>
                  <a:srgbClr val="FF6600"/>
                </a:solidFill>
                <a:latin typeface="Times New Roman" panose="02020603050405020304" pitchFamily="18" charset="0"/>
                <a:cs typeface="Times New Roman" panose="02020603050405020304" pitchFamily="18" charset="0"/>
              </a:rPr>
            </a:br>
            <a:r>
              <a:rPr lang="pt-BR" b="1" dirty="0">
                <a:solidFill>
                  <a:srgbClr val="FF6600"/>
                </a:solidFill>
                <a:latin typeface="Times New Roman" panose="02020603050405020304" pitchFamily="18" charset="0"/>
                <a:cs typeface="Times New Roman" panose="02020603050405020304" pitchFamily="18" charset="0"/>
              </a:rPr>
              <a:t>PAST AND </a:t>
            </a:r>
            <a:r>
              <a:rPr lang="pt-BR" b="1" dirty="0" smtClean="0">
                <a:solidFill>
                  <a:srgbClr val="FF6600"/>
                </a:solidFill>
                <a:latin typeface="Times New Roman" panose="02020603050405020304" pitchFamily="18" charset="0"/>
                <a:cs typeface="Times New Roman" panose="02020603050405020304" pitchFamily="18" charset="0"/>
              </a:rPr>
              <a:t>PURE</a:t>
            </a:r>
            <a:endParaRPr lang="pt-BR" b="1" dirty="0">
              <a:solidFill>
                <a:srgbClr val="FF66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38901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0"/>
            <a:ext cx="12192000" cy="6858000"/>
          </a:xfrm>
          <a:prstGeom prst="rect">
            <a:avLst/>
          </a:prstGeom>
          <a:solidFill>
            <a:schemeClr val="bg1"/>
          </a:solidFill>
        </p:spPr>
      </p:pic>
      <p:sp>
        <p:nvSpPr>
          <p:cNvPr id="2" name="Заголовок 1"/>
          <p:cNvSpPr>
            <a:spLocks noGrp="1"/>
          </p:cNvSpPr>
          <p:nvPr>
            <p:ph type="title"/>
          </p:nvPr>
        </p:nvSpPr>
        <p:spPr>
          <a:xfrm>
            <a:off x="8382000" y="5532437"/>
            <a:ext cx="3810000" cy="1325563"/>
          </a:xfrm>
          <a:solidFill>
            <a:schemeClr val="bg1"/>
          </a:solidFill>
        </p:spPr>
        <p:txBody>
          <a:bodyPr>
            <a:normAutofit/>
          </a:bodyPr>
          <a:lstStyle/>
          <a:p>
            <a:pPr algn="ctr"/>
            <a:r>
              <a:rPr lang="en-US" sz="6000" b="1" dirty="0" smtClean="0">
                <a:solidFill>
                  <a:srgbClr val="FF6600"/>
                </a:solidFill>
                <a:latin typeface="Times New Roman" panose="02020603050405020304" pitchFamily="18" charset="0"/>
                <a:cs typeface="Times New Roman" panose="02020603050405020304" pitchFamily="18" charset="0"/>
              </a:rPr>
              <a:t>Thanks</a:t>
            </a:r>
            <a:endParaRPr lang="ru-RU" sz="6000" b="1" dirty="0">
              <a:solidFill>
                <a:srgbClr val="FF66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858335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сухофрукты</Template>
  <TotalTime>92</TotalTime>
  <Words>377</Words>
  <Application>Microsoft Office PowerPoint</Application>
  <PresentationFormat>Широкоэкранный</PresentationFormat>
  <Paragraphs>47</Paragraphs>
  <Slides>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vt:i4>
      </vt:variant>
    </vt:vector>
  </HeadingPairs>
  <TitlesOfParts>
    <vt:vector size="14" baseType="lpstr">
      <vt:lpstr>Arial</vt:lpstr>
      <vt:lpstr>Calibri</vt:lpstr>
      <vt:lpstr>Calibri Light</vt:lpstr>
      <vt:lpstr>Times New Roman</vt:lpstr>
      <vt:lpstr>Тема Office</vt:lpstr>
      <vt:lpstr>PRODUCTION OF CANNING FRUIT AND VEGETABLE  PRODUCTS AND CONCENTRATES</vt:lpstr>
      <vt:lpstr>About us</vt:lpstr>
      <vt:lpstr>ADVANTAGESADVANTAGES</vt:lpstr>
      <vt:lpstr>PRODUCTION POWER</vt:lpstr>
      <vt:lpstr>SCROLL PRODUCED PRODUCTS</vt:lpstr>
      <vt:lpstr>Technologies and equipment</vt:lpstr>
      <vt:lpstr>PRODUCTION CONCENTRATES</vt:lpstr>
      <vt:lpstr>PRODUCTION PAST AND PURE</vt:lpstr>
      <vt:lpstr>Thanks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PRODUCTION OF CANNING FRUIT AND VEGETABLE  PRODUCTS AND CONCENTRATES</dc:title>
  <dc:creator>Lion</dc:creator>
  <cp:lastModifiedBy>Lion</cp:lastModifiedBy>
  <cp:revision>10</cp:revision>
  <dcterms:created xsi:type="dcterms:W3CDTF">2023-05-01T17:39:28Z</dcterms:created>
  <dcterms:modified xsi:type="dcterms:W3CDTF">2023-05-01T19:14:18Z</dcterms:modified>
</cp:coreProperties>
</file>