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12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4" autoAdjust="0"/>
    <p:restoredTop sz="94660"/>
  </p:normalViewPr>
  <p:slideViewPr>
    <p:cSldViewPr snapToGrid="0">
      <p:cViewPr varScale="1">
        <p:scale>
          <a:sx n="90" d="100"/>
          <a:sy n="90" d="100"/>
        </p:scale>
        <p:origin x="208" y="5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61563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31116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89798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40743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69137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6572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9955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20929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767574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03194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193210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67EE6F-7C4A-4B13-ACD6-67432E098533}" type="datetimeFigureOut">
              <a:rPr lang="ru-RU" smtClean="0"/>
              <a:pPr/>
              <a:t>11.08.2023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B310BA-6C50-4607-9148-330137C8EE6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59449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7222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0357" y="4145063"/>
            <a:ext cx="6096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Republic of Belarus 211400</a:t>
            </a:r>
          </a:p>
          <a:p>
            <a:r>
              <a:rPr lang="en-US" dirty="0" err="1">
                <a:solidFill>
                  <a:srgbClr val="161299"/>
                </a:solidFill>
                <a:latin typeface="a_Futurica" panose="020B0402020204020303" pitchFamily="34" charset="-52"/>
              </a:rPr>
              <a:t>Stroitelnaya</a:t>
            </a:r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 Str., 30</a:t>
            </a:r>
          </a:p>
          <a:p>
            <a:r>
              <a:rPr lang="en-US" dirty="0" err="1">
                <a:solidFill>
                  <a:srgbClr val="161299"/>
                </a:solidFill>
                <a:latin typeface="a_Futurica" panose="020B0402020204020303" pitchFamily="34" charset="-52"/>
              </a:rPr>
              <a:t>Polotsk</a:t>
            </a:r>
            <a:endParaRPr lang="en-US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이메일</a:t>
            </a:r>
            <a:r>
              <a:rPr lang="ru-RU" dirty="0">
                <a:solidFill>
                  <a:srgbClr val="161299"/>
                </a:solidFill>
                <a:latin typeface="a_Futurica" panose="020B0402020204020303" pitchFamily="34" charset="-52"/>
              </a:rPr>
              <a:t>: </a:t>
            </a:r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sale@psv.by, commerce@psv.by</a:t>
            </a:r>
          </a:p>
          <a:p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전화</a:t>
            </a:r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.</a:t>
            </a:r>
            <a:r>
              <a:rPr lang="ru-RU" dirty="0">
                <a:solidFill>
                  <a:srgbClr val="161299"/>
                </a:solidFill>
                <a:latin typeface="a_Futurica" panose="020B0402020204020303" pitchFamily="34" charset="-52"/>
              </a:rPr>
              <a:t>: </a:t>
            </a:r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+375 214 415551</a:t>
            </a:r>
          </a:p>
          <a:p>
            <a:endParaRPr lang="en-US" dirty="0"/>
          </a:p>
        </p:txBody>
      </p:sp>
      <p:sp>
        <p:nvSpPr>
          <p:cNvPr id="2" name="Прямоугольник 5">
            <a:extLst>
              <a:ext uri="{FF2B5EF4-FFF2-40B4-BE49-F238E27FC236}">
                <a16:creationId xmlns:a16="http://schemas.microsoft.com/office/drawing/2014/main" id="{2AC6B688-0846-25D2-0294-2899FEB3AB5E}"/>
              </a:ext>
            </a:extLst>
          </p:cNvPr>
          <p:cNvSpPr/>
          <p:nvPr/>
        </p:nvSpPr>
        <p:spPr>
          <a:xfrm>
            <a:off x="1790699" y="1326384"/>
            <a:ext cx="64531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600" b="1" dirty="0" err="1">
                <a:solidFill>
                  <a:srgbClr val="161299"/>
                </a:solidFill>
                <a:latin typeface="a_Futurica" panose="020B0402020204020303" pitchFamily="34" charset="-52"/>
              </a:rPr>
              <a:t>폴로츠크</a:t>
            </a:r>
            <a:r>
              <a:rPr lang="en-US" altLang="ko-KR" sz="3600" b="1" dirty="0">
                <a:solidFill>
                  <a:srgbClr val="161299"/>
                </a:solidFill>
                <a:latin typeface="a_Futurica" panose="020B0402020204020303" pitchFamily="34" charset="-52"/>
              </a:rPr>
              <a:t>-</a:t>
            </a:r>
            <a:r>
              <a:rPr lang="ko-KR" altLang="en-US" sz="3600" b="1" dirty="0" err="1">
                <a:solidFill>
                  <a:srgbClr val="161299"/>
                </a:solidFill>
                <a:latin typeface="a_Futurica" panose="020B0402020204020303" pitchFamily="34" charset="-52"/>
              </a:rPr>
              <a:t>스테클로볼로크노</a:t>
            </a:r>
            <a:endParaRPr lang="ru-RU" sz="36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00496297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4" y="0"/>
            <a:ext cx="12186011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37307" y="2875026"/>
            <a:ext cx="6653551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•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 </a:t>
            </a:r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1958 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–</a:t>
            </a:r>
            <a:r>
              <a:rPr lang="ko-KR" altLang="en-US" sz="2200" dirty="0">
                <a:solidFill>
                  <a:srgbClr val="161299"/>
                </a:solidFill>
                <a:latin typeface="+mj-ea"/>
                <a:ea typeface="+mj-ea"/>
              </a:rPr>
              <a:t> </a:t>
            </a:r>
            <a:r>
              <a:rPr lang="ko-KR" altLang="en-US" sz="2200" dirty="0" err="1">
                <a:solidFill>
                  <a:srgbClr val="161299"/>
                </a:solidFill>
                <a:latin typeface="+mj-ea"/>
                <a:ea typeface="+mj-ea"/>
              </a:rPr>
              <a:t>회사설립년</a:t>
            </a:r>
            <a:endParaRPr lang="ru-RU" sz="2200" dirty="0">
              <a:solidFill>
                <a:srgbClr val="161299"/>
              </a:solidFill>
              <a:latin typeface="+mj-ea"/>
              <a:ea typeface="+mj-ea"/>
            </a:endParaRPr>
          </a:p>
          <a:p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•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 </a:t>
            </a:r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3700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 – </a:t>
            </a:r>
            <a:r>
              <a:rPr lang="ko-KR" altLang="en-US" sz="2200" dirty="0">
                <a:solidFill>
                  <a:srgbClr val="161299"/>
                </a:solidFill>
                <a:latin typeface="+mj-ea"/>
                <a:ea typeface="+mj-ea"/>
              </a:rPr>
              <a:t>임직원수</a:t>
            </a:r>
            <a:endParaRPr lang="ru-RU" sz="2200" dirty="0">
              <a:solidFill>
                <a:srgbClr val="161299"/>
              </a:solidFill>
              <a:latin typeface="+mj-ea"/>
              <a:ea typeface="+mj-ea"/>
            </a:endParaRPr>
          </a:p>
          <a:p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•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 </a:t>
            </a:r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50 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– </a:t>
            </a:r>
            <a:r>
              <a:rPr lang="ko-KR" altLang="en-US" sz="2200" dirty="0">
                <a:solidFill>
                  <a:srgbClr val="161299"/>
                </a:solidFill>
                <a:latin typeface="+mj-ea"/>
                <a:ea typeface="+mj-ea"/>
              </a:rPr>
              <a:t>사업장 면적</a:t>
            </a:r>
            <a:r>
              <a:rPr lang="en-US" altLang="ko-KR" sz="2200" dirty="0">
                <a:solidFill>
                  <a:srgbClr val="161299"/>
                </a:solidFill>
                <a:latin typeface="+mj-ea"/>
                <a:ea typeface="+mj-ea"/>
              </a:rPr>
              <a:t>(</a:t>
            </a:r>
            <a:r>
              <a:rPr lang="en-US" altLang="ko-Kore-KR" sz="2200" dirty="0">
                <a:solidFill>
                  <a:srgbClr val="161299"/>
                </a:solidFill>
                <a:latin typeface="+mj-ea"/>
                <a:ea typeface="+mj-ea"/>
              </a:rPr>
              <a:t>ha</a:t>
            </a:r>
            <a:r>
              <a:rPr lang="en-US" altLang="ko-KR" sz="2200" dirty="0">
                <a:solidFill>
                  <a:srgbClr val="161299"/>
                </a:solidFill>
                <a:latin typeface="+mj-ea"/>
                <a:ea typeface="+mj-ea"/>
              </a:rPr>
              <a:t>)</a:t>
            </a:r>
            <a:endParaRPr lang="ru-RU" sz="2200" dirty="0">
              <a:solidFill>
                <a:srgbClr val="161299"/>
              </a:solidFill>
              <a:latin typeface="+mj-ea"/>
              <a:ea typeface="+mj-ea"/>
            </a:endParaRPr>
          </a:p>
          <a:p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•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 </a:t>
            </a:r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55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 – </a:t>
            </a:r>
            <a:r>
              <a:rPr lang="ko-KR" altLang="en-US" sz="2200" dirty="0">
                <a:solidFill>
                  <a:srgbClr val="161299"/>
                </a:solidFill>
                <a:latin typeface="+mj-ea"/>
                <a:ea typeface="+mj-ea"/>
              </a:rPr>
              <a:t>수출중인 국가 수</a:t>
            </a:r>
            <a:endParaRPr lang="ru-RU" sz="2200" dirty="0">
              <a:solidFill>
                <a:srgbClr val="161299"/>
              </a:solidFill>
              <a:latin typeface="+mj-ea"/>
              <a:ea typeface="+mj-ea"/>
            </a:endParaRPr>
          </a:p>
          <a:p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•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 </a:t>
            </a:r>
            <a:r>
              <a:rPr lang="ru-RU" sz="2200" dirty="0">
                <a:solidFill>
                  <a:srgbClr val="161299"/>
                </a:solidFill>
                <a:latin typeface="+mj-ea"/>
                <a:ea typeface="+mj-ea"/>
              </a:rPr>
              <a:t>90 </a:t>
            </a:r>
            <a:r>
              <a:rPr lang="en-US" sz="2200" dirty="0">
                <a:solidFill>
                  <a:srgbClr val="161299"/>
                </a:solidFill>
                <a:latin typeface="+mj-ea"/>
                <a:ea typeface="+mj-ea"/>
              </a:rPr>
              <a:t>– </a:t>
            </a:r>
            <a:r>
              <a:rPr lang="ko-KR" altLang="en-US" sz="2200" dirty="0">
                <a:solidFill>
                  <a:srgbClr val="161299"/>
                </a:solidFill>
                <a:latin typeface="+mj-ea"/>
                <a:ea typeface="+mj-ea"/>
              </a:rPr>
              <a:t>생산 제품의 수출비중</a:t>
            </a:r>
            <a:r>
              <a:rPr lang="en-US" altLang="ko-KR" sz="2200" dirty="0">
                <a:solidFill>
                  <a:srgbClr val="161299"/>
                </a:solidFill>
                <a:latin typeface="+mj-ea"/>
                <a:ea typeface="+mj-ea"/>
              </a:rPr>
              <a:t>(%)</a:t>
            </a:r>
            <a:endParaRPr lang="ru-RU" sz="2200" dirty="0">
              <a:solidFill>
                <a:srgbClr val="161299"/>
              </a:solidFill>
              <a:latin typeface="+mj-ea"/>
              <a:ea typeface="+mj-ea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2617" y="4915535"/>
            <a:ext cx="740941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>
                <a:solidFill>
                  <a:srgbClr val="161299"/>
                </a:solidFill>
                <a:latin typeface="+mj-ea"/>
                <a:ea typeface="+mj-ea"/>
              </a:rPr>
              <a:t>본사는 세계 최고의 유리섬유와 유리섬유 사용제품 생산자 중 하나입니다</a:t>
            </a:r>
            <a:r>
              <a:rPr lang="en-US" altLang="ko-KR" sz="2400" b="1" dirty="0">
                <a:solidFill>
                  <a:srgbClr val="161299"/>
                </a:solidFill>
                <a:latin typeface="+mj-ea"/>
                <a:ea typeface="+mj-ea"/>
              </a:rPr>
              <a:t>.</a:t>
            </a:r>
            <a:r>
              <a:rPr lang="ko-KR" altLang="en-US" sz="2400" b="1" dirty="0">
                <a:solidFill>
                  <a:srgbClr val="161299"/>
                </a:solidFill>
                <a:latin typeface="+mj-ea"/>
                <a:ea typeface="+mj-ea"/>
              </a:rPr>
              <a:t> </a:t>
            </a:r>
            <a:endParaRPr lang="ru-RU" sz="2400" b="1" dirty="0">
              <a:solidFill>
                <a:srgbClr val="161299"/>
              </a:solidFill>
              <a:latin typeface="+mj-ea"/>
              <a:ea typeface="+mj-ea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048000" y="772616"/>
            <a:ext cx="515543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600" b="1" dirty="0">
                <a:solidFill>
                  <a:srgbClr val="161299"/>
                </a:solidFill>
                <a:latin typeface="+mj-ea"/>
                <a:ea typeface="+mj-ea"/>
              </a:rPr>
              <a:t>기본정보</a:t>
            </a:r>
            <a:endParaRPr lang="ru-RU" sz="3600" b="1" dirty="0">
              <a:solidFill>
                <a:srgbClr val="161299"/>
              </a:solidFill>
              <a:latin typeface="+mj-ea"/>
              <a:ea typeface="+mj-ea"/>
            </a:endParaRPr>
          </a:p>
        </p:txBody>
      </p:sp>
      <p:sp>
        <p:nvSpPr>
          <p:cNvPr id="7" name="Овал 6"/>
          <p:cNvSpPr/>
          <p:nvPr/>
        </p:nvSpPr>
        <p:spPr>
          <a:xfrm>
            <a:off x="637307" y="2974298"/>
            <a:ext cx="215535" cy="224444"/>
          </a:xfrm>
          <a:prstGeom prst="ellipse">
            <a:avLst/>
          </a:prstGeom>
          <a:solidFill>
            <a:srgbClr val="1612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637307" y="3333073"/>
            <a:ext cx="215535" cy="224444"/>
          </a:xfrm>
          <a:prstGeom prst="ellipse">
            <a:avLst/>
          </a:prstGeom>
          <a:solidFill>
            <a:srgbClr val="1612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Овал 8"/>
          <p:cNvSpPr/>
          <p:nvPr/>
        </p:nvSpPr>
        <p:spPr>
          <a:xfrm>
            <a:off x="637307" y="3697241"/>
            <a:ext cx="215535" cy="224444"/>
          </a:xfrm>
          <a:prstGeom prst="ellipse">
            <a:avLst/>
          </a:prstGeom>
          <a:solidFill>
            <a:srgbClr val="1612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Овал 9"/>
          <p:cNvSpPr/>
          <p:nvPr/>
        </p:nvSpPr>
        <p:spPr>
          <a:xfrm>
            <a:off x="637307" y="3977864"/>
            <a:ext cx="215535" cy="224444"/>
          </a:xfrm>
          <a:prstGeom prst="ellipse">
            <a:avLst/>
          </a:prstGeom>
          <a:solidFill>
            <a:srgbClr val="1612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Овал 10"/>
          <p:cNvSpPr/>
          <p:nvPr/>
        </p:nvSpPr>
        <p:spPr>
          <a:xfrm>
            <a:off x="637307" y="4347463"/>
            <a:ext cx="215535" cy="224444"/>
          </a:xfrm>
          <a:prstGeom prst="ellipse">
            <a:avLst/>
          </a:prstGeom>
          <a:solidFill>
            <a:srgbClr val="1612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Прямоугольник 11"/>
          <p:cNvSpPr/>
          <p:nvPr/>
        </p:nvSpPr>
        <p:spPr>
          <a:xfrm>
            <a:off x="88368" y="6411058"/>
            <a:ext cx="3522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1</a:t>
            </a:r>
            <a:endParaRPr lang="ru-RU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4197450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" y="0"/>
            <a:ext cx="12185246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320328" y="1469119"/>
            <a:ext cx="7473142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2200" b="1" dirty="0">
                <a:solidFill>
                  <a:srgbClr val="161299"/>
                </a:solidFill>
                <a:latin typeface="a_Futurica" panose="020B0402020204020303" pitchFamily="34" charset="-52"/>
              </a:rPr>
              <a:t>실리카 유리 성분</a:t>
            </a:r>
            <a:r>
              <a:rPr lang="en-US" b="1" dirty="0">
                <a:solidFill>
                  <a:srgbClr val="161299"/>
                </a:solidFill>
                <a:latin typeface="a_Futurica" panose="020B0402020204020303" pitchFamily="34" charset="-52"/>
              </a:rPr>
              <a:t>:</a:t>
            </a:r>
            <a:endParaRPr lang="ru-RU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endParaRPr lang="en-US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buFont typeface="Arial" pitchFamily="34" charset="0"/>
              <a:buChar char="•"/>
            </a:pPr>
            <a:r>
              <a:rPr lang="ru-RU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r>
              <a:rPr 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No. 11 with SiO2 content of 95±1%</a:t>
            </a:r>
          </a:p>
          <a:p>
            <a:r>
              <a:rPr 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(operating temperature up to +1100</a:t>
            </a:r>
            <a:r>
              <a:rPr lang="de-DE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°C</a:t>
            </a:r>
            <a:r>
              <a:rPr 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)</a:t>
            </a:r>
            <a:endParaRPr lang="ru-RU" sz="1400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buFont typeface="Arial" pitchFamily="34" charset="0"/>
              <a:buChar char="•"/>
            </a:pPr>
            <a:r>
              <a:rPr lang="ru-RU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r>
              <a:rPr lang="en-US" sz="1400" dirty="0" err="1">
                <a:solidFill>
                  <a:srgbClr val="161299"/>
                </a:solidFill>
                <a:latin typeface="a_Futurica" panose="020B0402020204020303" pitchFamily="34" charset="-52"/>
              </a:rPr>
              <a:t>Puresil</a:t>
            </a:r>
            <a:r>
              <a:rPr 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 with SiO2 content of 99±1%</a:t>
            </a:r>
          </a:p>
          <a:p>
            <a:r>
              <a:rPr 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(operating temperature up to +1200</a:t>
            </a:r>
            <a:r>
              <a:rPr lang="de-DE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 °C</a:t>
            </a:r>
            <a:r>
              <a:rPr 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)</a:t>
            </a:r>
          </a:p>
          <a:p>
            <a:endParaRPr lang="ru-RU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 algn="ctr"/>
            <a:r>
              <a:rPr lang="ko-KR" altLang="en-US" sz="2200" b="1" dirty="0">
                <a:solidFill>
                  <a:srgbClr val="161299"/>
                </a:solidFill>
                <a:latin typeface="a_Futurica" panose="020B0402020204020303" pitchFamily="34" charset="-52"/>
              </a:rPr>
              <a:t>원료 종류</a:t>
            </a:r>
            <a:r>
              <a:rPr lang="ru-RU" sz="2200" b="1" dirty="0">
                <a:solidFill>
                  <a:srgbClr val="161299"/>
                </a:solidFill>
                <a:latin typeface="a_Futurica" panose="020B0402020204020303" pitchFamily="34" charset="-52"/>
              </a:rPr>
              <a:t>:</a:t>
            </a:r>
            <a:endParaRPr lang="en-US" sz="22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 algn="ctr"/>
            <a:endParaRPr lang="ru-RU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파이버</a:t>
            </a:r>
            <a:r>
              <a:rPr lang="ru-RU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; 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박음질이 되어있는 섬유</a:t>
            </a:r>
            <a:r>
              <a:rPr lang="ru-RU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; </a:t>
            </a:r>
          </a:p>
          <a:p>
            <a:r>
              <a:rPr lang="ko-KR" altLang="en-US" sz="1400" dirty="0" err="1">
                <a:solidFill>
                  <a:srgbClr val="161299"/>
                </a:solidFill>
                <a:latin typeface="a_Futurica" panose="020B0402020204020303" pitchFamily="34" charset="-52"/>
              </a:rPr>
              <a:t>페브릭</a:t>
            </a:r>
            <a:r>
              <a:rPr lang="ru-RU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; 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필터용 섬유</a:t>
            </a:r>
            <a:r>
              <a:rPr lang="ru-RU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; 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완제품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;</a:t>
            </a:r>
            <a:endParaRPr lang="ru-RU" sz="1400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r>
              <a:rPr lang="ko-KR" altLang="en-US" sz="1400" dirty="0" err="1">
                <a:solidFill>
                  <a:srgbClr val="161299"/>
                </a:solidFill>
                <a:latin typeface="a_Futurica" panose="020B0402020204020303" pitchFamily="34" charset="-52"/>
              </a:rPr>
              <a:t>고정밀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 산업을 위한 고온 단열재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;</a:t>
            </a:r>
            <a:endParaRPr lang="ru-RU" sz="1400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76067" y="203736"/>
            <a:ext cx="89189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3600" b="1" dirty="0">
                <a:solidFill>
                  <a:srgbClr val="161299"/>
                </a:solidFill>
                <a:latin typeface="a_Futurica" panose="020B0402020204020303" pitchFamily="34" charset="-52"/>
              </a:rPr>
              <a:t>고온 </a:t>
            </a:r>
            <a:r>
              <a:rPr lang="ko-KR" altLang="en-US" sz="3600" b="1" dirty="0" err="1">
                <a:solidFill>
                  <a:srgbClr val="161299"/>
                </a:solidFill>
                <a:latin typeface="a_Futurica" panose="020B0402020204020303" pitchFamily="34" charset="-52"/>
              </a:rPr>
              <a:t>실리카제품</a:t>
            </a:r>
            <a:endParaRPr lang="en-US" sz="36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 algn="r"/>
            <a:r>
              <a:rPr lang="en-US" altLang="ko-KR" i="1" dirty="0">
                <a:solidFill>
                  <a:srgbClr val="161299"/>
                </a:solidFill>
                <a:latin typeface="a_Futurica" panose="020B0402020204020303" pitchFamily="34" charset="-52"/>
              </a:rPr>
              <a:t>High</a:t>
            </a:r>
            <a:r>
              <a:rPr lang="ko-KR" altLang="en-US" i="1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r>
              <a:rPr lang="en-US" altLang="ko-KR" i="1" dirty="0">
                <a:solidFill>
                  <a:srgbClr val="161299"/>
                </a:solidFill>
                <a:latin typeface="a_Futurica" panose="020B0402020204020303" pitchFamily="34" charset="-52"/>
              </a:rPr>
              <a:t>Temperature</a:t>
            </a:r>
            <a:r>
              <a:rPr lang="ko-KR" altLang="en-US" i="1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r>
              <a:rPr lang="en-US" i="1" dirty="0">
                <a:solidFill>
                  <a:srgbClr val="161299"/>
                </a:solidFill>
                <a:latin typeface="a_Futurica" panose="020B0402020204020303" pitchFamily="34" charset="-52"/>
              </a:rPr>
              <a:t>SILICA </a:t>
            </a:r>
            <a:r>
              <a:rPr lang="en-US" altLang="ko-KR" i="1" dirty="0">
                <a:solidFill>
                  <a:srgbClr val="161299"/>
                </a:solidFill>
                <a:latin typeface="a_Futurica" panose="020B0402020204020303" pitchFamily="34" charset="-52"/>
              </a:rPr>
              <a:t>Products</a:t>
            </a:r>
            <a:endParaRPr lang="ru-RU" i="1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8368" y="6411058"/>
            <a:ext cx="3522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2</a:t>
            </a:r>
            <a:endParaRPr lang="ru-RU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2022499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85246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396067" y="1485220"/>
            <a:ext cx="7067446" cy="41642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90000"/>
              </a:lnSpc>
            </a:pPr>
            <a:r>
              <a:rPr lang="en-US" altLang="ko-KR" sz="2200" b="1" dirty="0">
                <a:solidFill>
                  <a:srgbClr val="161299"/>
                </a:solidFill>
                <a:latin typeface="a_Futurica" panose="020B0402020204020303" pitchFamily="34" charset="-52"/>
              </a:rPr>
              <a:t>Application</a:t>
            </a:r>
            <a:r>
              <a:rPr lang="ko-KR" altLang="en-US" sz="2200" b="1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endParaRPr lang="en-US" altLang="ko-KR" sz="22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 algn="ctr">
              <a:lnSpc>
                <a:spcPct val="90000"/>
              </a:lnSpc>
            </a:pPr>
            <a:endParaRPr lang="en-US" sz="22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endParaRPr lang="ru-RU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r>
              <a:rPr lang="ko-KR" altLang="en-US" b="1" dirty="0">
                <a:solidFill>
                  <a:srgbClr val="161299"/>
                </a:solidFill>
                <a:latin typeface="a_Futurica" panose="020B0402020204020303" pitchFamily="34" charset="-52"/>
              </a:rPr>
              <a:t>소방용품 제조</a:t>
            </a:r>
            <a:r>
              <a:rPr lang="ru-RU" b="1" dirty="0">
                <a:solidFill>
                  <a:srgbClr val="161299"/>
                </a:solidFill>
                <a:latin typeface="a_Futurica" panose="020B0402020204020303" pitchFamily="34" charset="-52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용접 담요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방화 담요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방화 스크린 및 방화 커튼용</a:t>
            </a:r>
            <a:endParaRPr lang="en-US" altLang="ko-KR" sz="1400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endParaRPr lang="en-US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r>
              <a:rPr lang="ko-KR" altLang="en-US" b="1" dirty="0">
                <a:solidFill>
                  <a:srgbClr val="161299"/>
                </a:solidFill>
                <a:latin typeface="a_Futurica" panose="020B0402020204020303" pitchFamily="34" charset="-52"/>
              </a:rPr>
              <a:t>고온산업용 단열재</a:t>
            </a:r>
            <a:r>
              <a:rPr lang="en-US" b="1" dirty="0">
                <a:solidFill>
                  <a:srgbClr val="161299"/>
                </a:solidFill>
                <a:latin typeface="a_Futurica" panose="020B0402020204020303" pitchFamily="34" charset="-52"/>
              </a:rPr>
              <a:t>:</a:t>
            </a:r>
            <a:endParaRPr lang="ru-RU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고로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터빈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원자력 발전소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석유 플랫폼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유류장비의 단열재용</a:t>
            </a:r>
            <a:endParaRPr lang="en-US" sz="1400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endParaRPr lang="en-US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r>
              <a:rPr lang="ko-KR" altLang="en-US" b="1" dirty="0">
                <a:solidFill>
                  <a:srgbClr val="161299"/>
                </a:solidFill>
                <a:latin typeface="a_Futurica" panose="020B0402020204020303" pitchFamily="34" charset="-52"/>
              </a:rPr>
              <a:t>제철</a:t>
            </a:r>
            <a:r>
              <a:rPr lang="en-US" altLang="ko-KR" b="1" dirty="0">
                <a:solidFill>
                  <a:srgbClr val="161299"/>
                </a:solidFill>
                <a:latin typeface="a_Futurica" panose="020B0402020204020303" pitchFamily="34" charset="-52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용융 금속 필터용</a:t>
            </a:r>
            <a:endParaRPr lang="en-US" altLang="ko-KR" sz="1400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endParaRPr lang="ru-RU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r>
              <a:rPr lang="ko-KR" altLang="en-US" b="1" dirty="0">
                <a:solidFill>
                  <a:srgbClr val="161299"/>
                </a:solidFill>
                <a:latin typeface="a_Futurica" panose="020B0402020204020303" pitchFamily="34" charset="-52"/>
              </a:rPr>
              <a:t>자동차 및 우주항공 산업</a:t>
            </a:r>
            <a:r>
              <a:rPr lang="en-US" b="1" dirty="0">
                <a:solidFill>
                  <a:srgbClr val="161299"/>
                </a:solidFill>
                <a:latin typeface="a_Futurica" panose="020B0402020204020303" pitchFamily="34" charset="-52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가스 배기 시스템의 절연용 등</a:t>
            </a:r>
            <a:endParaRPr lang="en-US" altLang="ko-KR" sz="1400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endParaRPr lang="en-US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>
              <a:lnSpc>
                <a:spcPct val="90000"/>
              </a:lnSpc>
            </a:pPr>
            <a:r>
              <a:rPr lang="ko-KR" altLang="en-US" b="1" dirty="0">
                <a:solidFill>
                  <a:srgbClr val="161299"/>
                </a:solidFill>
                <a:latin typeface="a_Futurica" panose="020B0402020204020303" pitchFamily="34" charset="-52"/>
              </a:rPr>
              <a:t>생활용품 원료</a:t>
            </a:r>
            <a:r>
              <a:rPr lang="en-US" altLang="ko-KR" b="1" dirty="0">
                <a:solidFill>
                  <a:srgbClr val="161299"/>
                </a:solidFill>
                <a:latin typeface="a_Futurica" panose="020B0402020204020303" pitchFamily="34" charset="-52"/>
              </a:rPr>
              <a:t>:</a:t>
            </a:r>
          </a:p>
          <a:p>
            <a:pPr>
              <a:lnSpc>
                <a:spcPct val="90000"/>
              </a:lnSpc>
            </a:pP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단열 매트 및 </a:t>
            </a:r>
            <a:r>
              <a:rPr lang="ko-KR" altLang="en-US" sz="1400" dirty="0" err="1">
                <a:solidFill>
                  <a:srgbClr val="161299"/>
                </a:solidFill>
                <a:latin typeface="a_Futurica" panose="020B0402020204020303" pitchFamily="34" charset="-52"/>
              </a:rPr>
              <a:t>슬리브용</a:t>
            </a:r>
            <a:endParaRPr lang="ru-RU" sz="1400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8368" y="6411058"/>
            <a:ext cx="3522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3</a:t>
            </a:r>
            <a:endParaRPr lang="ru-RU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  <p:sp>
        <p:nvSpPr>
          <p:cNvPr id="3" name="Прямоугольник 3">
            <a:extLst>
              <a:ext uri="{FF2B5EF4-FFF2-40B4-BE49-F238E27FC236}">
                <a16:creationId xmlns:a16="http://schemas.microsoft.com/office/drawing/2014/main" id="{DC9A37D2-19B6-499D-1433-D34F810E8172}"/>
              </a:ext>
            </a:extLst>
          </p:cNvPr>
          <p:cNvSpPr/>
          <p:nvPr/>
        </p:nvSpPr>
        <p:spPr>
          <a:xfrm>
            <a:off x="3176067" y="203736"/>
            <a:ext cx="89189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3600" b="1" dirty="0">
                <a:solidFill>
                  <a:srgbClr val="161299"/>
                </a:solidFill>
                <a:latin typeface="a_Futurica" panose="020B0402020204020303" pitchFamily="34" charset="-52"/>
              </a:rPr>
              <a:t>고온 </a:t>
            </a:r>
            <a:r>
              <a:rPr lang="ko-KR" altLang="en-US" sz="3600" b="1" dirty="0" err="1">
                <a:solidFill>
                  <a:srgbClr val="161299"/>
                </a:solidFill>
                <a:latin typeface="a_Futurica" panose="020B0402020204020303" pitchFamily="34" charset="-52"/>
              </a:rPr>
              <a:t>실리카제품</a:t>
            </a:r>
            <a:endParaRPr lang="en-US" sz="36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 algn="r"/>
            <a:r>
              <a:rPr lang="en-US" altLang="ko-KR" i="1" dirty="0">
                <a:solidFill>
                  <a:srgbClr val="161299"/>
                </a:solidFill>
                <a:latin typeface="a_Futurica" panose="020B0402020204020303" pitchFamily="34" charset="-52"/>
              </a:rPr>
              <a:t>High</a:t>
            </a:r>
            <a:r>
              <a:rPr lang="ko-KR" altLang="en-US" i="1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r>
              <a:rPr lang="en-US" altLang="ko-KR" i="1" dirty="0">
                <a:solidFill>
                  <a:srgbClr val="161299"/>
                </a:solidFill>
                <a:latin typeface="a_Futurica" panose="020B0402020204020303" pitchFamily="34" charset="-52"/>
              </a:rPr>
              <a:t>Temperature</a:t>
            </a:r>
            <a:r>
              <a:rPr lang="ko-KR" altLang="en-US" i="1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r>
              <a:rPr lang="en-US" i="1" dirty="0">
                <a:solidFill>
                  <a:srgbClr val="161299"/>
                </a:solidFill>
                <a:latin typeface="a_Futurica" panose="020B0402020204020303" pitchFamily="34" charset="-52"/>
              </a:rPr>
              <a:t>SILICA </a:t>
            </a:r>
            <a:r>
              <a:rPr lang="en-US" altLang="ko-KR" i="1" dirty="0">
                <a:solidFill>
                  <a:srgbClr val="161299"/>
                </a:solidFill>
                <a:latin typeface="a_Futurica" panose="020B0402020204020303" pitchFamily="34" charset="-52"/>
              </a:rPr>
              <a:t>Products</a:t>
            </a:r>
            <a:endParaRPr lang="ru-RU" i="1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8380877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77" y="0"/>
            <a:ext cx="12185246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8368" y="6411058"/>
            <a:ext cx="3522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4</a:t>
            </a:r>
            <a:endParaRPr lang="ru-RU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  <p:sp>
        <p:nvSpPr>
          <p:cNvPr id="5" name="Прямоугольник 3">
            <a:extLst>
              <a:ext uri="{FF2B5EF4-FFF2-40B4-BE49-F238E27FC236}">
                <a16:creationId xmlns:a16="http://schemas.microsoft.com/office/drawing/2014/main" id="{4E4860DB-7DF1-EC52-F43C-F8779428649C}"/>
              </a:ext>
            </a:extLst>
          </p:cNvPr>
          <p:cNvSpPr/>
          <p:nvPr/>
        </p:nvSpPr>
        <p:spPr>
          <a:xfrm>
            <a:off x="3161780" y="103724"/>
            <a:ext cx="891895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3600" b="1" dirty="0">
                <a:solidFill>
                  <a:srgbClr val="161299"/>
                </a:solidFill>
                <a:latin typeface="a_Futurica" panose="020B0402020204020303" pitchFamily="34" charset="-52"/>
              </a:rPr>
              <a:t>고온 </a:t>
            </a:r>
            <a:r>
              <a:rPr lang="ko-KR" altLang="en-US" sz="3600" b="1" dirty="0" err="1">
                <a:solidFill>
                  <a:srgbClr val="161299"/>
                </a:solidFill>
                <a:latin typeface="a_Futurica" panose="020B0402020204020303" pitchFamily="34" charset="-52"/>
              </a:rPr>
              <a:t>실리카제품</a:t>
            </a:r>
            <a:endParaRPr lang="en-US" sz="36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 algn="r"/>
            <a:r>
              <a:rPr lang="en-US" altLang="ko-KR" i="1" dirty="0">
                <a:solidFill>
                  <a:srgbClr val="161299"/>
                </a:solidFill>
                <a:latin typeface="a_Futurica" panose="020B0402020204020303" pitchFamily="34" charset="-52"/>
              </a:rPr>
              <a:t>High</a:t>
            </a:r>
            <a:r>
              <a:rPr lang="ko-KR" altLang="en-US" i="1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r>
              <a:rPr lang="en-US" altLang="ko-KR" i="1" dirty="0">
                <a:solidFill>
                  <a:srgbClr val="161299"/>
                </a:solidFill>
                <a:latin typeface="a_Futurica" panose="020B0402020204020303" pitchFamily="34" charset="-52"/>
              </a:rPr>
              <a:t>Temperature</a:t>
            </a:r>
            <a:r>
              <a:rPr lang="ko-KR" altLang="en-US" i="1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r>
              <a:rPr lang="en-US" i="1" dirty="0">
                <a:solidFill>
                  <a:srgbClr val="161299"/>
                </a:solidFill>
                <a:latin typeface="a_Futurica" panose="020B0402020204020303" pitchFamily="34" charset="-52"/>
              </a:rPr>
              <a:t>SILICA </a:t>
            </a:r>
            <a:r>
              <a:rPr lang="en-US" altLang="ko-KR" i="1" dirty="0">
                <a:solidFill>
                  <a:srgbClr val="161299"/>
                </a:solidFill>
                <a:latin typeface="a_Futurica" panose="020B0402020204020303" pitchFamily="34" charset="-52"/>
              </a:rPr>
              <a:t>Products</a:t>
            </a:r>
            <a:endParaRPr lang="ru-RU" i="1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3613836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" y="20891"/>
            <a:ext cx="12185246" cy="685800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42408" y="1880231"/>
            <a:ext cx="6096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당사의 전기 절연 유리 직물의 밀도는 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24~400</a:t>
            </a:r>
            <a:r>
              <a:rPr lang="en-US" altLang="ko-Kore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g/</a:t>
            </a:r>
            <a:r>
              <a:rPr lang="en-US" altLang="ko-Kore-KR" sz="1400" dirty="0" err="1">
                <a:solidFill>
                  <a:srgbClr val="161299"/>
                </a:solidFill>
                <a:latin typeface="a_Futurica" panose="020B0402020204020303" pitchFamily="34" charset="-52"/>
              </a:rPr>
              <a:t>sq.m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이며</a:t>
            </a:r>
            <a:r>
              <a:rPr lang="en-US" altLang="ko-KR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,</a:t>
            </a:r>
            <a:r>
              <a:rPr lang="ko-KR" alt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 다음분야의 생산에 사용됩니다 </a:t>
            </a:r>
            <a:r>
              <a:rPr lang="en-US" sz="1400" dirty="0">
                <a:solidFill>
                  <a:srgbClr val="161299"/>
                </a:solidFill>
                <a:latin typeface="a_Futurica" panose="020B0402020204020303" pitchFamily="34" charset="-52"/>
              </a:rPr>
              <a:t>: </a:t>
            </a:r>
            <a:b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</a:br>
            <a:endParaRPr lang="ru-RU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 lvl="1">
              <a:buFont typeface="Arial" pitchFamily="34" charset="0"/>
              <a:buChar char="•"/>
            </a:pPr>
            <a:r>
              <a:rPr lang="ko-KR" altLang="en-US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호일 </a:t>
            </a:r>
            <a:r>
              <a:rPr lang="ko-KR" altLang="en-US" sz="1600" b="1" dirty="0" err="1">
                <a:solidFill>
                  <a:srgbClr val="161299"/>
                </a:solidFill>
                <a:latin typeface="a_Futurica" panose="020B0402020204020303" pitchFamily="34" charset="-52"/>
              </a:rPr>
              <a:t>라미네이팅</a:t>
            </a:r>
            <a:r>
              <a:rPr lang="en-US" altLang="ko-KR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(</a:t>
            </a:r>
            <a:r>
              <a:rPr lang="de-DE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PCB </a:t>
            </a:r>
            <a:r>
              <a:rPr lang="ko-KR" altLang="en-US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베이스</a:t>
            </a:r>
            <a:r>
              <a:rPr lang="en-US" altLang="ko-KR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)</a:t>
            </a:r>
          </a:p>
          <a:p>
            <a:pPr lvl="1">
              <a:buFont typeface="Arial" pitchFamily="34" charset="0"/>
              <a:buChar char="•"/>
            </a:pPr>
            <a:r>
              <a:rPr lang="en-US" altLang="ko-KR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 </a:t>
            </a:r>
            <a:r>
              <a:rPr lang="ko-KR" altLang="en-US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테크니컬 플라스틱</a:t>
            </a:r>
          </a:p>
          <a:p>
            <a:pPr lvl="1">
              <a:buFont typeface="Arial" pitchFamily="34" charset="0"/>
              <a:buChar char="•"/>
            </a:pPr>
            <a:r>
              <a:rPr lang="ko-KR" altLang="en-US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 신축성 단열재</a:t>
            </a:r>
            <a:r>
              <a:rPr lang="en-US" altLang="ko-KR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(</a:t>
            </a:r>
            <a:r>
              <a:rPr lang="ko-KR" altLang="en-US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유리 직물</a:t>
            </a:r>
            <a:r>
              <a:rPr lang="en-US" altLang="ko-KR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600" b="1" dirty="0" err="1">
                <a:solidFill>
                  <a:srgbClr val="161299"/>
                </a:solidFill>
                <a:latin typeface="a_Futurica" panose="020B0402020204020303" pitchFamily="34" charset="-52"/>
              </a:rPr>
              <a:t>운모석</a:t>
            </a:r>
            <a:r>
              <a:rPr lang="en-US" altLang="ko-KR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운모 적층</a:t>
            </a:r>
            <a:r>
              <a:rPr lang="en-US" altLang="ko-KR" sz="1600" b="1" dirty="0">
                <a:solidFill>
                  <a:srgbClr val="161299"/>
                </a:solidFill>
                <a:latin typeface="a_Futurica" panose="020B0402020204020303" pitchFamily="34" charset="-52"/>
              </a:rPr>
              <a:t>)</a:t>
            </a:r>
          </a:p>
          <a:p>
            <a:pPr lvl="1">
              <a:buFont typeface="Arial" pitchFamily="34" charset="0"/>
              <a:buChar char="•"/>
            </a:pPr>
            <a:endParaRPr lang="de-DE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r>
              <a:rPr lang="ko-KR" altLang="en-US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블록</a:t>
            </a:r>
            <a:r>
              <a:rPr lang="en-US" altLang="ko-KR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패널</a:t>
            </a:r>
            <a:r>
              <a:rPr lang="en-US" altLang="ko-KR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컴퓨터 계획</a:t>
            </a:r>
            <a:r>
              <a:rPr lang="en-US" altLang="ko-KR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장치</a:t>
            </a:r>
            <a:r>
              <a:rPr lang="en-US" altLang="ko-KR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전기 모터 및 전기 장비 장치의 절연</a:t>
            </a:r>
            <a:r>
              <a:rPr lang="en-US" altLang="ko-KR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, </a:t>
            </a:r>
            <a:r>
              <a:rPr lang="ko-KR" altLang="en-US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전기 회로의 생산에 적용</a:t>
            </a:r>
            <a:r>
              <a:rPr lang="en-US" altLang="ko-KR" sz="1400" b="1" dirty="0">
                <a:solidFill>
                  <a:srgbClr val="161299"/>
                </a:solidFill>
                <a:latin typeface="a_Futurica" panose="020B0402020204020303" pitchFamily="34" charset="-52"/>
              </a:rPr>
              <a:t>.</a:t>
            </a:r>
            <a:endParaRPr lang="de-DE" sz="14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422678" y="488896"/>
            <a:ext cx="76474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3600" b="1" dirty="0">
                <a:solidFill>
                  <a:srgbClr val="161299"/>
                </a:solidFill>
                <a:latin typeface="a_Futurica" panose="020B0402020204020303" pitchFamily="34" charset="-52"/>
              </a:rPr>
              <a:t>전기 절연 유리섬유</a:t>
            </a:r>
            <a:endParaRPr lang="en-US" altLang="ko-KR" sz="36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 algn="r"/>
            <a:r>
              <a:rPr lang="en" i="1" dirty="0">
                <a:solidFill>
                  <a:srgbClr val="161299"/>
                </a:solidFill>
                <a:latin typeface="a_Futurica" panose="020B0402020204020303" pitchFamily="34" charset="-52"/>
              </a:rPr>
              <a:t>Electric insulation glass fabrics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88368" y="6411058"/>
            <a:ext cx="3522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5</a:t>
            </a:r>
            <a:endParaRPr lang="ru-RU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6295074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54" y="0"/>
            <a:ext cx="12185246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88368" y="6411058"/>
            <a:ext cx="35220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161299"/>
                </a:solidFill>
                <a:latin typeface="a_Futurica" panose="020B0402020204020303" pitchFamily="34" charset="-52"/>
              </a:rPr>
              <a:t>6</a:t>
            </a:r>
            <a:endParaRPr lang="ru-RU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  <p:sp>
        <p:nvSpPr>
          <p:cNvPr id="2" name="Прямоугольник 3">
            <a:extLst>
              <a:ext uri="{FF2B5EF4-FFF2-40B4-BE49-F238E27FC236}">
                <a16:creationId xmlns:a16="http://schemas.microsoft.com/office/drawing/2014/main" id="{A8D6A5C9-3383-9F2B-7F55-CCDEB0061979}"/>
              </a:ext>
            </a:extLst>
          </p:cNvPr>
          <p:cNvSpPr/>
          <p:nvPr/>
        </p:nvSpPr>
        <p:spPr>
          <a:xfrm>
            <a:off x="4408391" y="317446"/>
            <a:ext cx="764740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ko-KR" altLang="en-US" sz="3600" b="1" dirty="0">
                <a:solidFill>
                  <a:srgbClr val="161299"/>
                </a:solidFill>
                <a:latin typeface="a_Futurica" panose="020B0402020204020303" pitchFamily="34" charset="-52"/>
              </a:rPr>
              <a:t>전기 절연 유리섬유</a:t>
            </a:r>
            <a:endParaRPr lang="en-US" altLang="ko-KR" sz="36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  <a:p>
            <a:pPr algn="r"/>
            <a:r>
              <a:rPr lang="en" i="1" dirty="0">
                <a:solidFill>
                  <a:srgbClr val="161299"/>
                </a:solidFill>
                <a:latin typeface="a_Futurica" panose="020B0402020204020303" pitchFamily="34" charset="-52"/>
              </a:rPr>
              <a:t>Electric insulation glass fabrics</a:t>
            </a:r>
          </a:p>
        </p:txBody>
      </p:sp>
    </p:spTree>
    <p:extLst>
      <p:ext uri="{BB962C8B-B14F-4D97-AF65-F5344CB8AC3E}">
        <p14:creationId xmlns:p14="http://schemas.microsoft.com/office/powerpoint/2010/main" val="11784700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28"/>
            <a:ext cx="12192000" cy="685627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96402" y="2660423"/>
            <a:ext cx="8918950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4400" b="1" dirty="0">
                <a:solidFill>
                  <a:srgbClr val="161299"/>
                </a:solidFill>
                <a:latin typeface="a_Futurica" panose="020B0402020204020303" pitchFamily="34" charset="-52"/>
              </a:rPr>
              <a:t>Thank you for your attention!</a:t>
            </a:r>
          </a:p>
          <a:p>
            <a:pPr algn="r"/>
            <a:r>
              <a:rPr lang="ko-KR" altLang="en-US" sz="4400" b="1" dirty="0">
                <a:solidFill>
                  <a:srgbClr val="161299"/>
                </a:solidFill>
                <a:latin typeface="a_Futurica" panose="020B0402020204020303" pitchFamily="34" charset="-52"/>
              </a:rPr>
              <a:t>감사합니다</a:t>
            </a:r>
            <a:r>
              <a:rPr lang="en-US" altLang="ko-KR" sz="4400" b="1" dirty="0">
                <a:solidFill>
                  <a:srgbClr val="161299"/>
                </a:solidFill>
                <a:latin typeface="a_Futurica" panose="020B0402020204020303" pitchFamily="34" charset="-52"/>
              </a:rPr>
              <a:t>!</a:t>
            </a:r>
            <a:endParaRPr lang="ru-RU" sz="4400" b="1" dirty="0">
              <a:solidFill>
                <a:srgbClr val="161299"/>
              </a:solidFill>
              <a:latin typeface="a_Futurica" panose="020B0402020204020303" pitchFamily="34" charset="-52"/>
            </a:endParaRPr>
          </a:p>
        </p:txBody>
      </p:sp>
    </p:spTree>
    <p:extLst>
      <p:ext uri="{BB962C8B-B14F-4D97-AF65-F5344CB8AC3E}">
        <p14:creationId xmlns:p14="http://schemas.microsoft.com/office/powerpoint/2010/main" val="1151172594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188</TotalTime>
  <Words>295</Words>
  <Application>Microsoft Macintosh PowerPoint</Application>
  <PresentationFormat>와이드스크린</PresentationFormat>
  <Paragraphs>66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4" baseType="lpstr">
      <vt:lpstr>a_Futurica</vt:lpstr>
      <vt:lpstr>맑은 고딕</vt:lpstr>
      <vt:lpstr>Arial</vt:lpstr>
      <vt:lpstr>Calibri</vt:lpstr>
      <vt:lpstr>Calibri Light</vt:lpstr>
      <vt:lpstr>Тема Office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Юлия Владимировна Лузгина</dc:creator>
  <cp:lastModifiedBy>서성원</cp:lastModifiedBy>
  <cp:revision>31</cp:revision>
  <dcterms:created xsi:type="dcterms:W3CDTF">2023-06-28T06:49:23Z</dcterms:created>
  <dcterms:modified xsi:type="dcterms:W3CDTF">2023-08-11T01:38:41Z</dcterms:modified>
</cp:coreProperties>
</file>