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6" r:id="rId1"/>
  </p:sldMasterIdLst>
  <p:notesMasterIdLst>
    <p:notesMasterId r:id="rId15"/>
  </p:notesMasterIdLst>
  <p:sldIdLst>
    <p:sldId id="256" r:id="rId2"/>
    <p:sldId id="312" r:id="rId3"/>
    <p:sldId id="258" r:id="rId4"/>
    <p:sldId id="273" r:id="rId5"/>
    <p:sldId id="265" r:id="rId6"/>
    <p:sldId id="260" r:id="rId7"/>
    <p:sldId id="257" r:id="rId8"/>
    <p:sldId id="310" r:id="rId9"/>
    <p:sldId id="259" r:id="rId10"/>
    <p:sldId id="276" r:id="rId11"/>
    <p:sldId id="271" r:id="rId12"/>
    <p:sldId id="261" r:id="rId13"/>
    <p:sldId id="311" r:id="rId1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7FFBCF-5577-4B5A-88E5-B52B1BC7D1DC}">
  <a:tblStyle styleId="{577FFBCF-5577-4B5A-88E5-B52B1BC7D1D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60"/>
  </p:normalViewPr>
  <p:slideViewPr>
    <p:cSldViewPr snapToGrid="0">
      <p:cViewPr varScale="1">
        <p:scale>
          <a:sx n="141" d="100"/>
          <a:sy n="141" d="100"/>
        </p:scale>
        <p:origin x="75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04e860fe0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104e860fe0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3305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4e860fe09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104e860fe09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02f94db1f8_0_29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7" name="Google Shape;567;g102f94db1f8_0_29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104e860fe09_0_1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104e860fe09_0_1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04e860fe0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104e860fe0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102f94db1f8_0_294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102f94db1f8_0_294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104e860fe09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104e860fe09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7624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104e860fe09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104e860fe09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g104e860fe09_0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4" name="Google Shape;654;g104e860fe09_0_2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104e860fe09_0_1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9" name="Google Shape;519;g104e860fe09_0_1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104e860fe09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104e860fe09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6" name="Google Shape;876;g104e860fe09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7" name="Google Shape;877;g104e860fe09_0_1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6565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3209325" y="0"/>
            <a:ext cx="5932800" cy="51435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880925" y="2075825"/>
            <a:ext cx="4737000" cy="145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8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4069900" y="3864238"/>
            <a:ext cx="43590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/>
          <p:nvPr/>
        </p:nvSpPr>
        <p:spPr>
          <a:xfrm>
            <a:off x="715100" y="952775"/>
            <a:ext cx="7713900" cy="32382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706700" y="1925210"/>
            <a:ext cx="4360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65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 idx="2" hasCustomPrompt="1"/>
          </p:nvPr>
        </p:nvSpPr>
        <p:spPr>
          <a:xfrm>
            <a:off x="1783750" y="1837573"/>
            <a:ext cx="1831500" cy="14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6000"/>
              <a:buNone/>
              <a:defRPr sz="11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3706700" y="2809998"/>
            <a:ext cx="4360200" cy="3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-1875" y="0"/>
            <a:ext cx="5940600" cy="51435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720000" y="1017725"/>
            <a:ext cx="7704000" cy="355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AutoNum type="arabicPeriod"/>
              <a:defRPr sz="1200">
                <a:solidFill>
                  <a:srgbClr val="434343"/>
                </a:solidFill>
              </a:defRPr>
            </a:lvl1pPr>
            <a:lvl2pPr marL="914400" lvl="1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alphaLcPeriod"/>
              <a:defRPr>
                <a:solidFill>
                  <a:srgbClr val="434343"/>
                </a:solidFill>
              </a:defRPr>
            </a:lvl2pPr>
            <a:lvl3pPr marL="1371600" lvl="2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romanLcPeriod"/>
              <a:defRPr>
                <a:solidFill>
                  <a:srgbClr val="434343"/>
                </a:solidFill>
              </a:defRPr>
            </a:lvl3pPr>
            <a:lvl4pPr marL="1828800" lvl="3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arabicPeriod"/>
              <a:defRPr>
                <a:solidFill>
                  <a:srgbClr val="434343"/>
                </a:solidFill>
              </a:defRPr>
            </a:lvl4pPr>
            <a:lvl5pPr marL="2286000" lvl="4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alphaLcPeriod"/>
              <a:defRPr>
                <a:solidFill>
                  <a:srgbClr val="434343"/>
                </a:solidFill>
              </a:defRPr>
            </a:lvl5pPr>
            <a:lvl6pPr marL="2743200" lvl="5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romanLcPeriod"/>
              <a:defRPr>
                <a:solidFill>
                  <a:srgbClr val="434343"/>
                </a:solidFill>
              </a:defRPr>
            </a:lvl6pPr>
            <a:lvl7pPr marL="3200400" lvl="6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arabicPeriod"/>
              <a:defRPr>
                <a:solidFill>
                  <a:srgbClr val="434343"/>
                </a:solidFill>
              </a:defRPr>
            </a:lvl7pPr>
            <a:lvl8pPr marL="3657600" lvl="7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alphaLcPeriod"/>
              <a:defRPr>
                <a:solidFill>
                  <a:srgbClr val="434343"/>
                </a:solidFill>
              </a:defRPr>
            </a:lvl8pPr>
            <a:lvl9pPr marL="4114800" lvl="8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"/>
              <a:buAutoNum type="romanLcPeriod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subTitle" idx="1"/>
          </p:nvPr>
        </p:nvSpPr>
        <p:spPr>
          <a:xfrm>
            <a:off x="1181425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2"/>
          </p:nvPr>
        </p:nvSpPr>
        <p:spPr>
          <a:xfrm>
            <a:off x="4836300" y="2303125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Font typeface="Bebas Neue"/>
              <a:buNone/>
              <a:defRPr sz="2500"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3"/>
          </p:nvPr>
        </p:nvSpPr>
        <p:spPr>
          <a:xfrm>
            <a:off x="1181425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4"/>
          </p:nvPr>
        </p:nvSpPr>
        <p:spPr>
          <a:xfrm>
            <a:off x="4836300" y="2917150"/>
            <a:ext cx="2907600" cy="71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/>
          <p:nvPr/>
        </p:nvSpPr>
        <p:spPr>
          <a:xfrm>
            <a:off x="0" y="1260800"/>
            <a:ext cx="9144000" cy="33477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/>
          <p:nvPr/>
        </p:nvSpPr>
        <p:spPr>
          <a:xfrm>
            <a:off x="-50" y="952775"/>
            <a:ext cx="6153600" cy="32382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715100" y="1379713"/>
            <a:ext cx="46611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ubTitle" idx="1"/>
          </p:nvPr>
        </p:nvSpPr>
        <p:spPr>
          <a:xfrm>
            <a:off x="715200" y="2221525"/>
            <a:ext cx="3590100" cy="168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/>
          <p:nvPr/>
        </p:nvSpPr>
        <p:spPr>
          <a:xfrm>
            <a:off x="-1875" y="0"/>
            <a:ext cx="5940600" cy="51435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746250" y="1742775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2" hasCustomPrompt="1"/>
          </p:nvPr>
        </p:nvSpPr>
        <p:spPr>
          <a:xfrm>
            <a:off x="1276800" y="12258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717550" y="2263311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3"/>
          </p:nvPr>
        </p:nvSpPr>
        <p:spPr>
          <a:xfrm>
            <a:off x="3406250" y="1742775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4" hasCustomPrompt="1"/>
          </p:nvPr>
        </p:nvSpPr>
        <p:spPr>
          <a:xfrm>
            <a:off x="3936800" y="12258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5"/>
          </p:nvPr>
        </p:nvSpPr>
        <p:spPr>
          <a:xfrm>
            <a:off x="3377550" y="2263311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title" idx="6"/>
          </p:nvPr>
        </p:nvSpPr>
        <p:spPr>
          <a:xfrm>
            <a:off x="746250" y="3596000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idx="7" hasCustomPrompt="1"/>
          </p:nvPr>
        </p:nvSpPr>
        <p:spPr>
          <a:xfrm>
            <a:off x="1276800" y="3079025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subTitle" idx="8"/>
          </p:nvPr>
        </p:nvSpPr>
        <p:spPr>
          <a:xfrm>
            <a:off x="720000" y="4116536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title" idx="9"/>
          </p:nvPr>
        </p:nvSpPr>
        <p:spPr>
          <a:xfrm>
            <a:off x="3406250" y="3596000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13" hasCustomPrompt="1"/>
          </p:nvPr>
        </p:nvSpPr>
        <p:spPr>
          <a:xfrm>
            <a:off x="3936800" y="3079025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14"/>
          </p:nvPr>
        </p:nvSpPr>
        <p:spPr>
          <a:xfrm>
            <a:off x="3380000" y="4116536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16"/>
          </p:nvPr>
        </p:nvSpPr>
        <p:spPr>
          <a:xfrm>
            <a:off x="6066250" y="1742775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17" hasCustomPrompt="1"/>
          </p:nvPr>
        </p:nvSpPr>
        <p:spPr>
          <a:xfrm>
            <a:off x="6596800" y="1225800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18"/>
          </p:nvPr>
        </p:nvSpPr>
        <p:spPr>
          <a:xfrm>
            <a:off x="6037550" y="2263311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19"/>
          </p:nvPr>
        </p:nvSpPr>
        <p:spPr>
          <a:xfrm>
            <a:off x="6066250" y="3596000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20" hasCustomPrompt="1"/>
          </p:nvPr>
        </p:nvSpPr>
        <p:spPr>
          <a:xfrm>
            <a:off x="6596800" y="3079025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21"/>
          </p:nvPr>
        </p:nvSpPr>
        <p:spPr>
          <a:xfrm>
            <a:off x="6040000" y="4116536"/>
            <a:ext cx="23889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BLANK_1_1_1_1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/>
          <p:nvPr/>
        </p:nvSpPr>
        <p:spPr>
          <a:xfrm>
            <a:off x="0" y="1260800"/>
            <a:ext cx="9144000" cy="33477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title"/>
          </p:nvPr>
        </p:nvSpPr>
        <p:spPr>
          <a:xfrm>
            <a:off x="1510638" y="1568725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6" name="Google Shape;116;p22"/>
          <p:cNvSpPr txBox="1">
            <a:spLocks noGrp="1"/>
          </p:cNvSpPr>
          <p:nvPr>
            <p:ph type="subTitle" idx="1"/>
          </p:nvPr>
        </p:nvSpPr>
        <p:spPr>
          <a:xfrm>
            <a:off x="1510650" y="2002850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2"/>
          <p:cNvSpPr txBox="1">
            <a:spLocks noGrp="1"/>
          </p:cNvSpPr>
          <p:nvPr>
            <p:ph type="title" idx="2"/>
          </p:nvPr>
        </p:nvSpPr>
        <p:spPr>
          <a:xfrm>
            <a:off x="5750476" y="1568725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8" name="Google Shape;118;p22"/>
          <p:cNvSpPr txBox="1">
            <a:spLocks noGrp="1"/>
          </p:cNvSpPr>
          <p:nvPr>
            <p:ph type="subTitle" idx="3"/>
          </p:nvPr>
        </p:nvSpPr>
        <p:spPr>
          <a:xfrm>
            <a:off x="5750480" y="2002850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2"/>
          <p:cNvSpPr txBox="1">
            <a:spLocks noGrp="1"/>
          </p:cNvSpPr>
          <p:nvPr>
            <p:ph type="title" idx="4"/>
          </p:nvPr>
        </p:nvSpPr>
        <p:spPr>
          <a:xfrm>
            <a:off x="1510663" y="3118250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0" name="Google Shape;120;p22"/>
          <p:cNvSpPr txBox="1">
            <a:spLocks noGrp="1"/>
          </p:cNvSpPr>
          <p:nvPr>
            <p:ph type="subTitle" idx="5"/>
          </p:nvPr>
        </p:nvSpPr>
        <p:spPr>
          <a:xfrm>
            <a:off x="1510675" y="3552375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2"/>
          <p:cNvSpPr txBox="1">
            <a:spLocks noGrp="1"/>
          </p:cNvSpPr>
          <p:nvPr>
            <p:ph type="title" idx="6"/>
          </p:nvPr>
        </p:nvSpPr>
        <p:spPr>
          <a:xfrm>
            <a:off x="5750501" y="3118250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22" name="Google Shape;122;p22"/>
          <p:cNvSpPr txBox="1">
            <a:spLocks noGrp="1"/>
          </p:cNvSpPr>
          <p:nvPr>
            <p:ph type="subTitle" idx="7"/>
          </p:nvPr>
        </p:nvSpPr>
        <p:spPr>
          <a:xfrm>
            <a:off x="5750505" y="3552375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2"/>
          <p:cNvSpPr txBox="1">
            <a:spLocks noGrp="1"/>
          </p:cNvSpPr>
          <p:nvPr>
            <p:ph type="title" idx="8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BLANK_1_1_1_1_1_1_2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6"/>
          <p:cNvSpPr/>
          <p:nvPr/>
        </p:nvSpPr>
        <p:spPr>
          <a:xfrm>
            <a:off x="-1875" y="0"/>
            <a:ext cx="6013800" cy="5143500"/>
          </a:xfrm>
          <a:prstGeom prst="rect">
            <a:avLst/>
          </a:prstGeom>
          <a:solidFill>
            <a:srgbClr val="980000">
              <a:alpha val="3240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ctrTitle"/>
          </p:nvPr>
        </p:nvSpPr>
        <p:spPr>
          <a:xfrm>
            <a:off x="719975" y="535000"/>
            <a:ext cx="4284000" cy="9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subTitle" idx="1"/>
          </p:nvPr>
        </p:nvSpPr>
        <p:spPr>
          <a:xfrm>
            <a:off x="715100" y="1569725"/>
            <a:ext cx="4293900" cy="12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2" name="Google Shape;162;p26"/>
          <p:cNvSpPr txBox="1"/>
          <p:nvPr/>
        </p:nvSpPr>
        <p:spPr>
          <a:xfrm>
            <a:off x="719975" y="3537675"/>
            <a:ext cx="5363400" cy="5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CREDITS: This presentation template was created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Work Sans"/>
                <a:ea typeface="Work Sans"/>
                <a:cs typeface="Work Sans"/>
                <a:sym typeface="Work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 b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, </a:t>
            </a:r>
            <a:r>
              <a:rPr lang="en" sz="120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including icons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Work Sans"/>
                <a:ea typeface="Work Sans"/>
                <a:cs typeface="Work Sans"/>
                <a:sym typeface="Work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and infographics &amp; images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Work Sans"/>
                <a:ea typeface="Work Sans"/>
                <a:cs typeface="Work Sans"/>
                <a:sym typeface="Work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 b="1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Char char="■"/>
              <a:defRPr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5" r:id="rId6"/>
    <p:sldLayoutId id="2147483658" r:id="rId7"/>
    <p:sldLayoutId id="2147483659" r:id="rId8"/>
    <p:sldLayoutId id="2147483668" r:id="rId9"/>
    <p:sldLayoutId id="2147483672" r:id="rId10"/>
    <p:sldLayoutId id="2147483673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microsoft.com/office/2007/relationships/hdphoto" Target="../media/hdphoto3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://www.miit.u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1"/>
          <p:cNvSpPr txBox="1">
            <a:spLocks noGrp="1"/>
          </p:cNvSpPr>
          <p:nvPr>
            <p:ph type="subTitle" idx="1"/>
          </p:nvPr>
        </p:nvSpPr>
        <p:spPr>
          <a:xfrm>
            <a:off x="4643885" y="3864238"/>
            <a:ext cx="43590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/>
            <a:r>
              <a:rPr lang="en-US" dirty="0"/>
              <a:t>Ministry of Investment, Industry and Trade </a:t>
            </a:r>
          </a:p>
          <a:p>
            <a:pPr marL="0" lvl="0" indent="0" algn="r"/>
            <a:r>
              <a:rPr lang="en-US" dirty="0"/>
              <a:t>of the Republic of Uzbekistan</a:t>
            </a:r>
          </a:p>
        </p:txBody>
      </p:sp>
      <p:cxnSp>
        <p:nvCxnSpPr>
          <p:cNvPr id="176" name="Google Shape;176;p31"/>
          <p:cNvCxnSpPr/>
          <p:nvPr/>
        </p:nvCxnSpPr>
        <p:spPr>
          <a:xfrm>
            <a:off x="5699670" y="3655429"/>
            <a:ext cx="3181372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E848C98-0EE6-44B4-9DC6-8E24626B060E}"/>
              </a:ext>
            </a:extLst>
          </p:cNvPr>
          <p:cNvSpPr txBox="1"/>
          <p:nvPr/>
        </p:nvSpPr>
        <p:spPr>
          <a:xfrm>
            <a:off x="3258740" y="831882"/>
            <a:ext cx="57770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chemeClr val="accent3">
                    <a:lumMod val="95000"/>
                  </a:schemeClr>
                </a:solidFill>
                <a:latin typeface="Roboto" pitchFamily="2" charset="0"/>
                <a:ea typeface="Roboto" pitchFamily="2" charset="0"/>
              </a:rPr>
              <a:t>Investment opportunities</a:t>
            </a:r>
          </a:p>
          <a:p>
            <a:pPr algn="r"/>
            <a:r>
              <a:rPr lang="en-US" sz="2800" b="1" dirty="0">
                <a:solidFill>
                  <a:schemeClr val="accent3">
                    <a:lumMod val="95000"/>
                  </a:schemeClr>
                </a:solidFill>
                <a:latin typeface="Roboto" pitchFamily="2" charset="0"/>
                <a:ea typeface="Roboto" pitchFamily="2" charset="0"/>
              </a:rPr>
              <a:t>in viticulture and</a:t>
            </a:r>
          </a:p>
          <a:p>
            <a:pPr algn="r"/>
            <a:r>
              <a:rPr lang="en-US" sz="2800" b="1" dirty="0">
                <a:solidFill>
                  <a:schemeClr val="accent3">
                    <a:lumMod val="95000"/>
                  </a:schemeClr>
                </a:solidFill>
                <a:latin typeface="Roboto" pitchFamily="2" charset="0"/>
                <a:ea typeface="Roboto" pitchFamily="2" charset="0"/>
              </a:rPr>
              <a:t>wine industry</a:t>
            </a:r>
          </a:p>
          <a:p>
            <a:pPr algn="r"/>
            <a:r>
              <a:rPr lang="en-US" sz="2800" b="1" dirty="0">
                <a:solidFill>
                  <a:schemeClr val="accent3">
                    <a:lumMod val="95000"/>
                  </a:schemeClr>
                </a:solidFill>
                <a:latin typeface="Roboto" pitchFamily="2" charset="0"/>
                <a:ea typeface="Roboto" pitchFamily="2" charset="0"/>
              </a:rPr>
              <a:t>of the Republic of Uzbekistan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5"/>
          <p:cNvSpPr txBox="1">
            <a:spLocks noGrp="1"/>
          </p:cNvSpPr>
          <p:nvPr>
            <p:ph type="title"/>
          </p:nvPr>
        </p:nvSpPr>
        <p:spPr>
          <a:xfrm>
            <a:off x="2839021" y="1971931"/>
            <a:ext cx="4360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r>
              <a:rPr lang="en-US" sz="2600" dirty="0"/>
              <a:t>ABOUT </a:t>
            </a:r>
            <a:br>
              <a:rPr lang="en-US" sz="2600" dirty="0"/>
            </a:br>
            <a:r>
              <a:rPr lang="en-US" sz="2600" dirty="0"/>
              <a:t>THE REPUBLIC </a:t>
            </a:r>
            <a:br>
              <a:rPr lang="en-US" sz="2600" dirty="0"/>
            </a:br>
            <a:r>
              <a:rPr lang="en-US" sz="2600" dirty="0"/>
              <a:t>OF UZBEKISTAN</a:t>
            </a:r>
            <a:endParaRPr sz="2600" dirty="0"/>
          </a:p>
        </p:txBody>
      </p:sp>
      <p:sp>
        <p:nvSpPr>
          <p:cNvPr id="230" name="Google Shape;230;p35"/>
          <p:cNvSpPr txBox="1">
            <a:spLocks noGrp="1"/>
          </p:cNvSpPr>
          <p:nvPr>
            <p:ph type="title" idx="2"/>
          </p:nvPr>
        </p:nvSpPr>
        <p:spPr>
          <a:xfrm>
            <a:off x="1783750" y="1837573"/>
            <a:ext cx="1831500" cy="14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82583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3"/>
          <p:cNvSpPr txBox="1">
            <a:spLocks noGrp="1"/>
          </p:cNvSpPr>
          <p:nvPr>
            <p:ph type="title"/>
          </p:nvPr>
        </p:nvSpPr>
        <p:spPr>
          <a:xfrm>
            <a:off x="566044" y="1742775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</a:t>
            </a:r>
            <a:r>
              <a:rPr lang="en-US" dirty="0"/>
              <a:t>rea</a:t>
            </a:r>
            <a:endParaRPr dirty="0"/>
          </a:p>
        </p:txBody>
      </p:sp>
      <p:sp>
        <p:nvSpPr>
          <p:cNvPr id="194" name="Google Shape;194;p33"/>
          <p:cNvSpPr txBox="1">
            <a:spLocks noGrp="1"/>
          </p:cNvSpPr>
          <p:nvPr>
            <p:ph type="title" idx="2"/>
          </p:nvPr>
        </p:nvSpPr>
        <p:spPr>
          <a:xfrm>
            <a:off x="994501" y="1225800"/>
            <a:ext cx="1657723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448,9K </a:t>
            </a:r>
            <a:r>
              <a:rPr lang="en-US" sz="1800" dirty="0"/>
              <a:t>km</a:t>
            </a:r>
            <a:endParaRPr dirty="0"/>
          </a:p>
        </p:txBody>
      </p:sp>
      <p:sp>
        <p:nvSpPr>
          <p:cNvPr id="196" name="Google Shape;196;p33"/>
          <p:cNvSpPr txBox="1">
            <a:spLocks noGrp="1"/>
          </p:cNvSpPr>
          <p:nvPr>
            <p:ph type="title" idx="3"/>
          </p:nvPr>
        </p:nvSpPr>
        <p:spPr>
          <a:xfrm>
            <a:off x="3406250" y="1742775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Population</a:t>
            </a:r>
            <a:endParaRPr dirty="0"/>
          </a:p>
        </p:txBody>
      </p:sp>
      <p:sp>
        <p:nvSpPr>
          <p:cNvPr id="197" name="Google Shape;197;p33"/>
          <p:cNvSpPr txBox="1">
            <a:spLocks noGrp="1"/>
          </p:cNvSpPr>
          <p:nvPr>
            <p:ph type="title" idx="4"/>
          </p:nvPr>
        </p:nvSpPr>
        <p:spPr>
          <a:xfrm>
            <a:off x="3897877" y="1225800"/>
            <a:ext cx="1360941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36,1 </a:t>
            </a:r>
            <a:r>
              <a:rPr lang="en-US" sz="2000" dirty="0" err="1"/>
              <a:t>mln</a:t>
            </a:r>
            <a:endParaRPr dirty="0"/>
          </a:p>
        </p:txBody>
      </p:sp>
      <p:sp>
        <p:nvSpPr>
          <p:cNvPr id="199" name="Google Shape;199;p33"/>
          <p:cNvSpPr txBox="1">
            <a:spLocks noGrp="1"/>
          </p:cNvSpPr>
          <p:nvPr>
            <p:ph type="title" idx="6"/>
          </p:nvPr>
        </p:nvSpPr>
        <p:spPr>
          <a:xfrm>
            <a:off x="566044" y="3726539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International Airports</a:t>
            </a:r>
            <a:endParaRPr dirty="0"/>
          </a:p>
        </p:txBody>
      </p:sp>
      <p:sp>
        <p:nvSpPr>
          <p:cNvPr id="200" name="Google Shape;200;p33"/>
          <p:cNvSpPr txBox="1">
            <a:spLocks noGrp="1"/>
          </p:cNvSpPr>
          <p:nvPr>
            <p:ph type="title" idx="7"/>
          </p:nvPr>
        </p:nvSpPr>
        <p:spPr>
          <a:xfrm>
            <a:off x="1096594" y="3025633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11</a:t>
            </a:r>
            <a:endParaRPr dirty="0"/>
          </a:p>
        </p:txBody>
      </p:sp>
      <p:sp>
        <p:nvSpPr>
          <p:cNvPr id="202" name="Google Shape;202;p33"/>
          <p:cNvSpPr txBox="1">
            <a:spLocks noGrp="1"/>
          </p:cNvSpPr>
          <p:nvPr>
            <p:ph type="title" idx="9"/>
          </p:nvPr>
        </p:nvSpPr>
        <p:spPr>
          <a:xfrm>
            <a:off x="3406250" y="3562630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000" dirty="0"/>
              <a:t>Urbanization rate</a:t>
            </a:r>
            <a:endParaRPr sz="2000" dirty="0"/>
          </a:p>
        </p:txBody>
      </p:sp>
      <p:sp>
        <p:nvSpPr>
          <p:cNvPr id="203" name="Google Shape;203;p33"/>
          <p:cNvSpPr txBox="1">
            <a:spLocks noGrp="1"/>
          </p:cNvSpPr>
          <p:nvPr>
            <p:ph type="title" idx="13"/>
          </p:nvPr>
        </p:nvSpPr>
        <p:spPr>
          <a:xfrm>
            <a:off x="3936800" y="3025633"/>
            <a:ext cx="1275300" cy="593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dirty="0"/>
              <a:t>~50%</a:t>
            </a:r>
            <a:endParaRPr dirty="0"/>
          </a:p>
        </p:txBody>
      </p:sp>
      <p:sp>
        <p:nvSpPr>
          <p:cNvPr id="205" name="Google Shape;205;p33"/>
          <p:cNvSpPr txBox="1">
            <a:spLocks noGrp="1"/>
          </p:cNvSpPr>
          <p:nvPr>
            <p:ph type="title" idx="15"/>
          </p:nvPr>
        </p:nvSpPr>
        <p:spPr>
          <a:xfrm>
            <a:off x="332884" y="151359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lt1"/>
                </a:solidFill>
              </a:rPr>
              <a:t>Republic</a:t>
            </a:r>
            <a:r>
              <a:rPr lang="en-US" dirty="0"/>
              <a:t> of Uzbekistan</a:t>
            </a:r>
            <a:endParaRPr dirty="0">
              <a:solidFill>
                <a:schemeClr val="lt1"/>
              </a:solidFill>
            </a:endParaRPr>
          </a:p>
        </p:txBody>
      </p:sp>
      <p:sp>
        <p:nvSpPr>
          <p:cNvPr id="206" name="Google Shape;206;p33"/>
          <p:cNvSpPr txBox="1">
            <a:spLocks noGrp="1"/>
          </p:cNvSpPr>
          <p:nvPr>
            <p:ph type="title" idx="16"/>
          </p:nvPr>
        </p:nvSpPr>
        <p:spPr>
          <a:xfrm>
            <a:off x="6413322" y="1475789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A strategic position in the middle of Central Asia</a:t>
            </a:r>
            <a:endParaRPr dirty="0"/>
          </a:p>
        </p:txBody>
      </p:sp>
      <p:cxnSp>
        <p:nvCxnSpPr>
          <p:cNvPr id="212" name="Google Shape;212;p33"/>
          <p:cNvCxnSpPr/>
          <p:nvPr/>
        </p:nvCxnSpPr>
        <p:spPr>
          <a:xfrm>
            <a:off x="-14325" y="768256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" name="Google Shape;206;p33">
            <a:extLst>
              <a:ext uri="{FF2B5EF4-FFF2-40B4-BE49-F238E27FC236}">
                <a16:creationId xmlns:a16="http://schemas.microsoft.com/office/drawing/2014/main" id="{91607EB6-8970-46EF-8974-C129C6B1D5C9}"/>
              </a:ext>
            </a:extLst>
          </p:cNvPr>
          <p:cNvSpPr txBox="1">
            <a:spLocks/>
          </p:cNvSpPr>
          <p:nvPr/>
        </p:nvSpPr>
        <p:spPr>
          <a:xfrm>
            <a:off x="5966139" y="3712586"/>
            <a:ext cx="3151169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ebas Neue"/>
              <a:buNone/>
              <a:defRPr sz="24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r>
              <a:rPr lang="en-US" sz="2000" dirty="0"/>
              <a:t>East Asia + Southern Europe</a:t>
            </a:r>
          </a:p>
          <a:p>
            <a:endParaRPr lang="en-US" sz="2000" dirty="0"/>
          </a:p>
          <a:p>
            <a:r>
              <a:rPr lang="en-US" sz="2000" dirty="0"/>
              <a:t>Through </a:t>
            </a:r>
          </a:p>
          <a:p>
            <a:r>
              <a:rPr lang="en-US" sz="2000" dirty="0"/>
              <a:t>China, Kyrgyzstan and </a:t>
            </a:r>
          </a:p>
          <a:p>
            <a:r>
              <a:rPr lang="en-US" sz="2000" dirty="0"/>
              <a:t>Uzbekistan</a:t>
            </a:r>
          </a:p>
        </p:txBody>
      </p:sp>
      <p:cxnSp>
        <p:nvCxnSpPr>
          <p:cNvPr id="44" name="Google Shape;188;p32">
            <a:extLst>
              <a:ext uri="{FF2B5EF4-FFF2-40B4-BE49-F238E27FC236}">
                <a16:creationId xmlns:a16="http://schemas.microsoft.com/office/drawing/2014/main" id="{F69CF157-1823-40B9-B4BB-A958E9472A11}"/>
              </a:ext>
            </a:extLst>
          </p:cNvPr>
          <p:cNvCxnSpPr/>
          <p:nvPr/>
        </p:nvCxnSpPr>
        <p:spPr>
          <a:xfrm>
            <a:off x="6206747" y="2862761"/>
            <a:ext cx="2660137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8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ECONOMIC GROWTH</a:t>
            </a:r>
            <a:endParaRPr dirty="0"/>
          </a:p>
        </p:txBody>
      </p:sp>
      <p:grpSp>
        <p:nvGrpSpPr>
          <p:cNvPr id="570" name="Google Shape;570;p48"/>
          <p:cNvGrpSpPr/>
          <p:nvPr/>
        </p:nvGrpSpPr>
        <p:grpSpPr>
          <a:xfrm>
            <a:off x="3266487" y="1626012"/>
            <a:ext cx="2617477" cy="2617232"/>
            <a:chOff x="4218626" y="2087166"/>
            <a:chExt cx="671975" cy="671895"/>
          </a:xfrm>
        </p:grpSpPr>
        <p:sp>
          <p:nvSpPr>
            <p:cNvPr id="571" name="Google Shape;571;p48"/>
            <p:cNvSpPr/>
            <p:nvPr/>
          </p:nvSpPr>
          <p:spPr>
            <a:xfrm>
              <a:off x="4218626" y="2447323"/>
              <a:ext cx="311759" cy="311738"/>
            </a:xfrm>
            <a:custGeom>
              <a:avLst/>
              <a:gdLst/>
              <a:ahLst/>
              <a:cxnLst/>
              <a:rect l="l" t="t" r="r" b="b"/>
              <a:pathLst>
                <a:path w="8384" h="8384" extrusionOk="0">
                  <a:moveTo>
                    <a:pt x="1" y="0"/>
                  </a:moveTo>
                  <a:cubicBezTo>
                    <a:pt x="23" y="1056"/>
                    <a:pt x="239" y="2096"/>
                    <a:pt x="641" y="3073"/>
                  </a:cubicBezTo>
                  <a:cubicBezTo>
                    <a:pt x="676" y="3072"/>
                    <a:pt x="710" y="3070"/>
                    <a:pt x="745" y="3070"/>
                  </a:cubicBezTo>
                  <a:cubicBezTo>
                    <a:pt x="1419" y="3070"/>
                    <a:pt x="2047" y="3416"/>
                    <a:pt x="2406" y="3988"/>
                  </a:cubicBezTo>
                  <a:cubicBezTo>
                    <a:pt x="2766" y="4558"/>
                    <a:pt x="2808" y="5272"/>
                    <a:pt x="2516" y="5880"/>
                  </a:cubicBezTo>
                  <a:cubicBezTo>
                    <a:pt x="4076" y="7440"/>
                    <a:pt x="6179" y="8337"/>
                    <a:pt x="8384" y="8383"/>
                  </a:cubicBezTo>
                  <a:lnTo>
                    <a:pt x="8384" y="3190"/>
                  </a:lnTo>
                  <a:cubicBezTo>
                    <a:pt x="6664" y="3094"/>
                    <a:pt x="5290" y="1720"/>
                    <a:pt x="519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48"/>
            <p:cNvSpPr/>
            <p:nvPr/>
          </p:nvSpPr>
          <p:spPr>
            <a:xfrm>
              <a:off x="4578842" y="2447323"/>
              <a:ext cx="311759" cy="311738"/>
            </a:xfrm>
            <a:custGeom>
              <a:avLst/>
              <a:gdLst/>
              <a:ahLst/>
              <a:cxnLst/>
              <a:rect l="l" t="t" r="r" b="b"/>
              <a:pathLst>
                <a:path w="8384" h="8384" extrusionOk="0">
                  <a:moveTo>
                    <a:pt x="3189" y="0"/>
                  </a:moveTo>
                  <a:cubicBezTo>
                    <a:pt x="3093" y="1720"/>
                    <a:pt x="1721" y="3092"/>
                    <a:pt x="1" y="3190"/>
                  </a:cubicBezTo>
                  <a:lnTo>
                    <a:pt x="1" y="8383"/>
                  </a:lnTo>
                  <a:cubicBezTo>
                    <a:pt x="2206" y="8337"/>
                    <a:pt x="4309" y="7440"/>
                    <a:pt x="5868" y="5880"/>
                  </a:cubicBezTo>
                  <a:cubicBezTo>
                    <a:pt x="5577" y="5272"/>
                    <a:pt x="5618" y="4558"/>
                    <a:pt x="5979" y="3986"/>
                  </a:cubicBezTo>
                  <a:cubicBezTo>
                    <a:pt x="6337" y="3416"/>
                    <a:pt x="6965" y="3070"/>
                    <a:pt x="7639" y="3070"/>
                  </a:cubicBezTo>
                  <a:cubicBezTo>
                    <a:pt x="7675" y="3070"/>
                    <a:pt x="7710" y="3070"/>
                    <a:pt x="7743" y="3073"/>
                  </a:cubicBezTo>
                  <a:cubicBezTo>
                    <a:pt x="8145" y="2096"/>
                    <a:pt x="8362" y="1056"/>
                    <a:pt x="8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48"/>
            <p:cNvSpPr/>
            <p:nvPr/>
          </p:nvSpPr>
          <p:spPr>
            <a:xfrm>
              <a:off x="4578842" y="2087166"/>
              <a:ext cx="311722" cy="311738"/>
            </a:xfrm>
            <a:custGeom>
              <a:avLst/>
              <a:gdLst/>
              <a:ahLst/>
              <a:cxnLst/>
              <a:rect l="l" t="t" r="r" b="b"/>
              <a:pathLst>
                <a:path w="8383" h="8384" extrusionOk="0">
                  <a:moveTo>
                    <a:pt x="1" y="1"/>
                  </a:moveTo>
                  <a:lnTo>
                    <a:pt x="1" y="5194"/>
                  </a:lnTo>
                  <a:cubicBezTo>
                    <a:pt x="1721" y="5290"/>
                    <a:pt x="3093" y="6662"/>
                    <a:pt x="3189" y="8384"/>
                  </a:cubicBezTo>
                  <a:lnTo>
                    <a:pt x="8382" y="8384"/>
                  </a:lnTo>
                  <a:cubicBezTo>
                    <a:pt x="8362" y="7328"/>
                    <a:pt x="8144" y="6286"/>
                    <a:pt x="7742" y="5311"/>
                  </a:cubicBezTo>
                  <a:cubicBezTo>
                    <a:pt x="7708" y="5312"/>
                    <a:pt x="7673" y="5314"/>
                    <a:pt x="7638" y="5314"/>
                  </a:cubicBezTo>
                  <a:cubicBezTo>
                    <a:pt x="6964" y="5312"/>
                    <a:pt x="6336" y="4966"/>
                    <a:pt x="5977" y="4396"/>
                  </a:cubicBezTo>
                  <a:cubicBezTo>
                    <a:pt x="5618" y="3825"/>
                    <a:pt x="5577" y="3110"/>
                    <a:pt x="5867" y="2502"/>
                  </a:cubicBezTo>
                  <a:cubicBezTo>
                    <a:pt x="4309" y="942"/>
                    <a:pt x="2206" y="45"/>
                    <a:pt x="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48"/>
            <p:cNvSpPr/>
            <p:nvPr/>
          </p:nvSpPr>
          <p:spPr>
            <a:xfrm>
              <a:off x="4218626" y="2087166"/>
              <a:ext cx="311759" cy="311664"/>
            </a:xfrm>
            <a:custGeom>
              <a:avLst/>
              <a:gdLst/>
              <a:ahLst/>
              <a:cxnLst/>
              <a:rect l="l" t="t" r="r" b="b"/>
              <a:pathLst>
                <a:path w="8384" h="8382" extrusionOk="0">
                  <a:moveTo>
                    <a:pt x="8384" y="1"/>
                  </a:moveTo>
                  <a:cubicBezTo>
                    <a:pt x="6179" y="45"/>
                    <a:pt x="4076" y="942"/>
                    <a:pt x="2516" y="2502"/>
                  </a:cubicBezTo>
                  <a:cubicBezTo>
                    <a:pt x="2808" y="3110"/>
                    <a:pt x="2766" y="3825"/>
                    <a:pt x="2406" y="4396"/>
                  </a:cubicBezTo>
                  <a:cubicBezTo>
                    <a:pt x="2047" y="4966"/>
                    <a:pt x="1419" y="5312"/>
                    <a:pt x="745" y="5312"/>
                  </a:cubicBezTo>
                  <a:cubicBezTo>
                    <a:pt x="710" y="5312"/>
                    <a:pt x="675" y="5312"/>
                    <a:pt x="641" y="5311"/>
                  </a:cubicBezTo>
                  <a:cubicBezTo>
                    <a:pt x="239" y="6286"/>
                    <a:pt x="23" y="7327"/>
                    <a:pt x="1" y="8382"/>
                  </a:cubicBezTo>
                  <a:lnTo>
                    <a:pt x="5194" y="8382"/>
                  </a:lnTo>
                  <a:cubicBezTo>
                    <a:pt x="5290" y="6662"/>
                    <a:pt x="6664" y="5290"/>
                    <a:pt x="8384" y="5194"/>
                  </a:cubicBezTo>
                  <a:lnTo>
                    <a:pt x="8384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75" name="Google Shape;575;p48"/>
          <p:cNvSpPr txBox="1"/>
          <p:nvPr/>
        </p:nvSpPr>
        <p:spPr>
          <a:xfrm>
            <a:off x="153520" y="1439106"/>
            <a:ext cx="2177859" cy="3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>
              <a:lnSpc>
                <a:spcPct val="115000"/>
              </a:lnSpc>
              <a:spcAft>
                <a:spcPts val="1200"/>
              </a:spcAft>
            </a:pPr>
            <a:r>
              <a:rPr lang="en-US" sz="18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GDP, current </a:t>
            </a:r>
            <a:r>
              <a:rPr lang="en-US" sz="1800" dirty="0" err="1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bln</a:t>
            </a:r>
            <a:r>
              <a:rPr lang="en-US" sz="18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 USD</a:t>
            </a:r>
            <a:endParaRPr sz="1200" b="1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583" name="Google Shape;583;p48"/>
          <p:cNvSpPr/>
          <p:nvPr/>
        </p:nvSpPr>
        <p:spPr>
          <a:xfrm>
            <a:off x="3056748" y="1800151"/>
            <a:ext cx="599700" cy="5997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48"/>
          <p:cNvSpPr/>
          <p:nvPr/>
        </p:nvSpPr>
        <p:spPr>
          <a:xfrm>
            <a:off x="5481223" y="1800151"/>
            <a:ext cx="599700" cy="5997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5" name="Google Shape;585;p48"/>
          <p:cNvSpPr/>
          <p:nvPr/>
        </p:nvSpPr>
        <p:spPr>
          <a:xfrm>
            <a:off x="3063135" y="3463298"/>
            <a:ext cx="599700" cy="5997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6" name="Google Shape;586;p48"/>
          <p:cNvSpPr/>
          <p:nvPr/>
        </p:nvSpPr>
        <p:spPr>
          <a:xfrm>
            <a:off x="5487610" y="3463298"/>
            <a:ext cx="599700" cy="5997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00" name="Google Shape;600;p48"/>
          <p:cNvCxnSpPr/>
          <p:nvPr/>
        </p:nvCxnSpPr>
        <p:spPr>
          <a:xfrm>
            <a:off x="-14325" y="294375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Google Shape;640;p50">
            <a:extLst>
              <a:ext uri="{FF2B5EF4-FFF2-40B4-BE49-F238E27FC236}">
                <a16:creationId xmlns:a16="http://schemas.microsoft.com/office/drawing/2014/main" id="{47B98DB5-0D53-49A3-9274-9F007CAB1A29}"/>
              </a:ext>
            </a:extLst>
          </p:cNvPr>
          <p:cNvSpPr txBox="1"/>
          <p:nvPr/>
        </p:nvSpPr>
        <p:spPr>
          <a:xfrm>
            <a:off x="437204" y="1713895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62,1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35" name="Google Shape;641;p50">
            <a:extLst>
              <a:ext uri="{FF2B5EF4-FFF2-40B4-BE49-F238E27FC236}">
                <a16:creationId xmlns:a16="http://schemas.microsoft.com/office/drawing/2014/main" id="{5DD4938F-96F4-4F0E-8D23-80D8699BF902}"/>
              </a:ext>
            </a:extLst>
          </p:cNvPr>
          <p:cNvSpPr txBox="1"/>
          <p:nvPr/>
        </p:nvSpPr>
        <p:spPr>
          <a:xfrm>
            <a:off x="569037" y="2124761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2017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50BD8CA-BF05-4B0D-B01B-369A28EFD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767" y="1882288"/>
            <a:ext cx="397768" cy="397768"/>
          </a:xfrm>
          <a:prstGeom prst="rect">
            <a:avLst/>
          </a:prstGeom>
        </p:spPr>
      </p:pic>
      <p:sp>
        <p:nvSpPr>
          <p:cNvPr id="3" name="Стрелка: вправо 2">
            <a:extLst>
              <a:ext uri="{FF2B5EF4-FFF2-40B4-BE49-F238E27FC236}">
                <a16:creationId xmlns:a16="http://schemas.microsoft.com/office/drawing/2014/main" id="{7780B931-11EA-4C99-A7EE-70A5774F90C0}"/>
              </a:ext>
            </a:extLst>
          </p:cNvPr>
          <p:cNvSpPr/>
          <p:nvPr/>
        </p:nvSpPr>
        <p:spPr>
          <a:xfrm>
            <a:off x="1425825" y="2087169"/>
            <a:ext cx="567770" cy="19092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Google Shape;640;p50">
            <a:extLst>
              <a:ext uri="{FF2B5EF4-FFF2-40B4-BE49-F238E27FC236}">
                <a16:creationId xmlns:a16="http://schemas.microsoft.com/office/drawing/2014/main" id="{7C26C358-4B5F-431E-9B25-7EC66650D0D7}"/>
              </a:ext>
            </a:extLst>
          </p:cNvPr>
          <p:cNvSpPr txBox="1"/>
          <p:nvPr/>
        </p:nvSpPr>
        <p:spPr>
          <a:xfrm>
            <a:off x="2095619" y="1713895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80,4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54" name="Google Shape;641;p50">
            <a:extLst>
              <a:ext uri="{FF2B5EF4-FFF2-40B4-BE49-F238E27FC236}">
                <a16:creationId xmlns:a16="http://schemas.microsoft.com/office/drawing/2014/main" id="{56B2EAE7-FBE1-42A7-8A98-1AF7F6A792BE}"/>
              </a:ext>
            </a:extLst>
          </p:cNvPr>
          <p:cNvSpPr txBox="1"/>
          <p:nvPr/>
        </p:nvSpPr>
        <p:spPr>
          <a:xfrm>
            <a:off x="2227452" y="2124761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2022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55" name="Google Shape;575;p48">
            <a:extLst>
              <a:ext uri="{FF2B5EF4-FFF2-40B4-BE49-F238E27FC236}">
                <a16:creationId xmlns:a16="http://schemas.microsoft.com/office/drawing/2014/main" id="{6B5B0C24-591E-47DE-89BF-CE42A8B48CB3}"/>
              </a:ext>
            </a:extLst>
          </p:cNvPr>
          <p:cNvSpPr txBox="1"/>
          <p:nvPr/>
        </p:nvSpPr>
        <p:spPr>
          <a:xfrm>
            <a:off x="14760" y="3029634"/>
            <a:ext cx="1877513" cy="3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>
              <a:lnSpc>
                <a:spcPct val="115000"/>
              </a:lnSpc>
              <a:spcAft>
                <a:spcPts val="1200"/>
              </a:spcAft>
            </a:pPr>
            <a:r>
              <a:rPr lang="en-US" sz="18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Inflation rate</a:t>
            </a:r>
            <a:r>
              <a:rPr lang="en-US" sz="20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, %</a:t>
            </a:r>
          </a:p>
        </p:txBody>
      </p:sp>
      <p:sp>
        <p:nvSpPr>
          <p:cNvPr id="56" name="Google Shape;640;p50">
            <a:extLst>
              <a:ext uri="{FF2B5EF4-FFF2-40B4-BE49-F238E27FC236}">
                <a16:creationId xmlns:a16="http://schemas.microsoft.com/office/drawing/2014/main" id="{AE965322-D777-4E7E-BED8-413C9A5BEF99}"/>
              </a:ext>
            </a:extLst>
          </p:cNvPr>
          <p:cNvSpPr txBox="1"/>
          <p:nvPr/>
        </p:nvSpPr>
        <p:spPr>
          <a:xfrm>
            <a:off x="437204" y="3306813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14,4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57" name="Google Shape;641;p50">
            <a:extLst>
              <a:ext uri="{FF2B5EF4-FFF2-40B4-BE49-F238E27FC236}">
                <a16:creationId xmlns:a16="http://schemas.microsoft.com/office/drawing/2014/main" id="{D8FA6CA0-F302-47E5-B106-EBC4CCBB30A7}"/>
              </a:ext>
            </a:extLst>
          </p:cNvPr>
          <p:cNvSpPr txBox="1"/>
          <p:nvPr/>
        </p:nvSpPr>
        <p:spPr>
          <a:xfrm>
            <a:off x="569037" y="3717679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2017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58" name="Стрелка: вправо 57">
            <a:extLst>
              <a:ext uri="{FF2B5EF4-FFF2-40B4-BE49-F238E27FC236}">
                <a16:creationId xmlns:a16="http://schemas.microsoft.com/office/drawing/2014/main" id="{9109FB15-3D42-42D9-B6F1-9CB410349927}"/>
              </a:ext>
            </a:extLst>
          </p:cNvPr>
          <p:cNvSpPr/>
          <p:nvPr/>
        </p:nvSpPr>
        <p:spPr>
          <a:xfrm>
            <a:off x="1425825" y="3680087"/>
            <a:ext cx="567770" cy="19092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Google Shape;640;p50">
            <a:extLst>
              <a:ext uri="{FF2B5EF4-FFF2-40B4-BE49-F238E27FC236}">
                <a16:creationId xmlns:a16="http://schemas.microsoft.com/office/drawing/2014/main" id="{FCFB7801-58AC-48DC-ACEE-B25026C88A47}"/>
              </a:ext>
            </a:extLst>
          </p:cNvPr>
          <p:cNvSpPr txBox="1"/>
          <p:nvPr/>
        </p:nvSpPr>
        <p:spPr>
          <a:xfrm>
            <a:off x="2095619" y="3306813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12,3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60" name="Google Shape;641;p50">
            <a:extLst>
              <a:ext uri="{FF2B5EF4-FFF2-40B4-BE49-F238E27FC236}">
                <a16:creationId xmlns:a16="http://schemas.microsoft.com/office/drawing/2014/main" id="{991914EC-4FC8-4B97-8634-4FA6D41C5DE2}"/>
              </a:ext>
            </a:extLst>
          </p:cNvPr>
          <p:cNvSpPr txBox="1"/>
          <p:nvPr/>
        </p:nvSpPr>
        <p:spPr>
          <a:xfrm>
            <a:off x="2227452" y="3717679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2022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5E2B8A-56F1-4C24-BDA2-64D4B6CB41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700" y="3532551"/>
            <a:ext cx="434570" cy="434570"/>
          </a:xfrm>
          <a:prstGeom prst="rect">
            <a:avLst/>
          </a:prstGeom>
        </p:spPr>
      </p:pic>
      <p:sp>
        <p:nvSpPr>
          <p:cNvPr id="63" name="Google Shape;575;p48">
            <a:extLst>
              <a:ext uri="{FF2B5EF4-FFF2-40B4-BE49-F238E27FC236}">
                <a16:creationId xmlns:a16="http://schemas.microsoft.com/office/drawing/2014/main" id="{C1435579-88AA-4A01-BDA2-BF400267D380}"/>
              </a:ext>
            </a:extLst>
          </p:cNvPr>
          <p:cNvSpPr txBox="1"/>
          <p:nvPr/>
        </p:nvSpPr>
        <p:spPr>
          <a:xfrm>
            <a:off x="5986984" y="1439106"/>
            <a:ext cx="3015673" cy="3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r">
              <a:lnSpc>
                <a:spcPct val="115000"/>
              </a:lnSpc>
              <a:spcAft>
                <a:spcPts val="1200"/>
              </a:spcAft>
            </a:pPr>
            <a:r>
              <a:rPr lang="en-US" sz="16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Foreign trade turnover, </a:t>
            </a:r>
            <a:r>
              <a:rPr lang="en-US" sz="1600" dirty="0" err="1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bln</a:t>
            </a:r>
            <a:r>
              <a:rPr lang="en-US" sz="16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 USD</a:t>
            </a:r>
          </a:p>
        </p:txBody>
      </p:sp>
      <p:sp>
        <p:nvSpPr>
          <p:cNvPr id="64" name="Google Shape;640;p50">
            <a:extLst>
              <a:ext uri="{FF2B5EF4-FFF2-40B4-BE49-F238E27FC236}">
                <a16:creationId xmlns:a16="http://schemas.microsoft.com/office/drawing/2014/main" id="{E81805C9-0EB5-4C5F-97D9-3564F23B09D4}"/>
              </a:ext>
            </a:extLst>
          </p:cNvPr>
          <p:cNvSpPr txBox="1"/>
          <p:nvPr/>
        </p:nvSpPr>
        <p:spPr>
          <a:xfrm>
            <a:off x="6327579" y="1713895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26,6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65" name="Google Shape;641;p50">
            <a:extLst>
              <a:ext uri="{FF2B5EF4-FFF2-40B4-BE49-F238E27FC236}">
                <a16:creationId xmlns:a16="http://schemas.microsoft.com/office/drawing/2014/main" id="{3E4E56CB-6136-48E6-A92D-EAD284127BCB}"/>
              </a:ext>
            </a:extLst>
          </p:cNvPr>
          <p:cNvSpPr txBox="1"/>
          <p:nvPr/>
        </p:nvSpPr>
        <p:spPr>
          <a:xfrm>
            <a:off x="6459412" y="2124761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2017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66" name="Стрелка: вправо 65">
            <a:extLst>
              <a:ext uri="{FF2B5EF4-FFF2-40B4-BE49-F238E27FC236}">
                <a16:creationId xmlns:a16="http://schemas.microsoft.com/office/drawing/2014/main" id="{251AE932-F7F5-4062-AAE2-426352925D24}"/>
              </a:ext>
            </a:extLst>
          </p:cNvPr>
          <p:cNvSpPr/>
          <p:nvPr/>
        </p:nvSpPr>
        <p:spPr>
          <a:xfrm>
            <a:off x="7316200" y="2087169"/>
            <a:ext cx="567770" cy="19092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Google Shape;640;p50">
            <a:extLst>
              <a:ext uri="{FF2B5EF4-FFF2-40B4-BE49-F238E27FC236}">
                <a16:creationId xmlns:a16="http://schemas.microsoft.com/office/drawing/2014/main" id="{EB98C065-646F-46CC-BDE7-5C3FFCB8041C}"/>
              </a:ext>
            </a:extLst>
          </p:cNvPr>
          <p:cNvSpPr txBox="1"/>
          <p:nvPr/>
        </p:nvSpPr>
        <p:spPr>
          <a:xfrm>
            <a:off x="7985994" y="1713895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50,0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68" name="Google Shape;641;p50">
            <a:extLst>
              <a:ext uri="{FF2B5EF4-FFF2-40B4-BE49-F238E27FC236}">
                <a16:creationId xmlns:a16="http://schemas.microsoft.com/office/drawing/2014/main" id="{8D4109A9-A1A8-42D6-B72C-96ECF08B1977}"/>
              </a:ext>
            </a:extLst>
          </p:cNvPr>
          <p:cNvSpPr txBox="1"/>
          <p:nvPr/>
        </p:nvSpPr>
        <p:spPr>
          <a:xfrm>
            <a:off x="8117827" y="2124761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2022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69" name="Google Shape;575;p48">
            <a:extLst>
              <a:ext uri="{FF2B5EF4-FFF2-40B4-BE49-F238E27FC236}">
                <a16:creationId xmlns:a16="http://schemas.microsoft.com/office/drawing/2014/main" id="{A7175386-A7C8-4DCA-A88E-53FE41AFFDB8}"/>
              </a:ext>
            </a:extLst>
          </p:cNvPr>
          <p:cNvSpPr txBox="1"/>
          <p:nvPr/>
        </p:nvSpPr>
        <p:spPr>
          <a:xfrm>
            <a:off x="6005710" y="3012002"/>
            <a:ext cx="2996942" cy="3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r">
              <a:lnSpc>
                <a:spcPct val="115000"/>
              </a:lnSpc>
              <a:spcAft>
                <a:spcPts val="1200"/>
              </a:spcAft>
              <a:defRPr sz="1600">
                <a:solidFill>
                  <a:schemeClr val="lt1"/>
                </a:solidFill>
                <a:latin typeface="Bebas Neue"/>
                <a:ea typeface="Bebas Neue"/>
                <a:cs typeface="Bebas Neue"/>
              </a:defRPr>
            </a:lvl1pPr>
          </a:lstStyle>
          <a:p>
            <a:r>
              <a:rPr lang="en-US" dirty="0">
                <a:sym typeface="Bebas Neue"/>
              </a:rPr>
              <a:t>Industrial production, </a:t>
            </a:r>
            <a:r>
              <a:rPr lang="en-US" dirty="0" err="1">
                <a:sym typeface="Bebas Neue"/>
              </a:rPr>
              <a:t>bln</a:t>
            </a:r>
            <a:r>
              <a:rPr lang="en-US" dirty="0">
                <a:sym typeface="Bebas Neue"/>
              </a:rPr>
              <a:t> USD</a:t>
            </a:r>
          </a:p>
        </p:txBody>
      </p:sp>
      <p:sp>
        <p:nvSpPr>
          <p:cNvPr id="70" name="Google Shape;640;p50">
            <a:extLst>
              <a:ext uri="{FF2B5EF4-FFF2-40B4-BE49-F238E27FC236}">
                <a16:creationId xmlns:a16="http://schemas.microsoft.com/office/drawing/2014/main" id="{54379311-6E8E-4930-9B84-9DA452773C08}"/>
              </a:ext>
            </a:extLst>
          </p:cNvPr>
          <p:cNvSpPr txBox="1"/>
          <p:nvPr/>
        </p:nvSpPr>
        <p:spPr>
          <a:xfrm>
            <a:off x="6327579" y="3306813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14,4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71" name="Google Shape;641;p50">
            <a:extLst>
              <a:ext uri="{FF2B5EF4-FFF2-40B4-BE49-F238E27FC236}">
                <a16:creationId xmlns:a16="http://schemas.microsoft.com/office/drawing/2014/main" id="{F59334C9-77A9-4208-BF6E-0ABBA4D20D6D}"/>
              </a:ext>
            </a:extLst>
          </p:cNvPr>
          <p:cNvSpPr txBox="1"/>
          <p:nvPr/>
        </p:nvSpPr>
        <p:spPr>
          <a:xfrm>
            <a:off x="6459412" y="3717679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2017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72" name="Стрелка: вправо 71">
            <a:extLst>
              <a:ext uri="{FF2B5EF4-FFF2-40B4-BE49-F238E27FC236}">
                <a16:creationId xmlns:a16="http://schemas.microsoft.com/office/drawing/2014/main" id="{BA6E5C8A-0494-4C0D-B013-8E5F5B7CD8CC}"/>
              </a:ext>
            </a:extLst>
          </p:cNvPr>
          <p:cNvSpPr/>
          <p:nvPr/>
        </p:nvSpPr>
        <p:spPr>
          <a:xfrm>
            <a:off x="7316200" y="3680087"/>
            <a:ext cx="567770" cy="19092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Google Shape;640;p50">
            <a:extLst>
              <a:ext uri="{FF2B5EF4-FFF2-40B4-BE49-F238E27FC236}">
                <a16:creationId xmlns:a16="http://schemas.microsoft.com/office/drawing/2014/main" id="{FF36D2F9-B356-4513-8AB8-BA31CD07EEDE}"/>
              </a:ext>
            </a:extLst>
          </p:cNvPr>
          <p:cNvSpPr txBox="1"/>
          <p:nvPr/>
        </p:nvSpPr>
        <p:spPr>
          <a:xfrm>
            <a:off x="7985994" y="3306813"/>
            <a:ext cx="840986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12,3</a:t>
            </a:r>
            <a:endParaRPr sz="2500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74" name="Google Shape;641;p50">
            <a:extLst>
              <a:ext uri="{FF2B5EF4-FFF2-40B4-BE49-F238E27FC236}">
                <a16:creationId xmlns:a16="http://schemas.microsoft.com/office/drawing/2014/main" id="{FC7A696A-67FB-425F-B53B-F20B94E7E14B}"/>
              </a:ext>
            </a:extLst>
          </p:cNvPr>
          <p:cNvSpPr txBox="1"/>
          <p:nvPr/>
        </p:nvSpPr>
        <p:spPr>
          <a:xfrm>
            <a:off x="8117827" y="3717679"/>
            <a:ext cx="54872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2022</a:t>
            </a:r>
            <a:endParaRPr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2C01BAF-5EF4-4CBE-8F01-04429A65EE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4397" y="1875614"/>
            <a:ext cx="461312" cy="46131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956F9A-8ED9-46CD-9BC9-F96482922D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3915" y="3570663"/>
            <a:ext cx="366900" cy="366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40"/>
          <p:cNvSpPr txBox="1">
            <a:spLocks noGrp="1"/>
          </p:cNvSpPr>
          <p:nvPr>
            <p:ph type="title"/>
          </p:nvPr>
        </p:nvSpPr>
        <p:spPr>
          <a:xfrm>
            <a:off x="1510638" y="1568725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World Trade Organization</a:t>
            </a:r>
            <a:endParaRPr dirty="0"/>
          </a:p>
        </p:txBody>
      </p:sp>
      <p:sp>
        <p:nvSpPr>
          <p:cNvPr id="371" name="Google Shape;371;p40"/>
          <p:cNvSpPr txBox="1">
            <a:spLocks noGrp="1"/>
          </p:cNvSpPr>
          <p:nvPr>
            <p:ph type="subTitle" idx="1"/>
          </p:nvPr>
        </p:nvSpPr>
        <p:spPr>
          <a:xfrm>
            <a:off x="1503869" y="2116290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dirty="0"/>
              <a:t>Under active accession to the World Trade Organization (WTO)</a:t>
            </a:r>
          </a:p>
        </p:txBody>
      </p:sp>
      <p:sp>
        <p:nvSpPr>
          <p:cNvPr id="372" name="Google Shape;372;p40"/>
          <p:cNvSpPr txBox="1">
            <a:spLocks noGrp="1"/>
          </p:cNvSpPr>
          <p:nvPr>
            <p:ph type="title" idx="2"/>
          </p:nvPr>
        </p:nvSpPr>
        <p:spPr>
          <a:xfrm>
            <a:off x="5750476" y="1568725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EAEU </a:t>
            </a:r>
            <a:br>
              <a:rPr lang="en-US" dirty="0"/>
            </a:br>
            <a:r>
              <a:rPr lang="en-US" sz="1600" dirty="0"/>
              <a:t>Eurasian </a:t>
            </a:r>
            <a:br>
              <a:rPr lang="en-US" sz="1600" dirty="0"/>
            </a:br>
            <a:r>
              <a:rPr lang="en-US" sz="1600" dirty="0"/>
              <a:t>Economic Union</a:t>
            </a:r>
            <a:endParaRPr dirty="0"/>
          </a:p>
        </p:txBody>
      </p:sp>
      <p:sp>
        <p:nvSpPr>
          <p:cNvPr id="373" name="Google Shape;373;p40"/>
          <p:cNvSpPr txBox="1">
            <a:spLocks noGrp="1"/>
          </p:cNvSpPr>
          <p:nvPr>
            <p:ph type="subTitle" idx="3"/>
          </p:nvPr>
        </p:nvSpPr>
        <p:spPr>
          <a:xfrm>
            <a:off x="5750476" y="2259075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dirty="0"/>
              <a:t>Observer State of the Eurasian Economic Union (EAEU)</a:t>
            </a:r>
          </a:p>
        </p:txBody>
      </p:sp>
      <p:sp>
        <p:nvSpPr>
          <p:cNvPr id="374" name="Google Shape;374;p40"/>
          <p:cNvSpPr txBox="1">
            <a:spLocks noGrp="1"/>
          </p:cNvSpPr>
          <p:nvPr>
            <p:ph type="title" idx="8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800" dirty="0"/>
              <a:t>MEMBERS OF INTERNATIONAL ORGANIZATIONS</a:t>
            </a:r>
            <a:endParaRPr sz="2800" dirty="0"/>
          </a:p>
        </p:txBody>
      </p:sp>
      <p:sp>
        <p:nvSpPr>
          <p:cNvPr id="376" name="Google Shape;376;p40"/>
          <p:cNvSpPr txBox="1">
            <a:spLocks noGrp="1"/>
          </p:cNvSpPr>
          <p:nvPr>
            <p:ph type="subTitle" idx="5"/>
          </p:nvPr>
        </p:nvSpPr>
        <p:spPr>
          <a:xfrm>
            <a:off x="1494719" y="3277153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dirty="0"/>
              <a:t>Member of the CIS free trade zone with a population of more than 280 million people.</a:t>
            </a:r>
            <a:endParaRPr dirty="0"/>
          </a:p>
        </p:txBody>
      </p:sp>
      <p:sp>
        <p:nvSpPr>
          <p:cNvPr id="377" name="Google Shape;377;p40"/>
          <p:cNvSpPr txBox="1">
            <a:spLocks noGrp="1"/>
          </p:cNvSpPr>
          <p:nvPr>
            <p:ph type="title" idx="6"/>
          </p:nvPr>
        </p:nvSpPr>
        <p:spPr>
          <a:xfrm>
            <a:off x="5750501" y="3118250"/>
            <a:ext cx="21912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GSP+</a:t>
            </a:r>
            <a:endParaRPr dirty="0"/>
          </a:p>
        </p:txBody>
      </p:sp>
      <p:sp>
        <p:nvSpPr>
          <p:cNvPr id="378" name="Google Shape;378;p40"/>
          <p:cNvSpPr txBox="1">
            <a:spLocks noGrp="1"/>
          </p:cNvSpPr>
          <p:nvPr>
            <p:ph type="subTitle" idx="7"/>
          </p:nvPr>
        </p:nvSpPr>
        <p:spPr>
          <a:xfrm>
            <a:off x="5750505" y="3552375"/>
            <a:ext cx="2191200" cy="77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/>
            <a:r>
              <a:rPr lang="en-US" dirty="0"/>
              <a:t>Beneficiary of the GSP+ system</a:t>
            </a:r>
          </a:p>
        </p:txBody>
      </p:sp>
      <p:cxnSp>
        <p:nvCxnSpPr>
          <p:cNvPr id="379" name="Google Shape;379;p40"/>
          <p:cNvCxnSpPr/>
          <p:nvPr/>
        </p:nvCxnSpPr>
        <p:spPr>
          <a:xfrm>
            <a:off x="-14325" y="294375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84" name="Google Shape;384;p40"/>
          <p:cNvSpPr/>
          <p:nvPr/>
        </p:nvSpPr>
        <p:spPr>
          <a:xfrm>
            <a:off x="719998" y="1727277"/>
            <a:ext cx="647400" cy="647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40"/>
          <p:cNvSpPr/>
          <p:nvPr/>
        </p:nvSpPr>
        <p:spPr>
          <a:xfrm>
            <a:off x="4959826" y="1727277"/>
            <a:ext cx="647400" cy="647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p40"/>
          <p:cNvSpPr/>
          <p:nvPr/>
        </p:nvSpPr>
        <p:spPr>
          <a:xfrm>
            <a:off x="719998" y="3268572"/>
            <a:ext cx="647400" cy="647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7" name="Google Shape;387;p40"/>
          <p:cNvSpPr/>
          <p:nvPr/>
        </p:nvSpPr>
        <p:spPr>
          <a:xfrm>
            <a:off x="4959826" y="3268572"/>
            <a:ext cx="647400" cy="647400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B5552852-AD3E-45AF-A3DE-4D8D0D44C1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3889" b="48981" l="72240" r="83958">
                        <a14:foregroundMark x1="78073" y1="44630" x2="78073" y2="44630"/>
                        <a14:foregroundMark x1="77448" y1="44352" x2="77448" y2="44352"/>
                      </a14:backgroundRemoval>
                    </a14:imgEffect>
                  </a14:imgLayer>
                </a14:imgProps>
              </a:ext>
            </a:extLst>
          </a:blip>
          <a:srcRect l="70825" t="32205" r="14558" b="50600"/>
          <a:stretch/>
        </p:blipFill>
        <p:spPr>
          <a:xfrm>
            <a:off x="589368" y="3268572"/>
            <a:ext cx="905351" cy="599169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88E3BC51-6ED7-4587-B4C0-1D0F5F5994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955" y="3390941"/>
            <a:ext cx="460390" cy="38901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74CF6D-F140-4C33-8E9A-C995CD9461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6202" y="1851607"/>
            <a:ext cx="431685" cy="3938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59CD2E-E224-48DC-BE17-119DFA5DF3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2689" y="1817901"/>
            <a:ext cx="472818" cy="4526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5"/>
          <p:cNvSpPr txBox="1">
            <a:spLocks noGrp="1"/>
          </p:cNvSpPr>
          <p:nvPr>
            <p:ph type="title"/>
          </p:nvPr>
        </p:nvSpPr>
        <p:spPr>
          <a:xfrm>
            <a:off x="2839021" y="1971931"/>
            <a:ext cx="4360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r>
              <a:rPr lang="en-US" sz="2600" dirty="0"/>
              <a:t>HISTORY </a:t>
            </a:r>
            <a:br>
              <a:rPr lang="en-US" sz="2600" dirty="0"/>
            </a:br>
            <a:r>
              <a:rPr lang="en-US" sz="2600" dirty="0"/>
              <a:t>OF VITICULTURE </a:t>
            </a:r>
            <a:br>
              <a:rPr lang="en-US" sz="2600" dirty="0"/>
            </a:br>
            <a:r>
              <a:rPr lang="en-US" sz="2600" dirty="0"/>
              <a:t>AND WINE INDUSTRY </a:t>
            </a:r>
            <a:endParaRPr sz="2600" dirty="0"/>
          </a:p>
        </p:txBody>
      </p:sp>
      <p:sp>
        <p:nvSpPr>
          <p:cNvPr id="230" name="Google Shape;230;p35"/>
          <p:cNvSpPr txBox="1">
            <a:spLocks noGrp="1"/>
          </p:cNvSpPr>
          <p:nvPr>
            <p:ph type="title" idx="2"/>
          </p:nvPr>
        </p:nvSpPr>
        <p:spPr>
          <a:xfrm>
            <a:off x="1783750" y="1837573"/>
            <a:ext cx="1831500" cy="14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02.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2"/>
          <p:cNvSpPr txBox="1">
            <a:spLocks noGrp="1"/>
          </p:cNvSpPr>
          <p:nvPr>
            <p:ph type="title"/>
          </p:nvPr>
        </p:nvSpPr>
        <p:spPr>
          <a:xfrm>
            <a:off x="713326" y="124667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600" dirty="0"/>
              <a:t>Brief history of the development of viticulture and winemaking in Uzbekistan</a:t>
            </a:r>
          </a:p>
        </p:txBody>
      </p:sp>
      <p:sp>
        <p:nvSpPr>
          <p:cNvPr id="187" name="Google Shape;187;p32"/>
          <p:cNvSpPr txBox="1">
            <a:spLocks noGrp="1"/>
          </p:cNvSpPr>
          <p:nvPr>
            <p:ph type="body" idx="1"/>
          </p:nvPr>
        </p:nvSpPr>
        <p:spPr>
          <a:xfrm>
            <a:off x="1287326" y="1017725"/>
            <a:ext cx="4078931" cy="23261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23850" lvl="0" indent="-171450" algn="just">
              <a:buClr>
                <a:schemeClr val="lt1"/>
              </a:buCl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lt1"/>
                </a:solidFill>
              </a:rPr>
              <a:t>The culture of wine production on the territory of modern Uzbekistan began in ancient times. </a:t>
            </a:r>
            <a:br>
              <a:rPr lang="en-US" dirty="0">
                <a:solidFill>
                  <a:schemeClr val="lt1"/>
                </a:solidFill>
              </a:rPr>
            </a:br>
            <a:r>
              <a:rPr lang="en-US" dirty="0">
                <a:solidFill>
                  <a:schemeClr val="lt1"/>
                </a:solidFill>
              </a:rPr>
              <a:t>It is assumed that grapes in Central Asia were cultivated about 6 thousand years ago</a:t>
            </a:r>
          </a:p>
          <a:p>
            <a:pPr marL="323850" indent="-171450" algn="just">
              <a:buClr>
                <a:schemeClr val="lt1"/>
              </a:buCl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lt1"/>
                </a:solidFill>
              </a:rPr>
              <a:t>As a result of the campaigns of Alexander the Great, the Greco-Bactrian culture emerged on the territory of modern Uzbekistan, which contributed to the development of local viticulture and winemaking, as wine played a significant role in the life of the ancient Greeks.</a:t>
            </a:r>
          </a:p>
          <a:p>
            <a:pPr marL="323850" lvl="0" indent="-171450" algn="just">
              <a:buClr>
                <a:schemeClr val="lt1"/>
              </a:buCl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lt1"/>
                </a:solidFill>
              </a:rPr>
              <a:t>The Venetian traveler Marco Polo wrote in his diary: "I had the opportunity to drink wine from the local population and it was wonderful for its excellent quality. I had never drunk anything like it before.</a:t>
            </a:r>
          </a:p>
          <a:p>
            <a:pPr marL="323850" lvl="0" indent="-171450" algn="just">
              <a:buClr>
                <a:schemeClr val="lt1"/>
              </a:buCl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lt1"/>
                </a:solidFill>
              </a:rPr>
              <a:t>In the Soviet Union, Uzbekistan was one of the centers of winemaking. By 1980 Uzbekistan produced 13.6 million decaliters of grape wine, 58% of the total area of vineyards in the Central Asian region was concentrated in the Uzbekistan.</a:t>
            </a:r>
          </a:p>
          <a:p>
            <a:pPr marL="323850" lvl="0" indent="-171450" algn="just">
              <a:buClr>
                <a:schemeClr val="lt1"/>
              </a:buCl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lt1"/>
                </a:solidFill>
              </a:rPr>
              <a:t>The area of technical and table varieties of vineyards was 250 thousand hectares.</a:t>
            </a:r>
          </a:p>
        </p:txBody>
      </p:sp>
      <p:cxnSp>
        <p:nvCxnSpPr>
          <p:cNvPr id="188" name="Google Shape;188;p32"/>
          <p:cNvCxnSpPr/>
          <p:nvPr/>
        </p:nvCxnSpPr>
        <p:spPr>
          <a:xfrm>
            <a:off x="-14325" y="961820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751617-FE37-4DA7-8999-3FB85A81644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815" b="91667" l="26042" r="52760"/>
                    </a14:imgEffect>
                  </a14:imgLayer>
                </a14:imgProps>
              </a:ext>
            </a:extLst>
          </a:blip>
          <a:srcRect l="27072" t="20424" r="48011" b="10252"/>
          <a:stretch/>
        </p:blipFill>
        <p:spPr>
          <a:xfrm>
            <a:off x="57579" y="1206945"/>
            <a:ext cx="1177195" cy="152290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C5CC41-7DB7-4D2B-B08B-04957D99F4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79" y="3056899"/>
            <a:ext cx="1177195" cy="152290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D55707B-E91A-4193-A205-D3412B7DD906}"/>
              </a:ext>
            </a:extLst>
          </p:cNvPr>
          <p:cNvSpPr txBox="1"/>
          <p:nvPr/>
        </p:nvSpPr>
        <p:spPr>
          <a:xfrm>
            <a:off x="5947165" y="1096683"/>
            <a:ext cx="3139256" cy="871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sz="1000" i="1" dirty="0">
                <a:solidFill>
                  <a:schemeClr val="tx2"/>
                </a:solidFill>
                <a:latin typeface="Roboto" pitchFamily="2" charset="0"/>
                <a:ea typeface="Roboto" pitchFamily="2" charset="0"/>
                <a:cs typeface="Open Sans Light" panose="020B0306030504020204" pitchFamily="34" charset="0"/>
              </a:rPr>
              <a:t>However, the campaign against alcoholism, declared during the Soviet Union, caused great and irreparable damage to the wine industry. Huge areas of vineyards were cut down. 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58FF05-156A-4132-9DA0-31EE276C1417}"/>
              </a:ext>
            </a:extLst>
          </p:cNvPr>
          <p:cNvSpPr/>
          <p:nvPr/>
        </p:nvSpPr>
        <p:spPr>
          <a:xfrm>
            <a:off x="5947165" y="2133553"/>
            <a:ext cx="3196835" cy="876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Aft>
                <a:spcPts val="600"/>
              </a:spcAft>
            </a:pPr>
            <a:r>
              <a:rPr lang="en-US" sz="1000" dirty="0">
                <a:solidFill>
                  <a:schemeClr val="lt1"/>
                </a:solidFill>
                <a:latin typeface="Work Sans"/>
                <a:sym typeface="Work Sans"/>
              </a:rPr>
              <a:t>In 2021 the program of viticulture development for </a:t>
            </a:r>
            <a:br>
              <a:rPr lang="ru-RU" sz="1000" dirty="0">
                <a:solidFill>
                  <a:schemeClr val="lt1"/>
                </a:solidFill>
                <a:latin typeface="Work Sans"/>
                <a:sym typeface="Work Sans"/>
              </a:rPr>
            </a:br>
            <a:r>
              <a:rPr lang="en-US" sz="1000" dirty="0">
                <a:solidFill>
                  <a:schemeClr val="lt1"/>
                </a:solidFill>
                <a:latin typeface="Work Sans"/>
                <a:sym typeface="Work Sans"/>
              </a:rPr>
              <a:t>2021-2024 was adopted. It is planned to increase the area of vine plantations, up to 150 thousand hectares, of which technical varieties up to 40 thousand hectares.</a:t>
            </a:r>
          </a:p>
        </p:txBody>
      </p:sp>
      <p:cxnSp>
        <p:nvCxnSpPr>
          <p:cNvPr id="17" name="Google Shape;188;p32">
            <a:extLst>
              <a:ext uri="{FF2B5EF4-FFF2-40B4-BE49-F238E27FC236}">
                <a16:creationId xmlns:a16="http://schemas.microsoft.com/office/drawing/2014/main" id="{F664A9EF-5FCD-4F7F-A9AC-2F695C661A1A}"/>
              </a:ext>
            </a:extLst>
          </p:cNvPr>
          <p:cNvCxnSpPr/>
          <p:nvPr/>
        </p:nvCxnSpPr>
        <p:spPr>
          <a:xfrm>
            <a:off x="6186725" y="1096269"/>
            <a:ext cx="2660137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9" name="Google Shape;188;p32">
            <a:extLst>
              <a:ext uri="{FF2B5EF4-FFF2-40B4-BE49-F238E27FC236}">
                <a16:creationId xmlns:a16="http://schemas.microsoft.com/office/drawing/2014/main" id="{B74B3810-BEF1-4C31-A349-FB9A399E7B09}"/>
              </a:ext>
            </a:extLst>
          </p:cNvPr>
          <p:cNvCxnSpPr/>
          <p:nvPr/>
        </p:nvCxnSpPr>
        <p:spPr>
          <a:xfrm>
            <a:off x="6186725" y="1968396"/>
            <a:ext cx="2660137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32712F5B-E3B7-4B2F-BC36-A06FC80C5A3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056" b="73333" l="40156" r="71094"/>
                    </a14:imgEffect>
                  </a14:imgLayer>
                </a14:imgProps>
              </a:ext>
            </a:extLst>
          </a:blip>
          <a:srcRect l="39557" t="36856" r="27222" b="26189"/>
          <a:stretch/>
        </p:blipFill>
        <p:spPr>
          <a:xfrm>
            <a:off x="6199355" y="3239794"/>
            <a:ext cx="2806570" cy="180609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5"/>
          <p:cNvSpPr txBox="1">
            <a:spLocks noGrp="1"/>
          </p:cNvSpPr>
          <p:nvPr>
            <p:ph type="title" idx="2"/>
          </p:nvPr>
        </p:nvSpPr>
        <p:spPr>
          <a:xfrm>
            <a:off x="1783750" y="1837573"/>
            <a:ext cx="1831500" cy="143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03.</a:t>
            </a:r>
            <a:endParaRPr dirty="0"/>
          </a:p>
        </p:txBody>
      </p:sp>
      <p:sp>
        <p:nvSpPr>
          <p:cNvPr id="6" name="Google Shape;228;p35">
            <a:extLst>
              <a:ext uri="{FF2B5EF4-FFF2-40B4-BE49-F238E27FC236}">
                <a16:creationId xmlns:a16="http://schemas.microsoft.com/office/drawing/2014/main" id="{C3DA631D-EFD3-470C-80C5-5703EC02CF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59862" y="2018652"/>
            <a:ext cx="43602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r"/>
            <a:r>
              <a:rPr lang="en-US" sz="2600" dirty="0"/>
              <a:t>ABOUT VITICULTURE </a:t>
            </a:r>
            <a:br>
              <a:rPr lang="en-US" sz="2600" dirty="0"/>
            </a:br>
            <a:r>
              <a:rPr lang="en-US" sz="2600" dirty="0"/>
              <a:t>AND WINE INDUSTRY</a:t>
            </a:r>
            <a:br>
              <a:rPr lang="en-US" sz="2600" dirty="0"/>
            </a:br>
            <a:r>
              <a:rPr lang="en-US" sz="2600" dirty="0"/>
              <a:t>IN UZBEKISTAN </a:t>
            </a:r>
            <a:endParaRPr sz="2600" dirty="0"/>
          </a:p>
        </p:txBody>
      </p:sp>
    </p:spTree>
    <p:extLst>
      <p:ext uri="{BB962C8B-B14F-4D97-AF65-F5344CB8AC3E}">
        <p14:creationId xmlns:p14="http://schemas.microsoft.com/office/powerpoint/2010/main" val="2046016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4"/>
          <p:cNvSpPr txBox="1">
            <a:spLocks noGrp="1"/>
          </p:cNvSpPr>
          <p:nvPr>
            <p:ph type="title"/>
          </p:nvPr>
        </p:nvSpPr>
        <p:spPr>
          <a:xfrm>
            <a:off x="715100" y="58176"/>
            <a:ext cx="46611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/>
              <a:t>Alcohol industry today</a:t>
            </a:r>
          </a:p>
        </p:txBody>
      </p:sp>
      <p:sp>
        <p:nvSpPr>
          <p:cNvPr id="218" name="Google Shape;218;p34"/>
          <p:cNvSpPr txBox="1">
            <a:spLocks noGrp="1"/>
          </p:cNvSpPr>
          <p:nvPr>
            <p:ph type="subTitle" idx="1"/>
          </p:nvPr>
        </p:nvSpPr>
        <p:spPr>
          <a:xfrm>
            <a:off x="715200" y="1200131"/>
            <a:ext cx="4163825" cy="102246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B0F0"/>
                </a:solidFill>
              </a:rPr>
              <a:t>44</a:t>
            </a:r>
            <a:r>
              <a:rPr lang="ru-RU" dirty="0"/>
              <a:t> </a:t>
            </a:r>
            <a:r>
              <a:rPr lang="en-US" dirty="0"/>
              <a:t>enterprises for the production of wine and spirits</a:t>
            </a:r>
            <a:endParaRPr lang="ru-RU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B0F0"/>
                </a:solidFill>
              </a:rPr>
              <a:t>9</a:t>
            </a:r>
            <a:r>
              <a:rPr lang="ru-RU" dirty="0"/>
              <a:t> </a:t>
            </a:r>
            <a:r>
              <a:rPr lang="en-US" dirty="0"/>
              <a:t>brewing company</a:t>
            </a:r>
            <a:endParaRPr lang="ru-RU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B0F0"/>
                </a:solidFill>
              </a:rPr>
              <a:t>7</a:t>
            </a:r>
            <a:r>
              <a:rPr lang="ru-RU" dirty="0"/>
              <a:t> </a:t>
            </a:r>
            <a:r>
              <a:rPr lang="en-US" dirty="0"/>
              <a:t>ethanol producing companies</a:t>
            </a:r>
            <a:endParaRPr lang="ru-RU" dirty="0"/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00B0F0"/>
                </a:solidFill>
              </a:rPr>
              <a:t>3</a:t>
            </a:r>
            <a:r>
              <a:rPr lang="ru-RU" dirty="0"/>
              <a:t> </a:t>
            </a:r>
            <a:r>
              <a:rPr lang="en-US" dirty="0"/>
              <a:t>enterprises for the production of tobacco</a:t>
            </a:r>
          </a:p>
        </p:txBody>
      </p:sp>
      <p:sp>
        <p:nvSpPr>
          <p:cNvPr id="9" name="Google Shape;218;p34">
            <a:extLst>
              <a:ext uri="{FF2B5EF4-FFF2-40B4-BE49-F238E27FC236}">
                <a16:creationId xmlns:a16="http://schemas.microsoft.com/office/drawing/2014/main" id="{0428635B-0582-4400-A78F-8D9965ED994A}"/>
              </a:ext>
            </a:extLst>
          </p:cNvPr>
          <p:cNvSpPr txBox="1">
            <a:spLocks/>
          </p:cNvSpPr>
          <p:nvPr/>
        </p:nvSpPr>
        <p:spPr>
          <a:xfrm>
            <a:off x="715200" y="960054"/>
            <a:ext cx="5012176" cy="394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>
              <a:spcAft>
                <a:spcPts val="1600"/>
              </a:spcAft>
            </a:pPr>
            <a:r>
              <a:rPr lang="en-US" u="sng" dirty="0"/>
              <a:t>The alcohol</a:t>
            </a:r>
            <a:r>
              <a:rPr lang="ru-RU" u="sng" dirty="0"/>
              <a:t> </a:t>
            </a:r>
            <a:r>
              <a:rPr lang="en-US" u="sng" dirty="0"/>
              <a:t>and tobacco industries include:</a:t>
            </a:r>
          </a:p>
        </p:txBody>
      </p:sp>
      <p:sp>
        <p:nvSpPr>
          <p:cNvPr id="10" name="Google Shape;218;p34">
            <a:extLst>
              <a:ext uri="{FF2B5EF4-FFF2-40B4-BE49-F238E27FC236}">
                <a16:creationId xmlns:a16="http://schemas.microsoft.com/office/drawing/2014/main" id="{75393943-183E-4C30-A6DA-49CA1DA6C899}"/>
              </a:ext>
            </a:extLst>
          </p:cNvPr>
          <p:cNvSpPr txBox="1">
            <a:spLocks/>
          </p:cNvSpPr>
          <p:nvPr/>
        </p:nvSpPr>
        <p:spPr>
          <a:xfrm>
            <a:off x="715200" y="2301420"/>
            <a:ext cx="4257007" cy="1022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 algn="just"/>
            <a:r>
              <a:rPr lang="en-US" dirty="0"/>
              <a:t>Uzbekistan produces </a:t>
            </a: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B0F0"/>
                </a:solidFill>
              </a:rPr>
              <a:t>161</a:t>
            </a:r>
            <a:r>
              <a:rPr lang="en-US" dirty="0"/>
              <a:t> kinds of grape wine </a:t>
            </a: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B0F0"/>
                </a:solidFill>
              </a:rPr>
              <a:t>25</a:t>
            </a:r>
            <a:r>
              <a:rPr lang="en-US" dirty="0"/>
              <a:t> kinds of brandy</a:t>
            </a:r>
            <a:r>
              <a:rPr lang="ru-RU" dirty="0"/>
              <a:t> 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B0F0"/>
                </a:solidFill>
              </a:rPr>
              <a:t>13</a:t>
            </a:r>
            <a:r>
              <a:rPr lang="en-US" dirty="0"/>
              <a:t> kinds of sparkling and carbonated wines </a:t>
            </a:r>
            <a:endParaRPr lang="ru-RU" dirty="0"/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rgbClr val="00B0F0"/>
                </a:solidFill>
              </a:rPr>
              <a:t>5</a:t>
            </a:r>
            <a:r>
              <a:rPr lang="en-US" dirty="0"/>
              <a:t> kinds of fruit wines</a:t>
            </a:r>
          </a:p>
        </p:txBody>
      </p:sp>
      <p:sp>
        <p:nvSpPr>
          <p:cNvPr id="11" name="Google Shape;218;p34">
            <a:extLst>
              <a:ext uri="{FF2B5EF4-FFF2-40B4-BE49-F238E27FC236}">
                <a16:creationId xmlns:a16="http://schemas.microsoft.com/office/drawing/2014/main" id="{99C68EA7-41B0-40BB-9FA4-3340118928F9}"/>
              </a:ext>
            </a:extLst>
          </p:cNvPr>
          <p:cNvSpPr txBox="1">
            <a:spLocks/>
          </p:cNvSpPr>
          <p:nvPr/>
        </p:nvSpPr>
        <p:spPr>
          <a:xfrm>
            <a:off x="715200" y="3227904"/>
            <a:ext cx="4257007" cy="1022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None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 algn="just"/>
            <a:r>
              <a:rPr lang="en-US" dirty="0"/>
              <a:t>In 202</a:t>
            </a:r>
            <a:r>
              <a:rPr lang="ru-RU" dirty="0"/>
              <a:t>2</a:t>
            </a:r>
            <a:r>
              <a:rPr lang="en-US" dirty="0"/>
              <a:t>, </a:t>
            </a:r>
            <a:r>
              <a:rPr lang="ru-RU" dirty="0">
                <a:solidFill>
                  <a:srgbClr val="00B0F0"/>
                </a:solidFill>
              </a:rPr>
              <a:t>140</a:t>
            </a:r>
            <a:r>
              <a:rPr lang="en-US" dirty="0"/>
              <a:t> thousand tons of grapes processed, </a:t>
            </a:r>
            <a:r>
              <a:rPr lang="ru-RU" dirty="0">
                <a:solidFill>
                  <a:srgbClr val="00B0F0"/>
                </a:solidFill>
              </a:rPr>
              <a:t>20</a:t>
            </a:r>
            <a:r>
              <a:rPr lang="en-US" dirty="0"/>
              <a:t>% annual growth in production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5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Export attractiveness of the industry</a:t>
            </a:r>
          </a:p>
        </p:txBody>
      </p:sp>
      <p:grpSp>
        <p:nvGrpSpPr>
          <p:cNvPr id="657" name="Google Shape;657;p51"/>
          <p:cNvGrpSpPr/>
          <p:nvPr/>
        </p:nvGrpSpPr>
        <p:grpSpPr>
          <a:xfrm>
            <a:off x="119148" y="1307722"/>
            <a:ext cx="3309785" cy="2176308"/>
            <a:chOff x="6867916" y="-1767746"/>
            <a:chExt cx="14384114" cy="9458097"/>
          </a:xfrm>
        </p:grpSpPr>
        <p:sp>
          <p:nvSpPr>
            <p:cNvPr id="658" name="Google Shape;658;p51"/>
            <p:cNvSpPr/>
            <p:nvPr/>
          </p:nvSpPr>
          <p:spPr>
            <a:xfrm>
              <a:off x="6867916" y="-955397"/>
              <a:ext cx="5343094" cy="8645748"/>
            </a:xfrm>
            <a:custGeom>
              <a:avLst/>
              <a:gdLst/>
              <a:ahLst/>
              <a:cxnLst/>
              <a:rect l="l" t="t" r="r" b="b"/>
              <a:pathLst>
                <a:path w="103689" h="167789" extrusionOk="0">
                  <a:moveTo>
                    <a:pt x="13807" y="0"/>
                  </a:moveTo>
                  <a:cubicBezTo>
                    <a:pt x="11526" y="0"/>
                    <a:pt x="9194" y="921"/>
                    <a:pt x="7431" y="2357"/>
                  </a:cubicBezTo>
                  <a:cubicBezTo>
                    <a:pt x="6418" y="3183"/>
                    <a:pt x="7559" y="5231"/>
                    <a:pt x="8433" y="6203"/>
                  </a:cubicBezTo>
                  <a:cubicBezTo>
                    <a:pt x="9308" y="7175"/>
                    <a:pt x="10393" y="8259"/>
                    <a:pt x="10189" y="9549"/>
                  </a:cubicBezTo>
                  <a:cubicBezTo>
                    <a:pt x="9355" y="9975"/>
                    <a:pt x="8287" y="10084"/>
                    <a:pt x="7292" y="10084"/>
                  </a:cubicBezTo>
                  <a:cubicBezTo>
                    <a:pt x="7024" y="10084"/>
                    <a:pt x="6762" y="10076"/>
                    <a:pt x="6511" y="10065"/>
                  </a:cubicBezTo>
                  <a:cubicBezTo>
                    <a:pt x="6102" y="10046"/>
                    <a:pt x="5686" y="9992"/>
                    <a:pt x="5277" y="9992"/>
                  </a:cubicBezTo>
                  <a:cubicBezTo>
                    <a:pt x="4990" y="9992"/>
                    <a:pt x="4705" y="10019"/>
                    <a:pt x="4430" y="10104"/>
                  </a:cubicBezTo>
                  <a:cubicBezTo>
                    <a:pt x="3763" y="10310"/>
                    <a:pt x="3182" y="11034"/>
                    <a:pt x="3440" y="11683"/>
                  </a:cubicBezTo>
                  <a:cubicBezTo>
                    <a:pt x="2981" y="12481"/>
                    <a:pt x="2431" y="12899"/>
                    <a:pt x="2962" y="13650"/>
                  </a:cubicBezTo>
                  <a:cubicBezTo>
                    <a:pt x="3377" y="14235"/>
                    <a:pt x="4081" y="14716"/>
                    <a:pt x="4076" y="15434"/>
                  </a:cubicBezTo>
                  <a:cubicBezTo>
                    <a:pt x="4071" y="16003"/>
                    <a:pt x="3591" y="16462"/>
                    <a:pt x="3082" y="16719"/>
                  </a:cubicBezTo>
                  <a:cubicBezTo>
                    <a:pt x="2572" y="16973"/>
                    <a:pt x="2000" y="17102"/>
                    <a:pt x="1518" y="17408"/>
                  </a:cubicBezTo>
                  <a:cubicBezTo>
                    <a:pt x="13" y="18366"/>
                    <a:pt x="0" y="20519"/>
                    <a:pt x="159" y="22295"/>
                  </a:cubicBezTo>
                  <a:cubicBezTo>
                    <a:pt x="1133" y="23491"/>
                    <a:pt x="1285" y="25550"/>
                    <a:pt x="817" y="27017"/>
                  </a:cubicBezTo>
                  <a:cubicBezTo>
                    <a:pt x="639" y="27577"/>
                    <a:pt x="351" y="28172"/>
                    <a:pt x="552" y="28724"/>
                  </a:cubicBezTo>
                  <a:cubicBezTo>
                    <a:pt x="782" y="29356"/>
                    <a:pt x="1526" y="29605"/>
                    <a:pt x="2177" y="29773"/>
                  </a:cubicBezTo>
                  <a:cubicBezTo>
                    <a:pt x="2891" y="29958"/>
                    <a:pt x="3669" y="30130"/>
                    <a:pt x="4408" y="30130"/>
                  </a:cubicBezTo>
                  <a:cubicBezTo>
                    <a:pt x="5109" y="30130"/>
                    <a:pt x="5775" y="29975"/>
                    <a:pt x="6314" y="29528"/>
                  </a:cubicBezTo>
                  <a:cubicBezTo>
                    <a:pt x="7583" y="28478"/>
                    <a:pt x="9157" y="28121"/>
                    <a:pt x="10834" y="28121"/>
                  </a:cubicBezTo>
                  <a:cubicBezTo>
                    <a:pt x="13016" y="28121"/>
                    <a:pt x="15374" y="28725"/>
                    <a:pt x="17464" y="29196"/>
                  </a:cubicBezTo>
                  <a:cubicBezTo>
                    <a:pt x="18740" y="29482"/>
                    <a:pt x="20083" y="29952"/>
                    <a:pt x="20830" y="31028"/>
                  </a:cubicBezTo>
                  <a:cubicBezTo>
                    <a:pt x="21824" y="32461"/>
                    <a:pt x="21400" y="34451"/>
                    <a:pt x="20580" y="35993"/>
                  </a:cubicBezTo>
                  <a:cubicBezTo>
                    <a:pt x="19762" y="37533"/>
                    <a:pt x="18587" y="38903"/>
                    <a:pt x="18068" y="40567"/>
                  </a:cubicBezTo>
                  <a:cubicBezTo>
                    <a:pt x="17582" y="42129"/>
                    <a:pt x="17717" y="43806"/>
                    <a:pt x="17859" y="45436"/>
                  </a:cubicBezTo>
                  <a:cubicBezTo>
                    <a:pt x="18032" y="47441"/>
                    <a:pt x="18242" y="49554"/>
                    <a:pt x="19405" y="51198"/>
                  </a:cubicBezTo>
                  <a:cubicBezTo>
                    <a:pt x="20624" y="52922"/>
                    <a:pt x="21392" y="55494"/>
                    <a:pt x="21294" y="57601"/>
                  </a:cubicBezTo>
                  <a:cubicBezTo>
                    <a:pt x="21216" y="59294"/>
                    <a:pt x="20619" y="60958"/>
                    <a:pt x="20775" y="62645"/>
                  </a:cubicBezTo>
                  <a:cubicBezTo>
                    <a:pt x="21057" y="65704"/>
                    <a:pt x="23699" y="67999"/>
                    <a:pt x="26397" y="69471"/>
                  </a:cubicBezTo>
                  <a:cubicBezTo>
                    <a:pt x="29219" y="71013"/>
                    <a:pt x="31651" y="73637"/>
                    <a:pt x="32623" y="76701"/>
                  </a:cubicBezTo>
                  <a:cubicBezTo>
                    <a:pt x="33112" y="78241"/>
                    <a:pt x="33257" y="79868"/>
                    <a:pt x="33688" y="81425"/>
                  </a:cubicBezTo>
                  <a:cubicBezTo>
                    <a:pt x="34432" y="84119"/>
                    <a:pt x="36051" y="86565"/>
                    <a:pt x="38239" y="88307"/>
                  </a:cubicBezTo>
                  <a:cubicBezTo>
                    <a:pt x="39834" y="89575"/>
                    <a:pt x="42451" y="90023"/>
                    <a:pt x="44455" y="90388"/>
                  </a:cubicBezTo>
                  <a:cubicBezTo>
                    <a:pt x="45495" y="90578"/>
                    <a:pt x="46617" y="90728"/>
                    <a:pt x="47400" y="91437"/>
                  </a:cubicBezTo>
                  <a:cubicBezTo>
                    <a:pt x="47762" y="91764"/>
                    <a:pt x="48023" y="92187"/>
                    <a:pt x="48369" y="92530"/>
                  </a:cubicBezTo>
                  <a:cubicBezTo>
                    <a:pt x="50044" y="94188"/>
                    <a:pt x="53127" y="93507"/>
                    <a:pt x="54821" y="95145"/>
                  </a:cubicBezTo>
                  <a:cubicBezTo>
                    <a:pt x="55259" y="95566"/>
                    <a:pt x="55558" y="96107"/>
                    <a:pt x="55941" y="96579"/>
                  </a:cubicBezTo>
                  <a:cubicBezTo>
                    <a:pt x="56887" y="97736"/>
                    <a:pt x="58370" y="98428"/>
                    <a:pt x="59861" y="98428"/>
                  </a:cubicBezTo>
                  <a:cubicBezTo>
                    <a:pt x="60003" y="98428"/>
                    <a:pt x="60145" y="98421"/>
                    <a:pt x="60286" y="98409"/>
                  </a:cubicBezTo>
                  <a:lnTo>
                    <a:pt x="60286" y="98409"/>
                  </a:lnTo>
                  <a:cubicBezTo>
                    <a:pt x="59905" y="99653"/>
                    <a:pt x="61397" y="101114"/>
                    <a:pt x="60936" y="102330"/>
                  </a:cubicBezTo>
                  <a:cubicBezTo>
                    <a:pt x="60565" y="103312"/>
                    <a:pt x="59445" y="103741"/>
                    <a:pt x="58674" y="104452"/>
                  </a:cubicBezTo>
                  <a:cubicBezTo>
                    <a:pt x="57337" y="105685"/>
                    <a:pt x="57129" y="107795"/>
                    <a:pt x="57705" y="109521"/>
                  </a:cubicBezTo>
                  <a:cubicBezTo>
                    <a:pt x="58282" y="111246"/>
                    <a:pt x="59498" y="112671"/>
                    <a:pt x="60717" y="114022"/>
                  </a:cubicBezTo>
                  <a:cubicBezTo>
                    <a:pt x="62978" y="116530"/>
                    <a:pt x="65696" y="117746"/>
                    <a:pt x="68148" y="120066"/>
                  </a:cubicBezTo>
                  <a:cubicBezTo>
                    <a:pt x="70420" y="122216"/>
                    <a:pt x="70937" y="125696"/>
                    <a:pt x="70438" y="128784"/>
                  </a:cubicBezTo>
                  <a:cubicBezTo>
                    <a:pt x="69938" y="131872"/>
                    <a:pt x="68585" y="134744"/>
                    <a:pt x="67620" y="137718"/>
                  </a:cubicBezTo>
                  <a:cubicBezTo>
                    <a:pt x="65814" y="143276"/>
                    <a:pt x="65376" y="149382"/>
                    <a:pt x="67102" y="154963"/>
                  </a:cubicBezTo>
                  <a:cubicBezTo>
                    <a:pt x="68828" y="160546"/>
                    <a:pt x="72869" y="165522"/>
                    <a:pt x="78283" y="167717"/>
                  </a:cubicBezTo>
                  <a:cubicBezTo>
                    <a:pt x="78404" y="167766"/>
                    <a:pt x="78530" y="167788"/>
                    <a:pt x="78658" y="167788"/>
                  </a:cubicBezTo>
                  <a:cubicBezTo>
                    <a:pt x="79167" y="167788"/>
                    <a:pt x="79705" y="167444"/>
                    <a:pt x="80056" y="167066"/>
                  </a:cubicBezTo>
                  <a:cubicBezTo>
                    <a:pt x="80495" y="166591"/>
                    <a:pt x="80589" y="165833"/>
                    <a:pt x="80281" y="165265"/>
                  </a:cubicBezTo>
                  <a:cubicBezTo>
                    <a:pt x="79304" y="163467"/>
                    <a:pt x="77566" y="161932"/>
                    <a:pt x="76298" y="160326"/>
                  </a:cubicBezTo>
                  <a:cubicBezTo>
                    <a:pt x="75898" y="159821"/>
                    <a:pt x="75478" y="159248"/>
                    <a:pt x="75530" y="158607"/>
                  </a:cubicBezTo>
                  <a:cubicBezTo>
                    <a:pt x="75589" y="157886"/>
                    <a:pt x="76208" y="157367"/>
                    <a:pt x="76666" y="156807"/>
                  </a:cubicBezTo>
                  <a:cubicBezTo>
                    <a:pt x="77361" y="155947"/>
                    <a:pt x="77729" y="154867"/>
                    <a:pt x="77704" y="153762"/>
                  </a:cubicBezTo>
                  <a:cubicBezTo>
                    <a:pt x="77674" y="152733"/>
                    <a:pt x="77075" y="151726"/>
                    <a:pt x="77111" y="150697"/>
                  </a:cubicBezTo>
                  <a:cubicBezTo>
                    <a:pt x="77146" y="149667"/>
                    <a:pt x="77701" y="148583"/>
                    <a:pt x="78676" y="148251"/>
                  </a:cubicBezTo>
                  <a:cubicBezTo>
                    <a:pt x="79120" y="148100"/>
                    <a:pt x="79614" y="148115"/>
                    <a:pt x="80042" y="147926"/>
                  </a:cubicBezTo>
                  <a:cubicBezTo>
                    <a:pt x="81453" y="147303"/>
                    <a:pt x="81228" y="145153"/>
                    <a:pt x="82249" y="143996"/>
                  </a:cubicBezTo>
                  <a:cubicBezTo>
                    <a:pt x="82722" y="143460"/>
                    <a:pt x="83419" y="143193"/>
                    <a:pt x="84064" y="142883"/>
                  </a:cubicBezTo>
                  <a:cubicBezTo>
                    <a:pt x="86792" y="141571"/>
                    <a:pt x="89035" y="138972"/>
                    <a:pt x="89283" y="135957"/>
                  </a:cubicBezTo>
                  <a:cubicBezTo>
                    <a:pt x="89483" y="133544"/>
                    <a:pt x="88605" y="130615"/>
                    <a:pt x="90438" y="129034"/>
                  </a:cubicBezTo>
                  <a:cubicBezTo>
                    <a:pt x="91238" y="128344"/>
                    <a:pt x="92244" y="128199"/>
                    <a:pt x="93314" y="128199"/>
                  </a:cubicBezTo>
                  <a:cubicBezTo>
                    <a:pt x="94087" y="128199"/>
                    <a:pt x="94894" y="128275"/>
                    <a:pt x="95682" y="128275"/>
                  </a:cubicBezTo>
                  <a:cubicBezTo>
                    <a:pt x="96098" y="128275"/>
                    <a:pt x="96509" y="128254"/>
                    <a:pt x="96908" y="128189"/>
                  </a:cubicBezTo>
                  <a:cubicBezTo>
                    <a:pt x="97800" y="128044"/>
                    <a:pt x="98396" y="127214"/>
                    <a:pt x="98814" y="126412"/>
                  </a:cubicBezTo>
                  <a:cubicBezTo>
                    <a:pt x="99231" y="125609"/>
                    <a:pt x="99280" y="124658"/>
                    <a:pt x="99129" y="123766"/>
                  </a:cubicBezTo>
                  <a:cubicBezTo>
                    <a:pt x="98945" y="122668"/>
                    <a:pt x="98473" y="121597"/>
                    <a:pt x="98577" y="120489"/>
                  </a:cubicBezTo>
                  <a:cubicBezTo>
                    <a:pt x="98723" y="118930"/>
                    <a:pt x="99942" y="117730"/>
                    <a:pt x="100886" y="116480"/>
                  </a:cubicBezTo>
                  <a:cubicBezTo>
                    <a:pt x="102003" y="114998"/>
                    <a:pt x="102797" y="113297"/>
                    <a:pt x="103214" y="111488"/>
                  </a:cubicBezTo>
                  <a:cubicBezTo>
                    <a:pt x="103689" y="109429"/>
                    <a:pt x="102371" y="106997"/>
                    <a:pt x="100524" y="105970"/>
                  </a:cubicBezTo>
                  <a:cubicBezTo>
                    <a:pt x="98677" y="104943"/>
                    <a:pt x="96462" y="104915"/>
                    <a:pt x="94350" y="104853"/>
                  </a:cubicBezTo>
                  <a:cubicBezTo>
                    <a:pt x="92237" y="104794"/>
                    <a:pt x="89999" y="104633"/>
                    <a:pt x="88273" y="103414"/>
                  </a:cubicBezTo>
                  <a:cubicBezTo>
                    <a:pt x="86692" y="102296"/>
                    <a:pt x="85799" y="100469"/>
                    <a:pt x="84550" y="98991"/>
                  </a:cubicBezTo>
                  <a:cubicBezTo>
                    <a:pt x="82441" y="96497"/>
                    <a:pt x="79375" y="95057"/>
                    <a:pt x="76410" y="93690"/>
                  </a:cubicBezTo>
                  <a:cubicBezTo>
                    <a:pt x="75559" y="93298"/>
                    <a:pt x="74630" y="92901"/>
                    <a:pt x="73720" y="92901"/>
                  </a:cubicBezTo>
                  <a:cubicBezTo>
                    <a:pt x="73431" y="92901"/>
                    <a:pt x="73144" y="92941"/>
                    <a:pt x="72862" y="93034"/>
                  </a:cubicBezTo>
                  <a:cubicBezTo>
                    <a:pt x="72400" y="93185"/>
                    <a:pt x="71985" y="93473"/>
                    <a:pt x="71508" y="93564"/>
                  </a:cubicBezTo>
                  <a:cubicBezTo>
                    <a:pt x="71390" y="93586"/>
                    <a:pt x="71274" y="93597"/>
                    <a:pt x="71159" y="93597"/>
                  </a:cubicBezTo>
                  <a:cubicBezTo>
                    <a:pt x="70006" y="93597"/>
                    <a:pt x="69033" y="92520"/>
                    <a:pt x="67966" y="91944"/>
                  </a:cubicBezTo>
                  <a:cubicBezTo>
                    <a:pt x="67424" y="91651"/>
                    <a:pt x="66830" y="91518"/>
                    <a:pt x="66231" y="91518"/>
                  </a:cubicBezTo>
                  <a:cubicBezTo>
                    <a:pt x="64138" y="91518"/>
                    <a:pt x="61986" y="93147"/>
                    <a:pt x="61817" y="95293"/>
                  </a:cubicBezTo>
                  <a:cubicBezTo>
                    <a:pt x="61476" y="95410"/>
                    <a:pt x="61056" y="95468"/>
                    <a:pt x="60611" y="95468"/>
                  </a:cubicBezTo>
                  <a:cubicBezTo>
                    <a:pt x="59413" y="95468"/>
                    <a:pt x="58031" y="95047"/>
                    <a:pt x="57510" y="94228"/>
                  </a:cubicBezTo>
                  <a:cubicBezTo>
                    <a:pt x="56995" y="93419"/>
                    <a:pt x="56789" y="92287"/>
                    <a:pt x="55904" y="91918"/>
                  </a:cubicBezTo>
                  <a:cubicBezTo>
                    <a:pt x="55432" y="91722"/>
                    <a:pt x="54840" y="91796"/>
                    <a:pt x="54455" y="91458"/>
                  </a:cubicBezTo>
                  <a:cubicBezTo>
                    <a:pt x="53818" y="90898"/>
                    <a:pt x="54313" y="89881"/>
                    <a:pt x="54428" y="89040"/>
                  </a:cubicBezTo>
                  <a:cubicBezTo>
                    <a:pt x="54609" y="87696"/>
                    <a:pt x="53607" y="86419"/>
                    <a:pt x="52383" y="85834"/>
                  </a:cubicBezTo>
                  <a:cubicBezTo>
                    <a:pt x="51161" y="85249"/>
                    <a:pt x="49761" y="85202"/>
                    <a:pt x="48407" y="85159"/>
                  </a:cubicBezTo>
                  <a:cubicBezTo>
                    <a:pt x="47051" y="85115"/>
                    <a:pt x="45649" y="85054"/>
                    <a:pt x="44436" y="84447"/>
                  </a:cubicBezTo>
                  <a:cubicBezTo>
                    <a:pt x="42077" y="83264"/>
                    <a:pt x="41111" y="80063"/>
                    <a:pt x="42146" y="77635"/>
                  </a:cubicBezTo>
                  <a:cubicBezTo>
                    <a:pt x="43156" y="75267"/>
                    <a:pt x="45760" y="73783"/>
                    <a:pt x="48337" y="73783"/>
                  </a:cubicBezTo>
                  <a:cubicBezTo>
                    <a:pt x="48401" y="73783"/>
                    <a:pt x="48464" y="73784"/>
                    <a:pt x="48528" y="73786"/>
                  </a:cubicBezTo>
                  <a:cubicBezTo>
                    <a:pt x="51112" y="73862"/>
                    <a:pt x="53842" y="75749"/>
                    <a:pt x="53870" y="78335"/>
                  </a:cubicBezTo>
                  <a:cubicBezTo>
                    <a:pt x="53875" y="78746"/>
                    <a:pt x="54287" y="78928"/>
                    <a:pt x="54735" y="78928"/>
                  </a:cubicBezTo>
                  <a:cubicBezTo>
                    <a:pt x="55004" y="78928"/>
                    <a:pt x="55285" y="78863"/>
                    <a:pt x="55498" y="78741"/>
                  </a:cubicBezTo>
                  <a:cubicBezTo>
                    <a:pt x="56067" y="78416"/>
                    <a:pt x="56365" y="77760"/>
                    <a:pt x="56505" y="77119"/>
                  </a:cubicBezTo>
                  <a:cubicBezTo>
                    <a:pt x="56645" y="76478"/>
                    <a:pt x="56664" y="75812"/>
                    <a:pt x="56860" y="75186"/>
                  </a:cubicBezTo>
                  <a:cubicBezTo>
                    <a:pt x="57310" y="73749"/>
                    <a:pt x="58757" y="72690"/>
                    <a:pt x="60261" y="72690"/>
                  </a:cubicBezTo>
                  <a:cubicBezTo>
                    <a:pt x="60273" y="72690"/>
                    <a:pt x="60285" y="72690"/>
                    <a:pt x="60297" y="72690"/>
                  </a:cubicBezTo>
                  <a:cubicBezTo>
                    <a:pt x="60306" y="72690"/>
                    <a:pt x="60314" y="72690"/>
                    <a:pt x="60323" y="72690"/>
                  </a:cubicBezTo>
                  <a:cubicBezTo>
                    <a:pt x="61893" y="72690"/>
                    <a:pt x="62998" y="71122"/>
                    <a:pt x="64116" y="70013"/>
                  </a:cubicBezTo>
                  <a:cubicBezTo>
                    <a:pt x="65241" y="68896"/>
                    <a:pt x="65913" y="67214"/>
                    <a:pt x="65469" y="65693"/>
                  </a:cubicBezTo>
                  <a:cubicBezTo>
                    <a:pt x="65229" y="64873"/>
                    <a:pt x="64683" y="64046"/>
                    <a:pt x="64956" y="63238"/>
                  </a:cubicBezTo>
                  <a:cubicBezTo>
                    <a:pt x="65170" y="62604"/>
                    <a:pt x="65822" y="62237"/>
                    <a:pt x="66438" y="61978"/>
                  </a:cubicBezTo>
                  <a:cubicBezTo>
                    <a:pt x="67992" y="61328"/>
                    <a:pt x="69657" y="60995"/>
                    <a:pt x="71338" y="60995"/>
                  </a:cubicBezTo>
                  <a:cubicBezTo>
                    <a:pt x="71514" y="60995"/>
                    <a:pt x="71689" y="60998"/>
                    <a:pt x="71865" y="61005"/>
                  </a:cubicBezTo>
                  <a:cubicBezTo>
                    <a:pt x="71916" y="61008"/>
                    <a:pt x="71966" y="61009"/>
                    <a:pt x="72016" y="61009"/>
                  </a:cubicBezTo>
                  <a:cubicBezTo>
                    <a:pt x="73530" y="61009"/>
                    <a:pt x="74333" y="60016"/>
                    <a:pt x="75129" y="58671"/>
                  </a:cubicBezTo>
                  <a:cubicBezTo>
                    <a:pt x="75724" y="57667"/>
                    <a:pt x="75988" y="56400"/>
                    <a:pt x="76935" y="55719"/>
                  </a:cubicBezTo>
                  <a:cubicBezTo>
                    <a:pt x="77461" y="55341"/>
                    <a:pt x="78061" y="55227"/>
                    <a:pt x="78697" y="55227"/>
                  </a:cubicBezTo>
                  <a:cubicBezTo>
                    <a:pt x="79669" y="55227"/>
                    <a:pt x="80723" y="55493"/>
                    <a:pt x="81724" y="55493"/>
                  </a:cubicBezTo>
                  <a:cubicBezTo>
                    <a:pt x="81835" y="55493"/>
                    <a:pt x="81945" y="55490"/>
                    <a:pt x="82055" y="55483"/>
                  </a:cubicBezTo>
                  <a:cubicBezTo>
                    <a:pt x="84597" y="55311"/>
                    <a:pt x="86582" y="52458"/>
                    <a:pt x="85860" y="50015"/>
                  </a:cubicBezTo>
                  <a:cubicBezTo>
                    <a:pt x="85517" y="48852"/>
                    <a:pt x="84704" y="47901"/>
                    <a:pt x="84043" y="46884"/>
                  </a:cubicBezTo>
                  <a:cubicBezTo>
                    <a:pt x="83131" y="45481"/>
                    <a:pt x="82492" y="43918"/>
                    <a:pt x="82159" y="42277"/>
                  </a:cubicBezTo>
                  <a:cubicBezTo>
                    <a:pt x="81854" y="40773"/>
                    <a:pt x="81767" y="39118"/>
                    <a:pt x="80776" y="37947"/>
                  </a:cubicBezTo>
                  <a:cubicBezTo>
                    <a:pt x="79227" y="38020"/>
                    <a:pt x="77350" y="37975"/>
                    <a:pt x="75971" y="38686"/>
                  </a:cubicBezTo>
                  <a:cubicBezTo>
                    <a:pt x="75699" y="37108"/>
                    <a:pt x="75398" y="35461"/>
                    <a:pt x="74423" y="34192"/>
                  </a:cubicBezTo>
                  <a:cubicBezTo>
                    <a:pt x="73732" y="33291"/>
                    <a:pt x="72587" y="32657"/>
                    <a:pt x="71488" y="32657"/>
                  </a:cubicBezTo>
                  <a:cubicBezTo>
                    <a:pt x="71039" y="32657"/>
                    <a:pt x="70597" y="32763"/>
                    <a:pt x="70198" y="32999"/>
                  </a:cubicBezTo>
                  <a:cubicBezTo>
                    <a:pt x="68851" y="33794"/>
                    <a:pt x="68559" y="35642"/>
                    <a:pt x="68807" y="37187"/>
                  </a:cubicBezTo>
                  <a:cubicBezTo>
                    <a:pt x="69057" y="38731"/>
                    <a:pt x="69698" y="40227"/>
                    <a:pt x="69655" y="41791"/>
                  </a:cubicBezTo>
                  <a:cubicBezTo>
                    <a:pt x="69615" y="43336"/>
                    <a:pt x="68552" y="45042"/>
                    <a:pt x="67017" y="45042"/>
                  </a:cubicBezTo>
                  <a:cubicBezTo>
                    <a:pt x="66998" y="45042"/>
                    <a:pt x="66979" y="45041"/>
                    <a:pt x="66960" y="45041"/>
                  </a:cubicBezTo>
                  <a:cubicBezTo>
                    <a:pt x="66146" y="45019"/>
                    <a:pt x="65416" y="44522"/>
                    <a:pt x="64843" y="43941"/>
                  </a:cubicBezTo>
                  <a:cubicBezTo>
                    <a:pt x="64022" y="43112"/>
                    <a:pt x="63372" y="42052"/>
                    <a:pt x="62317" y="41553"/>
                  </a:cubicBezTo>
                  <a:cubicBezTo>
                    <a:pt x="61507" y="41171"/>
                    <a:pt x="60577" y="41179"/>
                    <a:pt x="59704" y="40982"/>
                  </a:cubicBezTo>
                  <a:cubicBezTo>
                    <a:pt x="56728" y="40316"/>
                    <a:pt x="54688" y="36902"/>
                    <a:pt x="55510" y="33965"/>
                  </a:cubicBezTo>
                  <a:cubicBezTo>
                    <a:pt x="56182" y="31564"/>
                    <a:pt x="58657" y="29882"/>
                    <a:pt x="61117" y="29882"/>
                  </a:cubicBezTo>
                  <a:cubicBezTo>
                    <a:pt x="61664" y="29882"/>
                    <a:pt x="62211" y="29966"/>
                    <a:pt x="62737" y="30143"/>
                  </a:cubicBezTo>
                  <a:cubicBezTo>
                    <a:pt x="66237" y="28861"/>
                    <a:pt x="67660" y="24447"/>
                    <a:pt x="66265" y="20991"/>
                  </a:cubicBezTo>
                  <a:cubicBezTo>
                    <a:pt x="64868" y="17535"/>
                    <a:pt x="61115" y="15389"/>
                    <a:pt x="57392" y="15226"/>
                  </a:cubicBezTo>
                  <a:cubicBezTo>
                    <a:pt x="56302" y="15179"/>
                    <a:pt x="55191" y="15275"/>
                    <a:pt x="54134" y="15007"/>
                  </a:cubicBezTo>
                  <a:cubicBezTo>
                    <a:pt x="51145" y="14251"/>
                    <a:pt x="49582" y="10965"/>
                    <a:pt x="46980" y="9310"/>
                  </a:cubicBezTo>
                  <a:cubicBezTo>
                    <a:pt x="46287" y="8869"/>
                    <a:pt x="45224" y="8778"/>
                    <a:pt x="44079" y="8778"/>
                  </a:cubicBezTo>
                  <a:cubicBezTo>
                    <a:pt x="43277" y="8778"/>
                    <a:pt x="42435" y="8823"/>
                    <a:pt x="41651" y="8823"/>
                  </a:cubicBezTo>
                  <a:cubicBezTo>
                    <a:pt x="40795" y="8823"/>
                    <a:pt x="40007" y="8769"/>
                    <a:pt x="39418" y="8547"/>
                  </a:cubicBezTo>
                  <a:cubicBezTo>
                    <a:pt x="38499" y="8200"/>
                    <a:pt x="37525" y="8023"/>
                    <a:pt x="36546" y="8023"/>
                  </a:cubicBezTo>
                  <a:cubicBezTo>
                    <a:pt x="36275" y="8023"/>
                    <a:pt x="36003" y="8037"/>
                    <a:pt x="35731" y="8064"/>
                  </a:cubicBezTo>
                  <a:cubicBezTo>
                    <a:pt x="34635" y="9104"/>
                    <a:pt x="32585" y="9398"/>
                    <a:pt x="31077" y="9499"/>
                  </a:cubicBezTo>
                  <a:cubicBezTo>
                    <a:pt x="29526" y="7990"/>
                    <a:pt x="27655" y="6585"/>
                    <a:pt x="25725" y="5605"/>
                  </a:cubicBezTo>
                  <a:cubicBezTo>
                    <a:pt x="24435" y="4951"/>
                    <a:pt x="22930" y="4260"/>
                    <a:pt x="22532" y="2870"/>
                  </a:cubicBezTo>
                  <a:cubicBezTo>
                    <a:pt x="22012" y="1053"/>
                    <a:pt x="19376" y="125"/>
                    <a:pt x="17200" y="125"/>
                  </a:cubicBezTo>
                  <a:cubicBezTo>
                    <a:pt x="16716" y="125"/>
                    <a:pt x="16254" y="171"/>
                    <a:pt x="15844" y="263"/>
                  </a:cubicBezTo>
                  <a:cubicBezTo>
                    <a:pt x="15181" y="84"/>
                    <a:pt x="14496" y="0"/>
                    <a:pt x="1380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51"/>
            <p:cNvSpPr/>
            <p:nvPr/>
          </p:nvSpPr>
          <p:spPr>
            <a:xfrm>
              <a:off x="11267440" y="-1767746"/>
              <a:ext cx="2096189" cy="2387784"/>
            </a:xfrm>
            <a:custGeom>
              <a:avLst/>
              <a:gdLst/>
              <a:ahLst/>
              <a:cxnLst/>
              <a:rect l="l" t="t" r="r" b="b"/>
              <a:pathLst>
                <a:path w="40679" h="46340" extrusionOk="0">
                  <a:moveTo>
                    <a:pt x="15780" y="0"/>
                  </a:moveTo>
                  <a:cubicBezTo>
                    <a:pt x="14989" y="0"/>
                    <a:pt x="14213" y="109"/>
                    <a:pt x="13470" y="421"/>
                  </a:cubicBezTo>
                  <a:cubicBezTo>
                    <a:pt x="9879" y="1928"/>
                    <a:pt x="10933" y="5468"/>
                    <a:pt x="8580" y="7572"/>
                  </a:cubicBezTo>
                  <a:cubicBezTo>
                    <a:pt x="6546" y="9390"/>
                    <a:pt x="2788" y="7963"/>
                    <a:pt x="1150" y="10460"/>
                  </a:cubicBezTo>
                  <a:cubicBezTo>
                    <a:pt x="0" y="12215"/>
                    <a:pt x="1289" y="14606"/>
                    <a:pt x="2962" y="15871"/>
                  </a:cubicBezTo>
                  <a:cubicBezTo>
                    <a:pt x="4636" y="17135"/>
                    <a:pt x="6731" y="17894"/>
                    <a:pt x="8056" y="19522"/>
                  </a:cubicBezTo>
                  <a:cubicBezTo>
                    <a:pt x="10183" y="22136"/>
                    <a:pt x="9577" y="26004"/>
                    <a:pt x="8413" y="29169"/>
                  </a:cubicBezTo>
                  <a:cubicBezTo>
                    <a:pt x="7247" y="32332"/>
                    <a:pt x="5603" y="35532"/>
                    <a:pt x="6005" y="38881"/>
                  </a:cubicBezTo>
                  <a:cubicBezTo>
                    <a:pt x="6193" y="40459"/>
                    <a:pt x="6837" y="41956"/>
                    <a:pt x="7675" y="43307"/>
                  </a:cubicBezTo>
                  <a:cubicBezTo>
                    <a:pt x="8488" y="44615"/>
                    <a:pt x="9597" y="45873"/>
                    <a:pt x="11095" y="46235"/>
                  </a:cubicBezTo>
                  <a:cubicBezTo>
                    <a:pt x="11391" y="46306"/>
                    <a:pt x="11688" y="46339"/>
                    <a:pt x="11983" y="46339"/>
                  </a:cubicBezTo>
                  <a:cubicBezTo>
                    <a:pt x="13586" y="46339"/>
                    <a:pt x="15150" y="45367"/>
                    <a:pt x="16368" y="44250"/>
                  </a:cubicBezTo>
                  <a:cubicBezTo>
                    <a:pt x="17812" y="42927"/>
                    <a:pt x="19065" y="41325"/>
                    <a:pt x="20822" y="40465"/>
                  </a:cubicBezTo>
                  <a:cubicBezTo>
                    <a:pt x="23353" y="39224"/>
                    <a:pt x="26610" y="39686"/>
                    <a:pt x="28815" y="37929"/>
                  </a:cubicBezTo>
                  <a:cubicBezTo>
                    <a:pt x="31544" y="35754"/>
                    <a:pt x="31140" y="31606"/>
                    <a:pt x="31890" y="28199"/>
                  </a:cubicBezTo>
                  <a:cubicBezTo>
                    <a:pt x="33150" y="22476"/>
                    <a:pt x="38102" y="18249"/>
                    <a:pt x="40038" y="12718"/>
                  </a:cubicBezTo>
                  <a:cubicBezTo>
                    <a:pt x="40418" y="11636"/>
                    <a:pt x="40679" y="10499"/>
                    <a:pt x="40652" y="9352"/>
                  </a:cubicBezTo>
                  <a:cubicBezTo>
                    <a:pt x="40569" y="5649"/>
                    <a:pt x="37449" y="2571"/>
                    <a:pt x="33956" y="1339"/>
                  </a:cubicBezTo>
                  <a:cubicBezTo>
                    <a:pt x="31938" y="627"/>
                    <a:pt x="29911" y="457"/>
                    <a:pt x="27871" y="457"/>
                  </a:cubicBezTo>
                  <a:cubicBezTo>
                    <a:pt x="26007" y="457"/>
                    <a:pt x="24132" y="599"/>
                    <a:pt x="22245" y="599"/>
                  </a:cubicBezTo>
                  <a:cubicBezTo>
                    <a:pt x="21785" y="599"/>
                    <a:pt x="21325" y="591"/>
                    <a:pt x="20863" y="570"/>
                  </a:cubicBezTo>
                  <a:cubicBezTo>
                    <a:pt x="19225" y="496"/>
                    <a:pt x="17470" y="0"/>
                    <a:pt x="157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51"/>
            <p:cNvSpPr/>
            <p:nvPr/>
          </p:nvSpPr>
          <p:spPr>
            <a:xfrm>
              <a:off x="12860971" y="-1233900"/>
              <a:ext cx="8377438" cy="7222043"/>
            </a:xfrm>
            <a:custGeom>
              <a:avLst/>
              <a:gdLst/>
              <a:ahLst/>
              <a:cxnLst/>
              <a:rect l="l" t="t" r="r" b="b"/>
              <a:pathLst>
                <a:path w="162574" h="140159" extrusionOk="0">
                  <a:moveTo>
                    <a:pt x="149391" y="0"/>
                  </a:moveTo>
                  <a:cubicBezTo>
                    <a:pt x="148360" y="0"/>
                    <a:pt x="147330" y="156"/>
                    <a:pt x="146349" y="477"/>
                  </a:cubicBezTo>
                  <a:cubicBezTo>
                    <a:pt x="145329" y="812"/>
                    <a:pt x="144363" y="1309"/>
                    <a:pt x="143326" y="1583"/>
                  </a:cubicBezTo>
                  <a:cubicBezTo>
                    <a:pt x="142494" y="1801"/>
                    <a:pt x="141638" y="1870"/>
                    <a:pt x="140776" y="1870"/>
                  </a:cubicBezTo>
                  <a:cubicBezTo>
                    <a:pt x="140050" y="1870"/>
                    <a:pt x="139319" y="1821"/>
                    <a:pt x="138596" y="1772"/>
                  </a:cubicBezTo>
                  <a:lnTo>
                    <a:pt x="130106" y="1191"/>
                  </a:lnTo>
                  <a:cubicBezTo>
                    <a:pt x="129237" y="1132"/>
                    <a:pt x="128350" y="1076"/>
                    <a:pt x="127469" y="1076"/>
                  </a:cubicBezTo>
                  <a:cubicBezTo>
                    <a:pt x="125783" y="1076"/>
                    <a:pt x="124119" y="1281"/>
                    <a:pt x="122644" y="2056"/>
                  </a:cubicBezTo>
                  <a:cubicBezTo>
                    <a:pt x="119360" y="3782"/>
                    <a:pt x="117499" y="8084"/>
                    <a:pt x="113816" y="8529"/>
                  </a:cubicBezTo>
                  <a:cubicBezTo>
                    <a:pt x="113611" y="8554"/>
                    <a:pt x="113408" y="8566"/>
                    <a:pt x="113207" y="8566"/>
                  </a:cubicBezTo>
                  <a:cubicBezTo>
                    <a:pt x="110853" y="8566"/>
                    <a:pt x="108715" y="6973"/>
                    <a:pt x="106473" y="6087"/>
                  </a:cubicBezTo>
                  <a:cubicBezTo>
                    <a:pt x="105100" y="5543"/>
                    <a:pt x="103627" y="5279"/>
                    <a:pt x="102152" y="5279"/>
                  </a:cubicBezTo>
                  <a:cubicBezTo>
                    <a:pt x="99404" y="5279"/>
                    <a:pt x="96647" y="6196"/>
                    <a:pt x="94512" y="7933"/>
                  </a:cubicBezTo>
                  <a:cubicBezTo>
                    <a:pt x="93279" y="7304"/>
                    <a:pt x="93660" y="5468"/>
                    <a:pt x="93225" y="4153"/>
                  </a:cubicBezTo>
                  <a:cubicBezTo>
                    <a:pt x="92771" y="2782"/>
                    <a:pt x="91297" y="1954"/>
                    <a:pt x="89858" y="1828"/>
                  </a:cubicBezTo>
                  <a:cubicBezTo>
                    <a:pt x="89687" y="1813"/>
                    <a:pt x="89517" y="1806"/>
                    <a:pt x="89348" y="1806"/>
                  </a:cubicBezTo>
                  <a:cubicBezTo>
                    <a:pt x="88082" y="1806"/>
                    <a:pt x="86834" y="2194"/>
                    <a:pt x="85623" y="2590"/>
                  </a:cubicBezTo>
                  <a:cubicBezTo>
                    <a:pt x="82664" y="3556"/>
                    <a:pt x="79224" y="5204"/>
                    <a:pt x="78950" y="8303"/>
                  </a:cubicBezTo>
                  <a:cubicBezTo>
                    <a:pt x="78873" y="9176"/>
                    <a:pt x="79068" y="10104"/>
                    <a:pt x="78702" y="10900"/>
                  </a:cubicBezTo>
                  <a:cubicBezTo>
                    <a:pt x="78178" y="12033"/>
                    <a:pt x="76762" y="12408"/>
                    <a:pt x="75881" y="13291"/>
                  </a:cubicBezTo>
                  <a:cubicBezTo>
                    <a:pt x="74831" y="14345"/>
                    <a:pt x="74664" y="15971"/>
                    <a:pt x="74621" y="17458"/>
                  </a:cubicBezTo>
                  <a:cubicBezTo>
                    <a:pt x="74577" y="18944"/>
                    <a:pt x="74563" y="20541"/>
                    <a:pt x="73703" y="21754"/>
                  </a:cubicBezTo>
                  <a:cubicBezTo>
                    <a:pt x="73148" y="22537"/>
                    <a:pt x="71069" y="23068"/>
                    <a:pt x="69376" y="23068"/>
                  </a:cubicBezTo>
                  <a:cubicBezTo>
                    <a:pt x="68445" y="23068"/>
                    <a:pt x="67630" y="22907"/>
                    <a:pt x="67252" y="22539"/>
                  </a:cubicBezTo>
                  <a:cubicBezTo>
                    <a:pt x="66636" y="21940"/>
                    <a:pt x="65905" y="21693"/>
                    <a:pt x="65124" y="21693"/>
                  </a:cubicBezTo>
                  <a:cubicBezTo>
                    <a:pt x="63293" y="21693"/>
                    <a:pt x="61194" y="23048"/>
                    <a:pt x="59696" y="24392"/>
                  </a:cubicBezTo>
                  <a:lnTo>
                    <a:pt x="53326" y="30110"/>
                  </a:lnTo>
                  <a:cubicBezTo>
                    <a:pt x="51731" y="31541"/>
                    <a:pt x="50013" y="33034"/>
                    <a:pt x="47899" y="33389"/>
                  </a:cubicBezTo>
                  <a:cubicBezTo>
                    <a:pt x="47672" y="33427"/>
                    <a:pt x="47440" y="33446"/>
                    <a:pt x="47206" y="33446"/>
                  </a:cubicBezTo>
                  <a:cubicBezTo>
                    <a:pt x="45267" y="33446"/>
                    <a:pt x="43232" y="32171"/>
                    <a:pt x="43155" y="30259"/>
                  </a:cubicBezTo>
                  <a:cubicBezTo>
                    <a:pt x="43563" y="29875"/>
                    <a:pt x="44085" y="29761"/>
                    <a:pt x="44655" y="29761"/>
                  </a:cubicBezTo>
                  <a:cubicBezTo>
                    <a:pt x="45498" y="29761"/>
                    <a:pt x="46445" y="30012"/>
                    <a:pt x="47276" y="30012"/>
                  </a:cubicBezTo>
                  <a:cubicBezTo>
                    <a:pt x="47872" y="30012"/>
                    <a:pt x="48409" y="29883"/>
                    <a:pt x="48805" y="29438"/>
                  </a:cubicBezTo>
                  <a:cubicBezTo>
                    <a:pt x="49977" y="28121"/>
                    <a:pt x="48243" y="26238"/>
                    <a:pt x="46718" y="25356"/>
                  </a:cubicBezTo>
                  <a:cubicBezTo>
                    <a:pt x="43929" y="23744"/>
                    <a:pt x="41047" y="22101"/>
                    <a:pt x="37854" y="21667"/>
                  </a:cubicBezTo>
                  <a:cubicBezTo>
                    <a:pt x="37395" y="21605"/>
                    <a:pt x="36928" y="21573"/>
                    <a:pt x="36459" y="21573"/>
                  </a:cubicBezTo>
                  <a:cubicBezTo>
                    <a:pt x="33662" y="21573"/>
                    <a:pt x="30804" y="22696"/>
                    <a:pt x="29384" y="25062"/>
                  </a:cubicBezTo>
                  <a:cubicBezTo>
                    <a:pt x="27966" y="27426"/>
                    <a:pt x="28225" y="30512"/>
                    <a:pt x="26820" y="32884"/>
                  </a:cubicBezTo>
                  <a:cubicBezTo>
                    <a:pt x="25941" y="34369"/>
                    <a:pt x="24491" y="35431"/>
                    <a:pt x="23493" y="36839"/>
                  </a:cubicBezTo>
                  <a:cubicBezTo>
                    <a:pt x="22495" y="38247"/>
                    <a:pt x="22067" y="40372"/>
                    <a:pt x="23291" y="41591"/>
                  </a:cubicBezTo>
                  <a:cubicBezTo>
                    <a:pt x="24277" y="42574"/>
                    <a:pt x="25957" y="42576"/>
                    <a:pt x="26934" y="43568"/>
                  </a:cubicBezTo>
                  <a:cubicBezTo>
                    <a:pt x="27686" y="44334"/>
                    <a:pt x="27942" y="45612"/>
                    <a:pt x="28928" y="46032"/>
                  </a:cubicBezTo>
                  <a:cubicBezTo>
                    <a:pt x="29116" y="46112"/>
                    <a:pt x="29308" y="46149"/>
                    <a:pt x="29499" y="46149"/>
                  </a:cubicBezTo>
                  <a:cubicBezTo>
                    <a:pt x="30453" y="46149"/>
                    <a:pt x="31375" y="45228"/>
                    <a:pt x="31599" y="44232"/>
                  </a:cubicBezTo>
                  <a:cubicBezTo>
                    <a:pt x="31870" y="43035"/>
                    <a:pt x="31491" y="41803"/>
                    <a:pt x="31294" y="40594"/>
                  </a:cubicBezTo>
                  <a:cubicBezTo>
                    <a:pt x="30707" y="36976"/>
                    <a:pt x="32524" y="32527"/>
                    <a:pt x="36153" y="32010"/>
                  </a:cubicBezTo>
                  <a:cubicBezTo>
                    <a:pt x="36979" y="32041"/>
                    <a:pt x="37253" y="33221"/>
                    <a:pt x="36881" y="33960"/>
                  </a:cubicBezTo>
                  <a:cubicBezTo>
                    <a:pt x="36512" y="34700"/>
                    <a:pt x="35790" y="35213"/>
                    <a:pt x="35400" y="35941"/>
                  </a:cubicBezTo>
                  <a:cubicBezTo>
                    <a:pt x="34663" y="37314"/>
                    <a:pt x="35518" y="39272"/>
                    <a:pt x="37026" y="39667"/>
                  </a:cubicBezTo>
                  <a:cubicBezTo>
                    <a:pt x="38598" y="40078"/>
                    <a:pt x="41223" y="39748"/>
                    <a:pt x="41017" y="41358"/>
                  </a:cubicBezTo>
                  <a:cubicBezTo>
                    <a:pt x="40797" y="43068"/>
                    <a:pt x="37630" y="41948"/>
                    <a:pt x="36606" y="43336"/>
                  </a:cubicBezTo>
                  <a:cubicBezTo>
                    <a:pt x="36002" y="44155"/>
                    <a:pt x="36537" y="45296"/>
                    <a:pt x="36521" y="46313"/>
                  </a:cubicBezTo>
                  <a:cubicBezTo>
                    <a:pt x="36494" y="48303"/>
                    <a:pt x="34299" y="49599"/>
                    <a:pt x="32313" y="49739"/>
                  </a:cubicBezTo>
                  <a:cubicBezTo>
                    <a:pt x="32097" y="49755"/>
                    <a:pt x="31880" y="49762"/>
                    <a:pt x="31663" y="49762"/>
                  </a:cubicBezTo>
                  <a:cubicBezTo>
                    <a:pt x="30164" y="49762"/>
                    <a:pt x="28664" y="49439"/>
                    <a:pt x="27166" y="49439"/>
                  </a:cubicBezTo>
                  <a:cubicBezTo>
                    <a:pt x="26898" y="49439"/>
                    <a:pt x="26629" y="49449"/>
                    <a:pt x="26361" y="49474"/>
                  </a:cubicBezTo>
                  <a:cubicBezTo>
                    <a:pt x="24379" y="49654"/>
                    <a:pt x="22222" y="51058"/>
                    <a:pt x="22312" y="53044"/>
                  </a:cubicBezTo>
                  <a:cubicBezTo>
                    <a:pt x="19567" y="54331"/>
                    <a:pt x="16715" y="55374"/>
                    <a:pt x="13788" y="56164"/>
                  </a:cubicBezTo>
                  <a:cubicBezTo>
                    <a:pt x="13912" y="58317"/>
                    <a:pt x="17975" y="58517"/>
                    <a:pt x="17960" y="60675"/>
                  </a:cubicBezTo>
                  <a:cubicBezTo>
                    <a:pt x="17949" y="61887"/>
                    <a:pt x="16542" y="62556"/>
                    <a:pt x="15302" y="62556"/>
                  </a:cubicBezTo>
                  <a:cubicBezTo>
                    <a:pt x="15219" y="62556"/>
                    <a:pt x="15137" y="62553"/>
                    <a:pt x="15056" y="62547"/>
                  </a:cubicBezTo>
                  <a:cubicBezTo>
                    <a:pt x="14072" y="62475"/>
                    <a:pt x="13082" y="62160"/>
                    <a:pt x="12113" y="62160"/>
                  </a:cubicBezTo>
                  <a:cubicBezTo>
                    <a:pt x="11810" y="62160"/>
                    <a:pt x="11508" y="62191"/>
                    <a:pt x="11210" y="62270"/>
                  </a:cubicBezTo>
                  <a:cubicBezTo>
                    <a:pt x="9047" y="62839"/>
                    <a:pt x="8290" y="65880"/>
                    <a:pt x="9487" y="67769"/>
                  </a:cubicBezTo>
                  <a:cubicBezTo>
                    <a:pt x="10572" y="69481"/>
                    <a:pt x="12694" y="70258"/>
                    <a:pt x="14741" y="70258"/>
                  </a:cubicBezTo>
                  <a:cubicBezTo>
                    <a:pt x="14954" y="70258"/>
                    <a:pt x="15165" y="70249"/>
                    <a:pt x="15375" y="70233"/>
                  </a:cubicBezTo>
                  <a:cubicBezTo>
                    <a:pt x="16269" y="70162"/>
                    <a:pt x="17225" y="69924"/>
                    <a:pt x="17785" y="69223"/>
                  </a:cubicBezTo>
                  <a:cubicBezTo>
                    <a:pt x="18318" y="68554"/>
                    <a:pt x="18362" y="67634"/>
                    <a:pt x="18586" y="66808"/>
                  </a:cubicBezTo>
                  <a:cubicBezTo>
                    <a:pt x="19089" y="64960"/>
                    <a:pt x="20667" y="63445"/>
                    <a:pt x="22534" y="63019"/>
                  </a:cubicBezTo>
                  <a:cubicBezTo>
                    <a:pt x="23588" y="62778"/>
                    <a:pt x="24878" y="62758"/>
                    <a:pt x="25444" y="61839"/>
                  </a:cubicBezTo>
                  <a:cubicBezTo>
                    <a:pt x="27854" y="63143"/>
                    <a:pt x="29550" y="65685"/>
                    <a:pt x="29826" y="68413"/>
                  </a:cubicBezTo>
                  <a:cubicBezTo>
                    <a:pt x="30020" y="68663"/>
                    <a:pt x="30274" y="68770"/>
                    <a:pt x="30543" y="68770"/>
                  </a:cubicBezTo>
                  <a:cubicBezTo>
                    <a:pt x="31347" y="68770"/>
                    <a:pt x="32287" y="67809"/>
                    <a:pt x="32159" y="66868"/>
                  </a:cubicBezTo>
                  <a:cubicBezTo>
                    <a:pt x="31991" y="65614"/>
                    <a:pt x="30882" y="64743"/>
                    <a:pt x="30003" y="63834"/>
                  </a:cubicBezTo>
                  <a:cubicBezTo>
                    <a:pt x="29122" y="62923"/>
                    <a:pt x="28387" y="61510"/>
                    <a:pt x="29078" y="60448"/>
                  </a:cubicBezTo>
                  <a:lnTo>
                    <a:pt x="29078" y="60448"/>
                  </a:lnTo>
                  <a:cubicBezTo>
                    <a:pt x="33197" y="61658"/>
                    <a:pt x="36527" y="65238"/>
                    <a:pt x="37435" y="69435"/>
                  </a:cubicBezTo>
                  <a:cubicBezTo>
                    <a:pt x="38871" y="69149"/>
                    <a:pt x="39664" y="67205"/>
                    <a:pt x="38838" y="65997"/>
                  </a:cubicBezTo>
                  <a:cubicBezTo>
                    <a:pt x="39003" y="65628"/>
                    <a:pt x="39328" y="65472"/>
                    <a:pt x="39697" y="65472"/>
                  </a:cubicBezTo>
                  <a:cubicBezTo>
                    <a:pt x="40331" y="65472"/>
                    <a:pt x="41094" y="65932"/>
                    <a:pt x="41391" y="66558"/>
                  </a:cubicBezTo>
                  <a:cubicBezTo>
                    <a:pt x="41862" y="67549"/>
                    <a:pt x="41819" y="68770"/>
                    <a:pt x="42492" y="69636"/>
                  </a:cubicBezTo>
                  <a:cubicBezTo>
                    <a:pt x="43175" y="70517"/>
                    <a:pt x="44261" y="70711"/>
                    <a:pt x="45451" y="70711"/>
                  </a:cubicBezTo>
                  <a:cubicBezTo>
                    <a:pt x="46388" y="70711"/>
                    <a:pt x="47390" y="70590"/>
                    <a:pt x="48312" y="70590"/>
                  </a:cubicBezTo>
                  <a:cubicBezTo>
                    <a:pt x="49551" y="70590"/>
                    <a:pt x="50643" y="70808"/>
                    <a:pt x="51235" y="71828"/>
                  </a:cubicBezTo>
                  <a:cubicBezTo>
                    <a:pt x="52336" y="73723"/>
                    <a:pt x="49909" y="75927"/>
                    <a:pt x="47711" y="75927"/>
                  </a:cubicBezTo>
                  <a:cubicBezTo>
                    <a:pt x="47678" y="75927"/>
                    <a:pt x="47645" y="75926"/>
                    <a:pt x="47613" y="75925"/>
                  </a:cubicBezTo>
                  <a:cubicBezTo>
                    <a:pt x="45391" y="75856"/>
                    <a:pt x="43361" y="74585"/>
                    <a:pt x="41147" y="74365"/>
                  </a:cubicBezTo>
                  <a:cubicBezTo>
                    <a:pt x="40897" y="74340"/>
                    <a:pt x="40647" y="74329"/>
                    <a:pt x="40397" y="74329"/>
                  </a:cubicBezTo>
                  <a:cubicBezTo>
                    <a:pt x="38218" y="74329"/>
                    <a:pt x="36082" y="75200"/>
                    <a:pt x="33896" y="75455"/>
                  </a:cubicBezTo>
                  <a:cubicBezTo>
                    <a:pt x="33619" y="75487"/>
                    <a:pt x="33335" y="75503"/>
                    <a:pt x="33048" y="75503"/>
                  </a:cubicBezTo>
                  <a:cubicBezTo>
                    <a:pt x="30807" y="75503"/>
                    <a:pt x="28395" y="74514"/>
                    <a:pt x="27939" y="72388"/>
                  </a:cubicBezTo>
                  <a:cubicBezTo>
                    <a:pt x="27802" y="71741"/>
                    <a:pt x="27855" y="71030"/>
                    <a:pt x="27514" y="70464"/>
                  </a:cubicBezTo>
                  <a:cubicBezTo>
                    <a:pt x="27109" y="69793"/>
                    <a:pt x="26279" y="69553"/>
                    <a:pt x="25473" y="69553"/>
                  </a:cubicBezTo>
                  <a:cubicBezTo>
                    <a:pt x="25313" y="69553"/>
                    <a:pt x="25154" y="69562"/>
                    <a:pt x="24999" y="69580"/>
                  </a:cubicBezTo>
                  <a:cubicBezTo>
                    <a:pt x="21817" y="69942"/>
                    <a:pt x="18598" y="72595"/>
                    <a:pt x="15740" y="72595"/>
                  </a:cubicBezTo>
                  <a:cubicBezTo>
                    <a:pt x="14956" y="72595"/>
                    <a:pt x="14199" y="72395"/>
                    <a:pt x="13478" y="71894"/>
                  </a:cubicBezTo>
                  <a:cubicBezTo>
                    <a:pt x="11337" y="76062"/>
                    <a:pt x="6101" y="77629"/>
                    <a:pt x="3179" y="81294"/>
                  </a:cubicBezTo>
                  <a:cubicBezTo>
                    <a:pt x="0" y="85282"/>
                    <a:pt x="268" y="91440"/>
                    <a:pt x="3354" y="95500"/>
                  </a:cubicBezTo>
                  <a:cubicBezTo>
                    <a:pt x="6050" y="99045"/>
                    <a:pt x="10552" y="100957"/>
                    <a:pt x="15019" y="100957"/>
                  </a:cubicBezTo>
                  <a:cubicBezTo>
                    <a:pt x="15667" y="100957"/>
                    <a:pt x="16314" y="100917"/>
                    <a:pt x="16954" y="100836"/>
                  </a:cubicBezTo>
                  <a:cubicBezTo>
                    <a:pt x="17630" y="100750"/>
                    <a:pt x="18327" y="100626"/>
                    <a:pt x="19005" y="100626"/>
                  </a:cubicBezTo>
                  <a:cubicBezTo>
                    <a:pt x="19489" y="100626"/>
                    <a:pt x="19963" y="100690"/>
                    <a:pt x="20413" y="100875"/>
                  </a:cubicBezTo>
                  <a:cubicBezTo>
                    <a:pt x="21482" y="101317"/>
                    <a:pt x="22166" y="102352"/>
                    <a:pt x="23058" y="103088"/>
                  </a:cubicBezTo>
                  <a:cubicBezTo>
                    <a:pt x="23580" y="103519"/>
                    <a:pt x="24303" y="103823"/>
                    <a:pt x="24961" y="103823"/>
                  </a:cubicBezTo>
                  <a:cubicBezTo>
                    <a:pt x="25427" y="103823"/>
                    <a:pt x="25861" y="103670"/>
                    <a:pt x="26168" y="103301"/>
                  </a:cubicBezTo>
                  <a:lnTo>
                    <a:pt x="26168" y="103301"/>
                  </a:lnTo>
                  <a:cubicBezTo>
                    <a:pt x="25321" y="105399"/>
                    <a:pt x="25557" y="107902"/>
                    <a:pt x="26779" y="109805"/>
                  </a:cubicBezTo>
                  <a:cubicBezTo>
                    <a:pt x="28099" y="111859"/>
                    <a:pt x="30559" y="113484"/>
                    <a:pt x="30509" y="115926"/>
                  </a:cubicBezTo>
                  <a:cubicBezTo>
                    <a:pt x="30482" y="117190"/>
                    <a:pt x="29748" y="118318"/>
                    <a:pt x="29403" y="119536"/>
                  </a:cubicBezTo>
                  <a:cubicBezTo>
                    <a:pt x="27829" y="125109"/>
                    <a:pt x="34415" y="129657"/>
                    <a:pt x="35455" y="135354"/>
                  </a:cubicBezTo>
                  <a:cubicBezTo>
                    <a:pt x="35736" y="136888"/>
                    <a:pt x="35735" y="138735"/>
                    <a:pt x="37029" y="139601"/>
                  </a:cubicBezTo>
                  <a:cubicBezTo>
                    <a:pt x="37625" y="139999"/>
                    <a:pt x="38374" y="140081"/>
                    <a:pt x="39090" y="140127"/>
                  </a:cubicBezTo>
                  <a:cubicBezTo>
                    <a:pt x="39409" y="140148"/>
                    <a:pt x="39736" y="140158"/>
                    <a:pt x="40067" y="140158"/>
                  </a:cubicBezTo>
                  <a:cubicBezTo>
                    <a:pt x="43538" y="140158"/>
                    <a:pt x="47454" y="138962"/>
                    <a:pt x="48151" y="135675"/>
                  </a:cubicBezTo>
                  <a:cubicBezTo>
                    <a:pt x="48366" y="134657"/>
                    <a:pt x="48212" y="133602"/>
                    <a:pt x="48243" y="132560"/>
                  </a:cubicBezTo>
                  <a:cubicBezTo>
                    <a:pt x="48336" y="129451"/>
                    <a:pt x="50239" y="126459"/>
                    <a:pt x="53017" y="125056"/>
                  </a:cubicBezTo>
                  <a:cubicBezTo>
                    <a:pt x="53771" y="124675"/>
                    <a:pt x="54600" y="124390"/>
                    <a:pt x="55202" y="123799"/>
                  </a:cubicBezTo>
                  <a:cubicBezTo>
                    <a:pt x="56528" y="122495"/>
                    <a:pt x="56234" y="120283"/>
                    <a:pt x="55553" y="118553"/>
                  </a:cubicBezTo>
                  <a:cubicBezTo>
                    <a:pt x="54872" y="116821"/>
                    <a:pt x="53881" y="115076"/>
                    <a:pt x="54120" y="113231"/>
                  </a:cubicBezTo>
                  <a:cubicBezTo>
                    <a:pt x="54502" y="110269"/>
                    <a:pt x="57681" y="108706"/>
                    <a:pt x="60090" y="106941"/>
                  </a:cubicBezTo>
                  <a:cubicBezTo>
                    <a:pt x="63716" y="104284"/>
                    <a:pt x="66206" y="100125"/>
                    <a:pt x="66835" y="95675"/>
                  </a:cubicBezTo>
                  <a:lnTo>
                    <a:pt x="66835" y="95675"/>
                  </a:lnTo>
                  <a:cubicBezTo>
                    <a:pt x="65061" y="96232"/>
                    <a:pt x="63075" y="96745"/>
                    <a:pt x="61220" y="96745"/>
                  </a:cubicBezTo>
                  <a:cubicBezTo>
                    <a:pt x="59581" y="96745"/>
                    <a:pt x="58045" y="96344"/>
                    <a:pt x="56849" y="95215"/>
                  </a:cubicBezTo>
                  <a:cubicBezTo>
                    <a:pt x="55965" y="94380"/>
                    <a:pt x="55421" y="93259"/>
                    <a:pt x="54897" y="92162"/>
                  </a:cubicBezTo>
                  <a:lnTo>
                    <a:pt x="50173" y="82291"/>
                  </a:lnTo>
                  <a:cubicBezTo>
                    <a:pt x="49966" y="81857"/>
                    <a:pt x="49755" y="81362"/>
                    <a:pt x="49925" y="80912"/>
                  </a:cubicBezTo>
                  <a:cubicBezTo>
                    <a:pt x="50074" y="80517"/>
                    <a:pt x="50366" y="80356"/>
                    <a:pt x="50717" y="80356"/>
                  </a:cubicBezTo>
                  <a:cubicBezTo>
                    <a:pt x="51453" y="80356"/>
                    <a:pt x="52449" y="81064"/>
                    <a:pt x="52928" y="81807"/>
                  </a:cubicBezTo>
                  <a:cubicBezTo>
                    <a:pt x="55452" y="85724"/>
                    <a:pt x="57718" y="89804"/>
                    <a:pt x="59707" y="94020"/>
                  </a:cubicBezTo>
                  <a:cubicBezTo>
                    <a:pt x="63791" y="93273"/>
                    <a:pt x="67648" y="91596"/>
                    <a:pt x="70980" y="89118"/>
                  </a:cubicBezTo>
                  <a:cubicBezTo>
                    <a:pt x="72037" y="88329"/>
                    <a:pt x="73088" y="87386"/>
                    <a:pt x="73445" y="86117"/>
                  </a:cubicBezTo>
                  <a:cubicBezTo>
                    <a:pt x="73802" y="84846"/>
                    <a:pt x="73146" y="83218"/>
                    <a:pt x="71846" y="82993"/>
                  </a:cubicBezTo>
                  <a:cubicBezTo>
                    <a:pt x="71723" y="82971"/>
                    <a:pt x="71600" y="82963"/>
                    <a:pt x="71476" y="82963"/>
                  </a:cubicBezTo>
                  <a:cubicBezTo>
                    <a:pt x="71093" y="82963"/>
                    <a:pt x="70708" y="83045"/>
                    <a:pt x="70324" y="83086"/>
                  </a:cubicBezTo>
                  <a:cubicBezTo>
                    <a:pt x="70133" y="83106"/>
                    <a:pt x="69943" y="83115"/>
                    <a:pt x="69755" y="83115"/>
                  </a:cubicBezTo>
                  <a:cubicBezTo>
                    <a:pt x="66927" y="83115"/>
                    <a:pt x="64468" y="80925"/>
                    <a:pt x="62588" y="78727"/>
                  </a:cubicBezTo>
                  <a:cubicBezTo>
                    <a:pt x="63132" y="78118"/>
                    <a:pt x="63852" y="77890"/>
                    <a:pt x="64640" y="77890"/>
                  </a:cubicBezTo>
                  <a:cubicBezTo>
                    <a:pt x="65842" y="77890"/>
                    <a:pt x="67201" y="78421"/>
                    <a:pt x="68334" y="78941"/>
                  </a:cubicBezTo>
                  <a:cubicBezTo>
                    <a:pt x="71699" y="80486"/>
                    <a:pt x="75249" y="81588"/>
                    <a:pt x="78895" y="82221"/>
                  </a:cubicBezTo>
                  <a:cubicBezTo>
                    <a:pt x="79803" y="82378"/>
                    <a:pt x="80736" y="82513"/>
                    <a:pt x="81554" y="82936"/>
                  </a:cubicBezTo>
                  <a:cubicBezTo>
                    <a:pt x="82126" y="83232"/>
                    <a:pt x="82622" y="83658"/>
                    <a:pt x="83095" y="84096"/>
                  </a:cubicBezTo>
                  <a:cubicBezTo>
                    <a:pt x="87298" y="87967"/>
                    <a:pt x="90407" y="93013"/>
                    <a:pt x="91975" y="98509"/>
                  </a:cubicBezTo>
                  <a:cubicBezTo>
                    <a:pt x="92104" y="98538"/>
                    <a:pt x="92231" y="98552"/>
                    <a:pt x="92354" y="98552"/>
                  </a:cubicBezTo>
                  <a:cubicBezTo>
                    <a:pt x="93754" y="98552"/>
                    <a:pt x="94717" y="96760"/>
                    <a:pt x="94833" y="95252"/>
                  </a:cubicBezTo>
                  <a:cubicBezTo>
                    <a:pt x="94960" y="93612"/>
                    <a:pt x="94769" y="91722"/>
                    <a:pt x="95948" y="90578"/>
                  </a:cubicBezTo>
                  <a:cubicBezTo>
                    <a:pt x="96875" y="89678"/>
                    <a:pt x="98399" y="89556"/>
                    <a:pt x="99214" y="88552"/>
                  </a:cubicBezTo>
                  <a:cubicBezTo>
                    <a:pt x="100238" y="87289"/>
                    <a:pt x="99703" y="85157"/>
                    <a:pt x="100900" y="84056"/>
                  </a:cubicBezTo>
                  <a:cubicBezTo>
                    <a:pt x="101284" y="83704"/>
                    <a:pt x="101728" y="83552"/>
                    <a:pt x="102190" y="83552"/>
                  </a:cubicBezTo>
                  <a:cubicBezTo>
                    <a:pt x="103537" y="83552"/>
                    <a:pt x="105034" y="84844"/>
                    <a:pt x="105630" y="86240"/>
                  </a:cubicBezTo>
                  <a:cubicBezTo>
                    <a:pt x="106431" y="88116"/>
                    <a:pt x="106723" y="90422"/>
                    <a:pt x="108410" y="91569"/>
                  </a:cubicBezTo>
                  <a:lnTo>
                    <a:pt x="111137" y="91176"/>
                  </a:lnTo>
                  <a:cubicBezTo>
                    <a:pt x="111152" y="95778"/>
                    <a:pt x="112750" y="100362"/>
                    <a:pt x="115602" y="103975"/>
                  </a:cubicBezTo>
                  <a:cubicBezTo>
                    <a:pt x="117157" y="103161"/>
                    <a:pt x="116453" y="100795"/>
                    <a:pt x="115480" y="99330"/>
                  </a:cubicBezTo>
                  <a:cubicBezTo>
                    <a:pt x="114508" y="97866"/>
                    <a:pt x="113554" y="95681"/>
                    <a:pt x="114936" y="94596"/>
                  </a:cubicBezTo>
                  <a:lnTo>
                    <a:pt x="114936" y="94596"/>
                  </a:lnTo>
                  <a:cubicBezTo>
                    <a:pt x="116854" y="94614"/>
                    <a:pt x="117747" y="97259"/>
                    <a:pt x="119611" y="97712"/>
                  </a:cubicBezTo>
                  <a:cubicBezTo>
                    <a:pt x="119777" y="97752"/>
                    <a:pt x="119940" y="97771"/>
                    <a:pt x="120101" y="97771"/>
                  </a:cubicBezTo>
                  <a:cubicBezTo>
                    <a:pt x="121744" y="97771"/>
                    <a:pt x="123089" y="95790"/>
                    <a:pt x="122784" y="94080"/>
                  </a:cubicBezTo>
                  <a:cubicBezTo>
                    <a:pt x="122451" y="92201"/>
                    <a:pt x="120835" y="90820"/>
                    <a:pt x="119169" y="89895"/>
                  </a:cubicBezTo>
                  <a:cubicBezTo>
                    <a:pt x="117675" y="88258"/>
                    <a:pt x="119833" y="85644"/>
                    <a:pt x="122018" y="85274"/>
                  </a:cubicBezTo>
                  <a:cubicBezTo>
                    <a:pt x="122730" y="85153"/>
                    <a:pt x="123464" y="85138"/>
                    <a:pt x="124199" y="85138"/>
                  </a:cubicBezTo>
                  <a:cubicBezTo>
                    <a:pt x="124443" y="85138"/>
                    <a:pt x="124686" y="85140"/>
                    <a:pt x="124930" y="85140"/>
                  </a:cubicBezTo>
                  <a:cubicBezTo>
                    <a:pt x="126201" y="85140"/>
                    <a:pt x="127452" y="85095"/>
                    <a:pt x="128573" y="84531"/>
                  </a:cubicBezTo>
                  <a:cubicBezTo>
                    <a:pt x="130946" y="83339"/>
                    <a:pt x="131739" y="80207"/>
                    <a:pt x="131200" y="77607"/>
                  </a:cubicBezTo>
                  <a:cubicBezTo>
                    <a:pt x="130659" y="75007"/>
                    <a:pt x="129117" y="72748"/>
                    <a:pt x="127857" y="70410"/>
                  </a:cubicBezTo>
                  <a:cubicBezTo>
                    <a:pt x="126781" y="68413"/>
                    <a:pt x="126249" y="65298"/>
                    <a:pt x="128341" y="64420"/>
                  </a:cubicBezTo>
                  <a:cubicBezTo>
                    <a:pt x="128900" y="64186"/>
                    <a:pt x="129528" y="64195"/>
                    <a:pt x="130135" y="64170"/>
                  </a:cubicBezTo>
                  <a:cubicBezTo>
                    <a:pt x="138047" y="63837"/>
                    <a:pt x="144592" y="55459"/>
                    <a:pt x="143005" y="47701"/>
                  </a:cubicBezTo>
                  <a:cubicBezTo>
                    <a:pt x="142706" y="46238"/>
                    <a:pt x="142140" y="44786"/>
                    <a:pt x="141097" y="43719"/>
                  </a:cubicBezTo>
                  <a:cubicBezTo>
                    <a:pt x="139216" y="41800"/>
                    <a:pt x="136024" y="41349"/>
                    <a:pt x="134619" y="39057"/>
                  </a:cubicBezTo>
                  <a:cubicBezTo>
                    <a:pt x="132900" y="36255"/>
                    <a:pt x="135025" y="32537"/>
                    <a:pt x="137778" y="30737"/>
                  </a:cubicBezTo>
                  <a:cubicBezTo>
                    <a:pt x="140529" y="28938"/>
                    <a:pt x="143891" y="28156"/>
                    <a:pt x="146461" y="26105"/>
                  </a:cubicBezTo>
                  <a:cubicBezTo>
                    <a:pt x="147145" y="26087"/>
                    <a:pt x="147512" y="25417"/>
                    <a:pt x="147638" y="24743"/>
                  </a:cubicBezTo>
                  <a:cubicBezTo>
                    <a:pt x="147716" y="24319"/>
                    <a:pt x="147611" y="23887"/>
                    <a:pt x="147608" y="23456"/>
                  </a:cubicBezTo>
                  <a:cubicBezTo>
                    <a:pt x="147598" y="22276"/>
                    <a:pt x="148442" y="21139"/>
                    <a:pt x="149574" y="20805"/>
                  </a:cubicBezTo>
                  <a:cubicBezTo>
                    <a:pt x="149811" y="20736"/>
                    <a:pt x="150056" y="20702"/>
                    <a:pt x="150302" y="20702"/>
                  </a:cubicBezTo>
                  <a:cubicBezTo>
                    <a:pt x="151231" y="20702"/>
                    <a:pt x="152165" y="21179"/>
                    <a:pt x="152664" y="21968"/>
                  </a:cubicBezTo>
                  <a:cubicBezTo>
                    <a:pt x="153442" y="23198"/>
                    <a:pt x="153129" y="24821"/>
                    <a:pt x="152563" y="26163"/>
                  </a:cubicBezTo>
                  <a:cubicBezTo>
                    <a:pt x="151998" y="27505"/>
                    <a:pt x="151199" y="28790"/>
                    <a:pt x="151051" y="30239"/>
                  </a:cubicBezTo>
                  <a:cubicBezTo>
                    <a:pt x="150905" y="31687"/>
                    <a:pt x="151726" y="33391"/>
                    <a:pt x="153173" y="33553"/>
                  </a:cubicBezTo>
                  <a:cubicBezTo>
                    <a:pt x="153252" y="33562"/>
                    <a:pt x="153330" y="33566"/>
                    <a:pt x="153406" y="33566"/>
                  </a:cubicBezTo>
                  <a:cubicBezTo>
                    <a:pt x="155043" y="33566"/>
                    <a:pt x="156090" y="31574"/>
                    <a:pt x="156201" y="29877"/>
                  </a:cubicBezTo>
                  <a:cubicBezTo>
                    <a:pt x="156318" y="28099"/>
                    <a:pt x="155972" y="26160"/>
                    <a:pt x="156925" y="24659"/>
                  </a:cubicBezTo>
                  <a:cubicBezTo>
                    <a:pt x="158377" y="22374"/>
                    <a:pt x="162385" y="21839"/>
                    <a:pt x="162490" y="19133"/>
                  </a:cubicBezTo>
                  <a:cubicBezTo>
                    <a:pt x="162574" y="16945"/>
                    <a:pt x="159821" y="15661"/>
                    <a:pt x="159327" y="13530"/>
                  </a:cubicBezTo>
                  <a:cubicBezTo>
                    <a:pt x="159129" y="12668"/>
                    <a:pt x="159325" y="11773"/>
                    <a:pt x="159405" y="10894"/>
                  </a:cubicBezTo>
                  <a:cubicBezTo>
                    <a:pt x="159709" y="7612"/>
                    <a:pt x="158263" y="4218"/>
                    <a:pt x="155688" y="2163"/>
                  </a:cubicBezTo>
                  <a:cubicBezTo>
                    <a:pt x="153919" y="751"/>
                    <a:pt x="151652" y="0"/>
                    <a:pt x="149391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51"/>
            <p:cNvSpPr/>
            <p:nvPr/>
          </p:nvSpPr>
          <p:spPr>
            <a:xfrm>
              <a:off x="19051388" y="4087807"/>
              <a:ext cx="706837" cy="390578"/>
            </a:xfrm>
            <a:custGeom>
              <a:avLst/>
              <a:gdLst/>
              <a:ahLst/>
              <a:cxnLst/>
              <a:rect l="l" t="t" r="r" b="b"/>
              <a:pathLst>
                <a:path w="13717" h="7580" extrusionOk="0">
                  <a:moveTo>
                    <a:pt x="9951" y="0"/>
                  </a:moveTo>
                  <a:cubicBezTo>
                    <a:pt x="6355" y="0"/>
                    <a:pt x="1" y="1281"/>
                    <a:pt x="2486" y="4894"/>
                  </a:cubicBezTo>
                  <a:cubicBezTo>
                    <a:pt x="3169" y="5885"/>
                    <a:pt x="4297" y="6467"/>
                    <a:pt x="5404" y="6938"/>
                  </a:cubicBezTo>
                  <a:cubicBezTo>
                    <a:pt x="6217" y="7282"/>
                    <a:pt x="7136" y="7580"/>
                    <a:pt x="8003" y="7580"/>
                  </a:cubicBezTo>
                  <a:cubicBezTo>
                    <a:pt x="8565" y="7580"/>
                    <a:pt x="9106" y="7454"/>
                    <a:pt x="9581" y="7134"/>
                  </a:cubicBezTo>
                  <a:cubicBezTo>
                    <a:pt x="10406" y="6577"/>
                    <a:pt x="13156" y="2774"/>
                    <a:pt x="13348" y="1948"/>
                  </a:cubicBezTo>
                  <a:cubicBezTo>
                    <a:pt x="13716" y="358"/>
                    <a:pt x="13186" y="447"/>
                    <a:pt x="11597" y="126"/>
                  </a:cubicBezTo>
                  <a:cubicBezTo>
                    <a:pt x="11194" y="44"/>
                    <a:pt x="10620" y="0"/>
                    <a:pt x="9951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51"/>
            <p:cNvSpPr/>
            <p:nvPr/>
          </p:nvSpPr>
          <p:spPr>
            <a:xfrm>
              <a:off x="18546389" y="4048593"/>
              <a:ext cx="1151592" cy="830366"/>
            </a:xfrm>
            <a:custGeom>
              <a:avLst/>
              <a:gdLst/>
              <a:ahLst/>
              <a:cxnLst/>
              <a:rect l="l" t="t" r="r" b="b"/>
              <a:pathLst>
                <a:path w="22348" h="16115" extrusionOk="0">
                  <a:moveTo>
                    <a:pt x="946" y="1"/>
                  </a:moveTo>
                  <a:cubicBezTo>
                    <a:pt x="616" y="1"/>
                    <a:pt x="299" y="66"/>
                    <a:pt x="1" y="208"/>
                  </a:cubicBezTo>
                  <a:cubicBezTo>
                    <a:pt x="742" y="1762"/>
                    <a:pt x="2032" y="3475"/>
                    <a:pt x="2935" y="5119"/>
                  </a:cubicBezTo>
                  <a:cubicBezTo>
                    <a:pt x="6575" y="11745"/>
                    <a:pt x="13987" y="16115"/>
                    <a:pt x="21544" y="16115"/>
                  </a:cubicBezTo>
                  <a:cubicBezTo>
                    <a:pt x="21635" y="16115"/>
                    <a:pt x="21726" y="16114"/>
                    <a:pt x="21817" y="16113"/>
                  </a:cubicBezTo>
                  <a:cubicBezTo>
                    <a:pt x="22347" y="15571"/>
                    <a:pt x="21564" y="14744"/>
                    <a:pt x="20866" y="14448"/>
                  </a:cubicBezTo>
                  <a:cubicBezTo>
                    <a:pt x="18934" y="13634"/>
                    <a:pt x="16857" y="13226"/>
                    <a:pt x="14879" y="12532"/>
                  </a:cubicBezTo>
                  <a:cubicBezTo>
                    <a:pt x="12900" y="11839"/>
                    <a:pt x="10943" y="10790"/>
                    <a:pt x="9769" y="9051"/>
                  </a:cubicBezTo>
                  <a:cubicBezTo>
                    <a:pt x="9280" y="8326"/>
                    <a:pt x="8945" y="7508"/>
                    <a:pt x="8542" y="6731"/>
                  </a:cubicBezTo>
                  <a:cubicBezTo>
                    <a:pt x="7503" y="4729"/>
                    <a:pt x="3759" y="1"/>
                    <a:pt x="94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51"/>
            <p:cNvSpPr/>
            <p:nvPr/>
          </p:nvSpPr>
          <p:spPr>
            <a:xfrm>
              <a:off x="19263849" y="4891976"/>
              <a:ext cx="1988182" cy="1671810"/>
            </a:xfrm>
            <a:custGeom>
              <a:avLst/>
              <a:gdLst/>
              <a:ahLst/>
              <a:cxnLst/>
              <a:rect l="l" t="t" r="r" b="b"/>
              <a:pathLst>
                <a:path w="38583" h="32445" extrusionOk="0">
                  <a:moveTo>
                    <a:pt x="17573" y="0"/>
                  </a:moveTo>
                  <a:cubicBezTo>
                    <a:pt x="14431" y="0"/>
                    <a:pt x="10968" y="2180"/>
                    <a:pt x="9011" y="4369"/>
                  </a:cubicBezTo>
                  <a:cubicBezTo>
                    <a:pt x="8028" y="5468"/>
                    <a:pt x="7111" y="6810"/>
                    <a:pt x="5676" y="7153"/>
                  </a:cubicBezTo>
                  <a:cubicBezTo>
                    <a:pt x="4830" y="7356"/>
                    <a:pt x="3925" y="7164"/>
                    <a:pt x="3076" y="7361"/>
                  </a:cubicBezTo>
                  <a:cubicBezTo>
                    <a:pt x="581" y="7938"/>
                    <a:pt x="1" y="11293"/>
                    <a:pt x="569" y="13791"/>
                  </a:cubicBezTo>
                  <a:cubicBezTo>
                    <a:pt x="1136" y="16289"/>
                    <a:pt x="2307" y="18910"/>
                    <a:pt x="1374" y="21296"/>
                  </a:cubicBezTo>
                  <a:cubicBezTo>
                    <a:pt x="1185" y="21776"/>
                    <a:pt x="913" y="22246"/>
                    <a:pt x="921" y="22762"/>
                  </a:cubicBezTo>
                  <a:cubicBezTo>
                    <a:pt x="932" y="23380"/>
                    <a:pt x="1355" y="23921"/>
                    <a:pt x="1849" y="24293"/>
                  </a:cubicBezTo>
                  <a:cubicBezTo>
                    <a:pt x="2646" y="24890"/>
                    <a:pt x="3559" y="25128"/>
                    <a:pt x="4517" y="25128"/>
                  </a:cubicBezTo>
                  <a:cubicBezTo>
                    <a:pt x="6301" y="25128"/>
                    <a:pt x="8239" y="24301"/>
                    <a:pt x="9868" y="23418"/>
                  </a:cubicBezTo>
                  <a:cubicBezTo>
                    <a:pt x="11665" y="22444"/>
                    <a:pt x="13735" y="21414"/>
                    <a:pt x="15685" y="21414"/>
                  </a:cubicBezTo>
                  <a:cubicBezTo>
                    <a:pt x="16453" y="21414"/>
                    <a:pt x="17203" y="21574"/>
                    <a:pt x="17910" y="21960"/>
                  </a:cubicBezTo>
                  <a:cubicBezTo>
                    <a:pt x="20585" y="23420"/>
                    <a:pt x="20837" y="27119"/>
                    <a:pt x="22486" y="29685"/>
                  </a:cubicBezTo>
                  <a:cubicBezTo>
                    <a:pt x="23522" y="31296"/>
                    <a:pt x="25450" y="32445"/>
                    <a:pt x="27291" y="32445"/>
                  </a:cubicBezTo>
                  <a:cubicBezTo>
                    <a:pt x="28027" y="32445"/>
                    <a:pt x="28749" y="32261"/>
                    <a:pt x="29394" y="31851"/>
                  </a:cubicBezTo>
                  <a:cubicBezTo>
                    <a:pt x="30163" y="31362"/>
                    <a:pt x="30731" y="30624"/>
                    <a:pt x="31285" y="29900"/>
                  </a:cubicBezTo>
                  <a:lnTo>
                    <a:pt x="34684" y="25460"/>
                  </a:lnTo>
                  <a:cubicBezTo>
                    <a:pt x="36183" y="23501"/>
                    <a:pt x="37736" y="21414"/>
                    <a:pt x="38025" y="18965"/>
                  </a:cubicBezTo>
                  <a:cubicBezTo>
                    <a:pt x="38582" y="14235"/>
                    <a:pt x="34390" y="10436"/>
                    <a:pt x="30609" y="7540"/>
                  </a:cubicBezTo>
                  <a:cubicBezTo>
                    <a:pt x="30407" y="6031"/>
                    <a:pt x="30190" y="4479"/>
                    <a:pt x="29421" y="3165"/>
                  </a:cubicBezTo>
                  <a:cubicBezTo>
                    <a:pt x="28683" y="1906"/>
                    <a:pt x="27576" y="1186"/>
                    <a:pt x="26718" y="1186"/>
                  </a:cubicBezTo>
                  <a:cubicBezTo>
                    <a:pt x="25783" y="1186"/>
                    <a:pt x="25141" y="2039"/>
                    <a:pt x="25589" y="3982"/>
                  </a:cubicBezTo>
                  <a:cubicBezTo>
                    <a:pt x="25561" y="3983"/>
                    <a:pt x="25533" y="3983"/>
                    <a:pt x="25505" y="3983"/>
                  </a:cubicBezTo>
                  <a:cubicBezTo>
                    <a:pt x="23077" y="3983"/>
                    <a:pt x="21095" y="399"/>
                    <a:pt x="18382" y="51"/>
                  </a:cubicBezTo>
                  <a:cubicBezTo>
                    <a:pt x="18115" y="17"/>
                    <a:pt x="17846" y="0"/>
                    <a:pt x="1757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6" name="Google Shape;666;p51"/>
          <p:cNvSpPr txBox="1">
            <a:spLocks noGrp="1"/>
          </p:cNvSpPr>
          <p:nvPr>
            <p:ph type="title" idx="4294967295"/>
          </p:nvPr>
        </p:nvSpPr>
        <p:spPr>
          <a:xfrm>
            <a:off x="398896" y="3443600"/>
            <a:ext cx="892800" cy="52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dirty="0"/>
              <a:t>11</a:t>
            </a:r>
            <a:r>
              <a:rPr lang="en-US" sz="2500" baseline="30000" dirty="0" err="1"/>
              <a:t>th</a:t>
            </a:r>
            <a:r>
              <a:rPr lang="en-US" sz="2500" dirty="0"/>
              <a:t> </a:t>
            </a:r>
            <a:endParaRPr sz="2500" dirty="0"/>
          </a:p>
        </p:txBody>
      </p:sp>
      <p:sp>
        <p:nvSpPr>
          <p:cNvPr id="667" name="Google Shape;667;p51"/>
          <p:cNvSpPr txBox="1">
            <a:spLocks noGrp="1"/>
          </p:cNvSpPr>
          <p:nvPr>
            <p:ph type="subTitle" idx="4294967295"/>
          </p:nvPr>
        </p:nvSpPr>
        <p:spPr>
          <a:xfrm>
            <a:off x="156584" y="3971300"/>
            <a:ext cx="125275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>
              <a:lnSpc>
                <a:spcPct val="100000"/>
              </a:lnSpc>
              <a:buNone/>
            </a:pPr>
            <a:r>
              <a:rPr lang="en-US" dirty="0"/>
              <a:t>Place by area </a:t>
            </a:r>
          </a:p>
          <a:p>
            <a:pPr marL="0" lvl="0" indent="0" algn="ctr">
              <a:lnSpc>
                <a:spcPct val="100000"/>
              </a:lnSpc>
              <a:buNone/>
            </a:pPr>
            <a:r>
              <a:rPr lang="en-US" dirty="0"/>
              <a:t>of vineyards</a:t>
            </a:r>
            <a:endParaRPr dirty="0"/>
          </a:p>
        </p:txBody>
      </p:sp>
      <p:cxnSp>
        <p:nvCxnSpPr>
          <p:cNvPr id="670" name="Google Shape;670;p51"/>
          <p:cNvCxnSpPr/>
          <p:nvPr/>
        </p:nvCxnSpPr>
        <p:spPr>
          <a:xfrm>
            <a:off x="-14325" y="294375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72" name="Google Shape;672;p51"/>
          <p:cNvSpPr txBox="1">
            <a:spLocks noGrp="1"/>
          </p:cNvSpPr>
          <p:nvPr>
            <p:ph type="subTitle" idx="4294967295"/>
          </p:nvPr>
        </p:nvSpPr>
        <p:spPr>
          <a:xfrm>
            <a:off x="5131300" y="1921075"/>
            <a:ext cx="3893552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just">
              <a:lnSpc>
                <a:spcPct val="100000"/>
              </a:lnSpc>
              <a:buNone/>
            </a:pPr>
            <a:r>
              <a:rPr lang="en-US" dirty="0"/>
              <a:t>The alcohol industry has a significant export potential, as today, most of the products produced are consumed within the country. While, among consumer countries, Kazakhstan dominates export volumes with </a:t>
            </a:r>
            <a:r>
              <a:rPr lang="en-US" b="1" dirty="0"/>
              <a:t>71</a:t>
            </a:r>
            <a:r>
              <a:rPr lang="en-US" dirty="0"/>
              <a:t>% followed by Russia with </a:t>
            </a:r>
            <a:r>
              <a:rPr lang="en-US" b="1" dirty="0"/>
              <a:t>17</a:t>
            </a:r>
            <a:r>
              <a:rPr lang="en-US" dirty="0"/>
              <a:t>% of the total volume of exports of alcoholic products</a:t>
            </a:r>
          </a:p>
        </p:txBody>
      </p:sp>
      <p:sp>
        <p:nvSpPr>
          <p:cNvPr id="53" name="Google Shape;689;p51">
            <a:extLst>
              <a:ext uri="{FF2B5EF4-FFF2-40B4-BE49-F238E27FC236}">
                <a16:creationId xmlns:a16="http://schemas.microsoft.com/office/drawing/2014/main" id="{78F5EFEC-B283-46F0-B642-2106B9C6AB35}"/>
              </a:ext>
            </a:extLst>
          </p:cNvPr>
          <p:cNvSpPr/>
          <p:nvPr/>
        </p:nvSpPr>
        <p:spPr>
          <a:xfrm>
            <a:off x="2535746" y="1764218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5" name="Google Shape;689;p51">
            <a:extLst>
              <a:ext uri="{FF2B5EF4-FFF2-40B4-BE49-F238E27FC236}">
                <a16:creationId xmlns:a16="http://schemas.microsoft.com/office/drawing/2014/main" id="{55690365-A7A4-4007-AD45-B69EF376C20E}"/>
              </a:ext>
            </a:extLst>
          </p:cNvPr>
          <p:cNvSpPr/>
          <p:nvPr/>
        </p:nvSpPr>
        <p:spPr>
          <a:xfrm>
            <a:off x="2476835" y="2190508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6" name="Google Shape;689;p51">
            <a:extLst>
              <a:ext uri="{FF2B5EF4-FFF2-40B4-BE49-F238E27FC236}">
                <a16:creationId xmlns:a16="http://schemas.microsoft.com/office/drawing/2014/main" id="{4F52C02F-9125-469F-93F4-5C152F1CDBDB}"/>
              </a:ext>
            </a:extLst>
          </p:cNvPr>
          <p:cNvSpPr/>
          <p:nvPr/>
        </p:nvSpPr>
        <p:spPr>
          <a:xfrm>
            <a:off x="2270640" y="2142547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7" name="Google Shape;689;p51">
            <a:extLst>
              <a:ext uri="{FF2B5EF4-FFF2-40B4-BE49-F238E27FC236}">
                <a16:creationId xmlns:a16="http://schemas.microsoft.com/office/drawing/2014/main" id="{A83B1B2F-DF78-4905-95DA-76D4C6BAF41F}"/>
              </a:ext>
            </a:extLst>
          </p:cNvPr>
          <p:cNvSpPr/>
          <p:nvPr/>
        </p:nvSpPr>
        <p:spPr>
          <a:xfrm>
            <a:off x="2693154" y="2267869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8" name="Google Shape;689;p51">
            <a:extLst>
              <a:ext uri="{FF2B5EF4-FFF2-40B4-BE49-F238E27FC236}">
                <a16:creationId xmlns:a16="http://schemas.microsoft.com/office/drawing/2014/main" id="{BE2881B0-A502-4A8B-BC05-059F5C87E8D0}"/>
              </a:ext>
            </a:extLst>
          </p:cNvPr>
          <p:cNvSpPr/>
          <p:nvPr/>
        </p:nvSpPr>
        <p:spPr>
          <a:xfrm>
            <a:off x="2062346" y="2076625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59" name="Google Shape;689;p51">
            <a:extLst>
              <a:ext uri="{FF2B5EF4-FFF2-40B4-BE49-F238E27FC236}">
                <a16:creationId xmlns:a16="http://schemas.microsoft.com/office/drawing/2014/main" id="{840938B6-6A3B-4DF7-B236-8DB8D6AE3157}"/>
              </a:ext>
            </a:extLst>
          </p:cNvPr>
          <p:cNvSpPr/>
          <p:nvPr/>
        </p:nvSpPr>
        <p:spPr>
          <a:xfrm>
            <a:off x="2177981" y="2053765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0" name="Google Shape;689;p51">
            <a:extLst>
              <a:ext uri="{FF2B5EF4-FFF2-40B4-BE49-F238E27FC236}">
                <a16:creationId xmlns:a16="http://schemas.microsoft.com/office/drawing/2014/main" id="{4E1295EF-9D25-427C-9F07-85DEB79A1D67}"/>
              </a:ext>
            </a:extLst>
          </p:cNvPr>
          <p:cNvSpPr/>
          <p:nvPr/>
        </p:nvSpPr>
        <p:spPr>
          <a:xfrm>
            <a:off x="2144683" y="2176603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1" name="Google Shape;689;p51">
            <a:extLst>
              <a:ext uri="{FF2B5EF4-FFF2-40B4-BE49-F238E27FC236}">
                <a16:creationId xmlns:a16="http://schemas.microsoft.com/office/drawing/2014/main" id="{6A953E32-175F-48F4-BA55-F539B57D62FD}"/>
              </a:ext>
            </a:extLst>
          </p:cNvPr>
          <p:cNvSpPr/>
          <p:nvPr/>
        </p:nvSpPr>
        <p:spPr>
          <a:xfrm>
            <a:off x="1805038" y="2050633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2" name="Google Shape;689;p51">
            <a:extLst>
              <a:ext uri="{FF2B5EF4-FFF2-40B4-BE49-F238E27FC236}">
                <a16:creationId xmlns:a16="http://schemas.microsoft.com/office/drawing/2014/main" id="{701B289F-022E-4D66-B8FC-F86CA5049656}"/>
              </a:ext>
            </a:extLst>
          </p:cNvPr>
          <p:cNvSpPr/>
          <p:nvPr/>
        </p:nvSpPr>
        <p:spPr>
          <a:xfrm>
            <a:off x="1938556" y="2107138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3" name="Google Shape;689;p51">
            <a:extLst>
              <a:ext uri="{FF2B5EF4-FFF2-40B4-BE49-F238E27FC236}">
                <a16:creationId xmlns:a16="http://schemas.microsoft.com/office/drawing/2014/main" id="{323D873C-AD1B-4BC0-941A-DAE4B6662225}"/>
              </a:ext>
            </a:extLst>
          </p:cNvPr>
          <p:cNvSpPr/>
          <p:nvPr/>
        </p:nvSpPr>
        <p:spPr>
          <a:xfrm>
            <a:off x="2868336" y="2708481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4" name="Google Shape;689;p51">
            <a:extLst>
              <a:ext uri="{FF2B5EF4-FFF2-40B4-BE49-F238E27FC236}">
                <a16:creationId xmlns:a16="http://schemas.microsoft.com/office/drawing/2014/main" id="{06D705D5-E573-45B5-AEAE-9965D1A13ACD}"/>
              </a:ext>
            </a:extLst>
          </p:cNvPr>
          <p:cNvSpPr/>
          <p:nvPr/>
        </p:nvSpPr>
        <p:spPr>
          <a:xfrm>
            <a:off x="2830389" y="2456497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5" name="Google Shape;689;p51">
            <a:extLst>
              <a:ext uri="{FF2B5EF4-FFF2-40B4-BE49-F238E27FC236}">
                <a16:creationId xmlns:a16="http://schemas.microsoft.com/office/drawing/2014/main" id="{510C84E8-DD04-468A-876C-8B659556AD27}"/>
              </a:ext>
            </a:extLst>
          </p:cNvPr>
          <p:cNvSpPr/>
          <p:nvPr/>
        </p:nvSpPr>
        <p:spPr>
          <a:xfrm>
            <a:off x="2341946" y="2261456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6" name="Google Shape;689;p51">
            <a:extLst>
              <a:ext uri="{FF2B5EF4-FFF2-40B4-BE49-F238E27FC236}">
                <a16:creationId xmlns:a16="http://schemas.microsoft.com/office/drawing/2014/main" id="{16EDA247-EE73-4680-A1CD-EAD81F0A54E3}"/>
              </a:ext>
            </a:extLst>
          </p:cNvPr>
          <p:cNvSpPr/>
          <p:nvPr/>
        </p:nvSpPr>
        <p:spPr>
          <a:xfrm>
            <a:off x="1640740" y="2199462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7" name="Google Shape;689;p51">
            <a:extLst>
              <a:ext uri="{FF2B5EF4-FFF2-40B4-BE49-F238E27FC236}">
                <a16:creationId xmlns:a16="http://schemas.microsoft.com/office/drawing/2014/main" id="{AAC612A8-09A0-4FD3-9720-9121A4AB556B}"/>
              </a:ext>
            </a:extLst>
          </p:cNvPr>
          <p:cNvSpPr/>
          <p:nvPr/>
        </p:nvSpPr>
        <p:spPr>
          <a:xfrm>
            <a:off x="2030270" y="2190508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8" name="Google Shape;689;p51">
            <a:extLst>
              <a:ext uri="{FF2B5EF4-FFF2-40B4-BE49-F238E27FC236}">
                <a16:creationId xmlns:a16="http://schemas.microsoft.com/office/drawing/2014/main" id="{38D6BA7E-5451-43B4-A809-6279955BABC0}"/>
              </a:ext>
            </a:extLst>
          </p:cNvPr>
          <p:cNvSpPr/>
          <p:nvPr/>
        </p:nvSpPr>
        <p:spPr>
          <a:xfrm>
            <a:off x="1962874" y="2000000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69" name="Google Shape;689;p51">
            <a:extLst>
              <a:ext uri="{FF2B5EF4-FFF2-40B4-BE49-F238E27FC236}">
                <a16:creationId xmlns:a16="http://schemas.microsoft.com/office/drawing/2014/main" id="{6EE1CDB9-7E76-4DCC-A3E7-28C83CB91B4E}"/>
              </a:ext>
            </a:extLst>
          </p:cNvPr>
          <p:cNvSpPr/>
          <p:nvPr/>
        </p:nvSpPr>
        <p:spPr>
          <a:xfrm>
            <a:off x="2890244" y="1991127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70" name="Google Shape;689;p51">
            <a:extLst>
              <a:ext uri="{FF2B5EF4-FFF2-40B4-BE49-F238E27FC236}">
                <a16:creationId xmlns:a16="http://schemas.microsoft.com/office/drawing/2014/main" id="{01946C80-9C7F-41B1-9D4C-D3095388326A}"/>
              </a:ext>
            </a:extLst>
          </p:cNvPr>
          <p:cNvSpPr/>
          <p:nvPr/>
        </p:nvSpPr>
        <p:spPr>
          <a:xfrm>
            <a:off x="2689810" y="2107138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71" name="Google Shape;689;p51">
            <a:extLst>
              <a:ext uri="{FF2B5EF4-FFF2-40B4-BE49-F238E27FC236}">
                <a16:creationId xmlns:a16="http://schemas.microsoft.com/office/drawing/2014/main" id="{4D6CB54D-F115-4E8D-B471-0D74E9319458}"/>
              </a:ext>
            </a:extLst>
          </p:cNvPr>
          <p:cNvSpPr/>
          <p:nvPr/>
        </p:nvSpPr>
        <p:spPr>
          <a:xfrm>
            <a:off x="2582241" y="2424183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72" name="Google Shape;666;p51">
            <a:extLst>
              <a:ext uri="{FF2B5EF4-FFF2-40B4-BE49-F238E27FC236}">
                <a16:creationId xmlns:a16="http://schemas.microsoft.com/office/drawing/2014/main" id="{61C1389B-00EC-4CAC-BA3B-3424CC30ADEB}"/>
              </a:ext>
            </a:extLst>
          </p:cNvPr>
          <p:cNvSpPr txBox="1">
            <a:spLocks/>
          </p:cNvSpPr>
          <p:nvPr/>
        </p:nvSpPr>
        <p:spPr>
          <a:xfrm>
            <a:off x="2201504" y="3443600"/>
            <a:ext cx="8928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Bebas Neue"/>
              <a:buNone/>
              <a:defRPr sz="3500" b="0" i="0" u="none" strike="noStrike" cap="none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defRPr>
            </a:lvl9pPr>
          </a:lstStyle>
          <a:p>
            <a:pPr algn="ctr"/>
            <a:r>
              <a:rPr lang="en-US" sz="2500" dirty="0"/>
              <a:t>5</a:t>
            </a:r>
            <a:r>
              <a:rPr lang="en-US" sz="2500" baseline="30000" dirty="0"/>
              <a:t>th</a:t>
            </a:r>
            <a:r>
              <a:rPr lang="en-US" sz="2500" dirty="0"/>
              <a:t> </a:t>
            </a:r>
          </a:p>
        </p:txBody>
      </p:sp>
      <p:sp>
        <p:nvSpPr>
          <p:cNvPr id="73" name="Google Shape;667;p51">
            <a:extLst>
              <a:ext uri="{FF2B5EF4-FFF2-40B4-BE49-F238E27FC236}">
                <a16:creationId xmlns:a16="http://schemas.microsoft.com/office/drawing/2014/main" id="{98507B45-1262-48D3-8506-57A528AC1E63}"/>
              </a:ext>
            </a:extLst>
          </p:cNvPr>
          <p:cNvSpPr txBox="1">
            <a:spLocks/>
          </p:cNvSpPr>
          <p:nvPr/>
        </p:nvSpPr>
        <p:spPr>
          <a:xfrm>
            <a:off x="1865752" y="3971300"/>
            <a:ext cx="1431427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dirty="0"/>
              <a:t>Place by volume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dirty="0"/>
              <a:t>of raisins exports</a:t>
            </a:r>
          </a:p>
        </p:txBody>
      </p:sp>
      <p:sp>
        <p:nvSpPr>
          <p:cNvPr id="74" name="Google Shape;672;p51">
            <a:extLst>
              <a:ext uri="{FF2B5EF4-FFF2-40B4-BE49-F238E27FC236}">
                <a16:creationId xmlns:a16="http://schemas.microsoft.com/office/drawing/2014/main" id="{CEC41E4B-D6FD-4B13-A98C-F1840FDB4010}"/>
              </a:ext>
            </a:extLst>
          </p:cNvPr>
          <p:cNvSpPr txBox="1">
            <a:spLocks/>
          </p:cNvSpPr>
          <p:nvPr/>
        </p:nvSpPr>
        <p:spPr>
          <a:xfrm>
            <a:off x="5131300" y="3484030"/>
            <a:ext cx="3893552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en-US" dirty="0"/>
              <a:t>The additional export potential of the industry is estimated to exceed $</a:t>
            </a:r>
            <a:r>
              <a:rPr lang="en-US" b="1" dirty="0"/>
              <a:t>200</a:t>
            </a:r>
            <a:r>
              <a:rPr lang="en-US" dirty="0"/>
              <a:t> million.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The most promising destinations: the Russian Federation, China, Japan, South Korea</a:t>
            </a:r>
          </a:p>
          <a:p>
            <a:pPr marL="285750" indent="-285750" algn="just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US" dirty="0"/>
              <a:t>Other possible markets: India, Thailand and EU countries.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dirty="0"/>
          </a:p>
        </p:txBody>
      </p:sp>
      <p:cxnSp>
        <p:nvCxnSpPr>
          <p:cNvPr id="75" name="Google Shape;648;p50">
            <a:extLst>
              <a:ext uri="{FF2B5EF4-FFF2-40B4-BE49-F238E27FC236}">
                <a16:creationId xmlns:a16="http://schemas.microsoft.com/office/drawing/2014/main" id="{04545102-225D-4BD3-B781-1B95615D0C3D}"/>
              </a:ext>
            </a:extLst>
          </p:cNvPr>
          <p:cNvCxnSpPr>
            <a:cxnSpLocks/>
          </p:cNvCxnSpPr>
          <p:nvPr/>
        </p:nvCxnSpPr>
        <p:spPr>
          <a:xfrm flipH="1">
            <a:off x="3613295" y="1786181"/>
            <a:ext cx="498168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dash"/>
            <a:round/>
            <a:headEnd type="none" w="med" len="med"/>
            <a:tailEnd type="oval" w="med" len="med"/>
          </a:ln>
        </p:spPr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40F96994-FDBC-4186-AC19-0571EAD0ABF2}"/>
              </a:ext>
            </a:extLst>
          </p:cNvPr>
          <p:cNvCxnSpPr/>
          <p:nvPr/>
        </p:nvCxnSpPr>
        <p:spPr>
          <a:xfrm>
            <a:off x="4111463" y="1786181"/>
            <a:ext cx="0" cy="52099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Google Shape;667;p51">
            <a:extLst>
              <a:ext uri="{FF2B5EF4-FFF2-40B4-BE49-F238E27FC236}">
                <a16:creationId xmlns:a16="http://schemas.microsoft.com/office/drawing/2014/main" id="{71A6D4A9-4F5A-4C34-BD71-4E1EA4B24EAF}"/>
              </a:ext>
            </a:extLst>
          </p:cNvPr>
          <p:cNvSpPr txBox="1">
            <a:spLocks/>
          </p:cNvSpPr>
          <p:nvPr/>
        </p:nvSpPr>
        <p:spPr>
          <a:xfrm>
            <a:off x="3297179" y="2499195"/>
            <a:ext cx="1670295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●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Work Sans"/>
              <a:buChar char="○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Work Sans"/>
              <a:buChar char="■"/>
              <a:defRPr sz="1400" b="0" i="0" u="none" strike="noStrike" cap="none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en-US" dirty="0"/>
              <a:t>Export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dirty="0"/>
              <a:t>destinations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dirty="0"/>
              <a:t>in 2022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dirty="0"/>
          </a:p>
        </p:txBody>
      </p:sp>
      <p:sp>
        <p:nvSpPr>
          <p:cNvPr id="79" name="Google Shape;689;p51">
            <a:extLst>
              <a:ext uri="{FF2B5EF4-FFF2-40B4-BE49-F238E27FC236}">
                <a16:creationId xmlns:a16="http://schemas.microsoft.com/office/drawing/2014/main" id="{D6489CE5-CDB1-438D-8B2B-B3B129C3277B}"/>
              </a:ext>
            </a:extLst>
          </p:cNvPr>
          <p:cNvSpPr/>
          <p:nvPr/>
        </p:nvSpPr>
        <p:spPr>
          <a:xfrm>
            <a:off x="2899705" y="2286139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80" name="Google Shape;689;p51">
            <a:extLst>
              <a:ext uri="{FF2B5EF4-FFF2-40B4-BE49-F238E27FC236}">
                <a16:creationId xmlns:a16="http://schemas.microsoft.com/office/drawing/2014/main" id="{E379CD2D-9FA0-4F26-848A-C1A6314B1E57}"/>
              </a:ext>
            </a:extLst>
          </p:cNvPr>
          <p:cNvSpPr/>
          <p:nvPr/>
        </p:nvSpPr>
        <p:spPr>
          <a:xfrm>
            <a:off x="2148746" y="2267869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81" name="Google Shape;689;p51">
            <a:extLst>
              <a:ext uri="{FF2B5EF4-FFF2-40B4-BE49-F238E27FC236}">
                <a16:creationId xmlns:a16="http://schemas.microsoft.com/office/drawing/2014/main" id="{717FED8E-9450-4D06-A959-4DA9685C75BE}"/>
              </a:ext>
            </a:extLst>
          </p:cNvPr>
          <p:cNvSpPr/>
          <p:nvPr/>
        </p:nvSpPr>
        <p:spPr>
          <a:xfrm>
            <a:off x="2039486" y="1861105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82" name="Google Shape;689;p51">
            <a:extLst>
              <a:ext uri="{FF2B5EF4-FFF2-40B4-BE49-F238E27FC236}">
                <a16:creationId xmlns:a16="http://schemas.microsoft.com/office/drawing/2014/main" id="{B7D716A8-656B-40BA-B6D6-888D65A78881}"/>
              </a:ext>
            </a:extLst>
          </p:cNvPr>
          <p:cNvSpPr/>
          <p:nvPr/>
        </p:nvSpPr>
        <p:spPr>
          <a:xfrm>
            <a:off x="1910924" y="1745990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sp>
        <p:nvSpPr>
          <p:cNvPr id="83" name="Google Shape;689;p51">
            <a:extLst>
              <a:ext uri="{FF2B5EF4-FFF2-40B4-BE49-F238E27FC236}">
                <a16:creationId xmlns:a16="http://schemas.microsoft.com/office/drawing/2014/main" id="{80064903-126D-430A-8AFB-3B98AF12841B}"/>
              </a:ext>
            </a:extLst>
          </p:cNvPr>
          <p:cNvSpPr/>
          <p:nvPr/>
        </p:nvSpPr>
        <p:spPr>
          <a:xfrm>
            <a:off x="1812737" y="1863670"/>
            <a:ext cx="45719" cy="45719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23B046-8C04-406F-8791-C263C5665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5700" y="1834464"/>
            <a:ext cx="201185" cy="28653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Google Shape;537;p46">
            <a:extLst>
              <a:ext uri="{FF2B5EF4-FFF2-40B4-BE49-F238E27FC236}">
                <a16:creationId xmlns:a16="http://schemas.microsoft.com/office/drawing/2014/main" id="{3B2BBA11-275A-4654-9D2D-7EA8600C4CC3}"/>
              </a:ext>
            </a:extLst>
          </p:cNvPr>
          <p:cNvCxnSpPr>
            <a:cxnSpLocks/>
          </p:cNvCxnSpPr>
          <p:nvPr/>
        </p:nvCxnSpPr>
        <p:spPr>
          <a:xfrm>
            <a:off x="1822254" y="3659528"/>
            <a:ext cx="2467724" cy="25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521" name="Google Shape;521;p4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/>
              <a:t>Investment benefits:</a:t>
            </a:r>
            <a:endParaRPr dirty="0"/>
          </a:p>
        </p:txBody>
      </p:sp>
      <p:grpSp>
        <p:nvGrpSpPr>
          <p:cNvPr id="522" name="Google Shape;522;p46"/>
          <p:cNvGrpSpPr/>
          <p:nvPr/>
        </p:nvGrpSpPr>
        <p:grpSpPr>
          <a:xfrm rot="10800000">
            <a:off x="3257019" y="2003816"/>
            <a:ext cx="2636411" cy="2129732"/>
            <a:chOff x="3185707" y="1846965"/>
            <a:chExt cx="2636411" cy="2129732"/>
          </a:xfrm>
        </p:grpSpPr>
        <p:sp>
          <p:nvSpPr>
            <p:cNvPr id="524" name="Google Shape;524;p46"/>
            <p:cNvSpPr/>
            <p:nvPr/>
          </p:nvSpPr>
          <p:spPr>
            <a:xfrm>
              <a:off x="3819667" y="1846965"/>
              <a:ext cx="1400853" cy="784865"/>
            </a:xfrm>
            <a:custGeom>
              <a:avLst/>
              <a:gdLst/>
              <a:ahLst/>
              <a:cxnLst/>
              <a:rect l="l" t="t" r="r" b="b"/>
              <a:pathLst>
                <a:path w="78476" h="74009" extrusionOk="0">
                  <a:moveTo>
                    <a:pt x="39246" y="0"/>
                  </a:moveTo>
                  <a:lnTo>
                    <a:pt x="1" y="74009"/>
                  </a:lnTo>
                  <a:lnTo>
                    <a:pt x="78476" y="74009"/>
                  </a:lnTo>
                  <a:lnTo>
                    <a:pt x="3924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46"/>
            <p:cNvSpPr/>
            <p:nvPr/>
          </p:nvSpPr>
          <p:spPr>
            <a:xfrm>
              <a:off x="3185707" y="3504138"/>
              <a:ext cx="2636411" cy="472559"/>
            </a:xfrm>
            <a:custGeom>
              <a:avLst/>
              <a:gdLst/>
              <a:ahLst/>
              <a:cxnLst/>
              <a:rect l="l" t="t" r="r" b="b"/>
              <a:pathLst>
                <a:path w="230204" h="44560" extrusionOk="0">
                  <a:moveTo>
                    <a:pt x="25737" y="1"/>
                  </a:moveTo>
                  <a:lnTo>
                    <a:pt x="0" y="44560"/>
                  </a:lnTo>
                  <a:lnTo>
                    <a:pt x="230204" y="44560"/>
                  </a:lnTo>
                  <a:lnTo>
                    <a:pt x="20446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46"/>
            <p:cNvSpPr/>
            <p:nvPr/>
          </p:nvSpPr>
          <p:spPr>
            <a:xfrm>
              <a:off x="3490480" y="2869296"/>
              <a:ext cx="2065723" cy="427148"/>
            </a:xfrm>
            <a:custGeom>
              <a:avLst/>
              <a:gdLst/>
              <a:ahLst/>
              <a:cxnLst/>
              <a:rect l="l" t="t" r="r" b="b"/>
              <a:pathLst>
                <a:path w="174802" h="40278" extrusionOk="0">
                  <a:moveTo>
                    <a:pt x="22750" y="1"/>
                  </a:moveTo>
                  <a:lnTo>
                    <a:pt x="0" y="40278"/>
                  </a:lnTo>
                  <a:lnTo>
                    <a:pt x="174802" y="40278"/>
                  </a:lnTo>
                  <a:lnTo>
                    <a:pt x="15205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7" name="Google Shape;527;p46"/>
          <p:cNvSpPr txBox="1"/>
          <p:nvPr/>
        </p:nvSpPr>
        <p:spPr>
          <a:xfrm flipH="1">
            <a:off x="226934" y="2090474"/>
            <a:ext cx="1868847" cy="6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noAutofit/>
          </a:bodyPr>
          <a:lstStyle/>
          <a:p>
            <a:pPr lvl="0"/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From 300 k USD</a:t>
            </a:r>
            <a:b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</a:br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to 3 </a:t>
            </a:r>
            <a:r>
              <a:rPr lang="en-US" sz="2000" dirty="0" err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mln</a:t>
            </a:r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USD </a:t>
            </a:r>
          </a:p>
        </p:txBody>
      </p:sp>
      <p:cxnSp>
        <p:nvCxnSpPr>
          <p:cNvPr id="535" name="Google Shape;535;p46"/>
          <p:cNvCxnSpPr>
            <a:cxnSpLocks/>
          </p:cNvCxnSpPr>
          <p:nvPr/>
        </p:nvCxnSpPr>
        <p:spPr>
          <a:xfrm>
            <a:off x="2062410" y="2308961"/>
            <a:ext cx="1481726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1" name="Google Shape;541;p46"/>
          <p:cNvCxnSpPr>
            <a:cxnSpLocks/>
          </p:cNvCxnSpPr>
          <p:nvPr/>
        </p:nvCxnSpPr>
        <p:spPr>
          <a:xfrm flipH="1">
            <a:off x="4661404" y="2915227"/>
            <a:ext cx="2420400" cy="3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540" name="Google Shape;540;p46"/>
          <p:cNvSpPr txBox="1"/>
          <p:nvPr/>
        </p:nvSpPr>
        <p:spPr>
          <a:xfrm flipH="1">
            <a:off x="4124417" y="3491456"/>
            <a:ext cx="883612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2000" dirty="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rPr>
              <a:t>7</a:t>
            </a:r>
            <a:r>
              <a:rPr lang="en" sz="1800" dirty="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rPr>
              <a:t> </a:t>
            </a:r>
            <a:r>
              <a:rPr lang="en-US" sz="1800" dirty="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rPr>
              <a:t>years</a:t>
            </a:r>
            <a:endParaRPr sz="1800" dirty="0">
              <a:solidFill>
                <a:schemeClr val="dk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542" name="Google Shape;542;p46"/>
          <p:cNvSpPr txBox="1"/>
          <p:nvPr/>
        </p:nvSpPr>
        <p:spPr>
          <a:xfrm flipH="1">
            <a:off x="4137765" y="2614648"/>
            <a:ext cx="5235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endParaRPr sz="2300" dirty="0">
              <a:solidFill>
                <a:schemeClr val="dk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cxnSp>
        <p:nvCxnSpPr>
          <p:cNvPr id="543" name="Google Shape;543;p46"/>
          <p:cNvCxnSpPr/>
          <p:nvPr/>
        </p:nvCxnSpPr>
        <p:spPr>
          <a:xfrm>
            <a:off x="-14325" y="294375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" name="Google Shape;530;p46">
            <a:extLst>
              <a:ext uri="{FF2B5EF4-FFF2-40B4-BE49-F238E27FC236}">
                <a16:creationId xmlns:a16="http://schemas.microsoft.com/office/drawing/2014/main" id="{CE213A9E-2CB8-48D0-898E-59B625DE5C88}"/>
              </a:ext>
            </a:extLst>
          </p:cNvPr>
          <p:cNvSpPr txBox="1"/>
          <p:nvPr/>
        </p:nvSpPr>
        <p:spPr>
          <a:xfrm flipH="1">
            <a:off x="387117" y="1239956"/>
            <a:ext cx="8538767" cy="510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t" anchorCtr="0">
            <a:noAutofit/>
          </a:bodyPr>
          <a:lstStyle/>
          <a:p>
            <a:pPr lvl="0" algn="ctr"/>
            <a:r>
              <a:rPr lang="en-US" sz="15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Enterprises are exempted from paying tax on income (profit), property tax, etc. on their main activity. </a:t>
            </a:r>
          </a:p>
          <a:p>
            <a:pPr lvl="0" algn="ctr"/>
            <a:r>
              <a:rPr lang="en-US" sz="15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With the volume of direct private foreign investments:</a:t>
            </a:r>
            <a:r>
              <a:rPr lang="en" sz="16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</a:t>
            </a:r>
            <a:endParaRPr sz="1600" dirty="0">
              <a:solidFill>
                <a:schemeClr val="lt1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sp>
        <p:nvSpPr>
          <p:cNvPr id="32" name="Google Shape;536;p46">
            <a:extLst>
              <a:ext uri="{FF2B5EF4-FFF2-40B4-BE49-F238E27FC236}">
                <a16:creationId xmlns:a16="http://schemas.microsoft.com/office/drawing/2014/main" id="{4C3B8A97-0F56-46D3-B2FB-E8F089C416CA}"/>
              </a:ext>
            </a:extLst>
          </p:cNvPr>
          <p:cNvSpPr txBox="1"/>
          <p:nvPr/>
        </p:nvSpPr>
        <p:spPr>
          <a:xfrm flipH="1">
            <a:off x="4036900" y="2810424"/>
            <a:ext cx="10702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lnSpc>
                <a:spcPct val="115000"/>
              </a:lnSpc>
              <a:spcAft>
                <a:spcPts val="1200"/>
              </a:spcAft>
            </a:pPr>
            <a:r>
              <a:rPr lang="en-US" sz="2000" dirty="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rPr>
              <a:t>5 years</a:t>
            </a:r>
            <a:endParaRPr sz="2000" dirty="0">
              <a:solidFill>
                <a:schemeClr val="dk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33" name="Google Shape;536;p46">
            <a:extLst>
              <a:ext uri="{FF2B5EF4-FFF2-40B4-BE49-F238E27FC236}">
                <a16:creationId xmlns:a16="http://schemas.microsoft.com/office/drawing/2014/main" id="{AEF6B220-6792-4956-9608-1C4E4DA12B9B}"/>
              </a:ext>
            </a:extLst>
          </p:cNvPr>
          <p:cNvSpPr txBox="1"/>
          <p:nvPr/>
        </p:nvSpPr>
        <p:spPr>
          <a:xfrm flipH="1">
            <a:off x="4020695" y="2146849"/>
            <a:ext cx="10702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lnSpc>
                <a:spcPct val="115000"/>
              </a:lnSpc>
              <a:spcAft>
                <a:spcPts val="1200"/>
              </a:spcAft>
            </a:pPr>
            <a:r>
              <a:rPr lang="en-US" sz="2000" dirty="0">
                <a:solidFill>
                  <a:schemeClr val="dk1"/>
                </a:solidFill>
                <a:latin typeface="Bebas Neue"/>
                <a:ea typeface="Bebas Neue"/>
                <a:cs typeface="Bebas Neue"/>
                <a:sym typeface="Bebas Neue"/>
              </a:rPr>
              <a:t>3 years</a:t>
            </a:r>
            <a:endParaRPr sz="2000" dirty="0">
              <a:solidFill>
                <a:schemeClr val="dk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40" name="Google Shape;534;p46">
            <a:extLst>
              <a:ext uri="{FF2B5EF4-FFF2-40B4-BE49-F238E27FC236}">
                <a16:creationId xmlns:a16="http://schemas.microsoft.com/office/drawing/2014/main" id="{DB2294D9-BC91-42DD-BFBC-DA75B7AD591C}"/>
              </a:ext>
            </a:extLst>
          </p:cNvPr>
          <p:cNvSpPr txBox="1"/>
          <p:nvPr/>
        </p:nvSpPr>
        <p:spPr>
          <a:xfrm flipH="1">
            <a:off x="213582" y="3498427"/>
            <a:ext cx="1680798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More than     10 </a:t>
            </a:r>
            <a:r>
              <a:rPr lang="en-US" sz="2000" dirty="0" err="1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mln</a:t>
            </a:r>
            <a:r>
              <a:rPr lang="en-US" sz="2000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 USD</a:t>
            </a:r>
            <a:endParaRPr b="1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42" name="Google Shape;534;p46">
            <a:extLst>
              <a:ext uri="{FF2B5EF4-FFF2-40B4-BE49-F238E27FC236}">
                <a16:creationId xmlns:a16="http://schemas.microsoft.com/office/drawing/2014/main" id="{55C3B8B0-047B-4A3D-AC9E-AF920752EBE2}"/>
              </a:ext>
            </a:extLst>
          </p:cNvPr>
          <p:cNvSpPr txBox="1"/>
          <p:nvPr/>
        </p:nvSpPr>
        <p:spPr>
          <a:xfrm flipH="1">
            <a:off x="7132464" y="2770177"/>
            <a:ext cx="2420398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More than                  3 </a:t>
            </a:r>
            <a:r>
              <a:rPr lang="en-US" sz="2000" dirty="0" err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mln</a:t>
            </a:r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USD up           to 10 </a:t>
            </a:r>
            <a:r>
              <a:rPr lang="en-US" sz="2000" dirty="0" err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mln</a:t>
            </a:r>
            <a:r>
              <a:rPr lang="en-US" sz="20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USD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5" name="Google Shape;245;p36"/>
          <p:cNvCxnSpPr>
            <a:cxnSpLocks/>
          </p:cNvCxnSpPr>
          <p:nvPr/>
        </p:nvCxnSpPr>
        <p:spPr>
          <a:xfrm>
            <a:off x="610652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0" name="Google Shape;245;p36">
            <a:extLst>
              <a:ext uri="{FF2B5EF4-FFF2-40B4-BE49-F238E27FC236}">
                <a16:creationId xmlns:a16="http://schemas.microsoft.com/office/drawing/2014/main" id="{C624DB1B-C041-4D6E-A4C3-5CE3180E1A48}"/>
              </a:ext>
            </a:extLst>
          </p:cNvPr>
          <p:cNvCxnSpPr>
            <a:cxnSpLocks/>
          </p:cNvCxnSpPr>
          <p:nvPr/>
        </p:nvCxnSpPr>
        <p:spPr>
          <a:xfrm>
            <a:off x="1979290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235" name="Google Shape;235;p36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2200" dirty="0"/>
              <a:t>The existing capacities of the industry make it possible to provide</a:t>
            </a:r>
            <a:endParaRPr sz="2200" dirty="0"/>
          </a:p>
        </p:txBody>
      </p:sp>
      <p:sp>
        <p:nvSpPr>
          <p:cNvPr id="236" name="Google Shape;236;p36"/>
          <p:cNvSpPr txBox="1"/>
          <p:nvPr/>
        </p:nvSpPr>
        <p:spPr>
          <a:xfrm>
            <a:off x="12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ru-RU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200</a:t>
            </a:r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thousand</a:t>
            </a:r>
            <a:r>
              <a:rPr lang="ru-RU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 </a:t>
            </a:r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MT</a:t>
            </a:r>
            <a:endParaRPr sz="24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237" name="Google Shape;237;p36"/>
          <p:cNvSpPr txBox="1"/>
          <p:nvPr/>
        </p:nvSpPr>
        <p:spPr>
          <a:xfrm>
            <a:off x="-13348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6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Industrial grape processing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cxnSp>
        <p:nvCxnSpPr>
          <p:cNvPr id="244" name="Google Shape;244;p36"/>
          <p:cNvCxnSpPr>
            <a:cxnSpLocks/>
          </p:cNvCxnSpPr>
          <p:nvPr/>
        </p:nvCxnSpPr>
        <p:spPr>
          <a:xfrm>
            <a:off x="276824" y="2369966"/>
            <a:ext cx="8685027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9" name="Google Shape;249;p36"/>
          <p:cNvCxnSpPr/>
          <p:nvPr/>
        </p:nvCxnSpPr>
        <p:spPr>
          <a:xfrm>
            <a:off x="-14325" y="294375"/>
            <a:ext cx="1998600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50" name="Google Shape;250;p36"/>
          <p:cNvGrpSpPr/>
          <p:nvPr/>
        </p:nvGrpSpPr>
        <p:grpSpPr>
          <a:xfrm>
            <a:off x="503608" y="1566136"/>
            <a:ext cx="307549" cy="267870"/>
            <a:chOff x="738434" y="1865621"/>
            <a:chExt cx="326555" cy="376923"/>
          </a:xfrm>
        </p:grpSpPr>
        <p:sp>
          <p:nvSpPr>
            <p:cNvPr id="251" name="Google Shape;251;p36"/>
            <p:cNvSpPr/>
            <p:nvPr/>
          </p:nvSpPr>
          <p:spPr>
            <a:xfrm>
              <a:off x="738434" y="1865621"/>
              <a:ext cx="326555" cy="376923"/>
            </a:xfrm>
            <a:custGeom>
              <a:avLst/>
              <a:gdLst/>
              <a:ahLst/>
              <a:cxnLst/>
              <a:rect l="l" t="t" r="r" b="b"/>
              <a:pathLst>
                <a:path w="12098" h="13964" extrusionOk="0">
                  <a:moveTo>
                    <a:pt x="3541" y="1246"/>
                  </a:moveTo>
                  <a:cubicBezTo>
                    <a:pt x="3750" y="1246"/>
                    <a:pt x="3950" y="1328"/>
                    <a:pt x="4095" y="1494"/>
                  </a:cubicBezTo>
                  <a:lnTo>
                    <a:pt x="4064" y="1494"/>
                  </a:lnTo>
                  <a:cubicBezTo>
                    <a:pt x="4126" y="1587"/>
                    <a:pt x="4157" y="1680"/>
                    <a:pt x="4126" y="1804"/>
                  </a:cubicBezTo>
                  <a:cubicBezTo>
                    <a:pt x="4080" y="2010"/>
                    <a:pt x="3900" y="2131"/>
                    <a:pt x="3709" y="2131"/>
                  </a:cubicBezTo>
                  <a:cubicBezTo>
                    <a:pt x="3640" y="2131"/>
                    <a:pt x="3571" y="2116"/>
                    <a:pt x="3506" y="2083"/>
                  </a:cubicBezTo>
                  <a:cubicBezTo>
                    <a:pt x="3350" y="2021"/>
                    <a:pt x="3257" y="1897"/>
                    <a:pt x="3226" y="1742"/>
                  </a:cubicBezTo>
                  <a:cubicBezTo>
                    <a:pt x="3195" y="1587"/>
                    <a:pt x="3195" y="1463"/>
                    <a:pt x="3226" y="1308"/>
                  </a:cubicBezTo>
                  <a:cubicBezTo>
                    <a:pt x="3330" y="1266"/>
                    <a:pt x="3437" y="1246"/>
                    <a:pt x="3541" y="1246"/>
                  </a:cubicBezTo>
                  <a:close/>
                  <a:moveTo>
                    <a:pt x="3816" y="3727"/>
                  </a:moveTo>
                  <a:cubicBezTo>
                    <a:pt x="4219" y="3727"/>
                    <a:pt x="4560" y="3975"/>
                    <a:pt x="4653" y="4348"/>
                  </a:cubicBezTo>
                  <a:cubicBezTo>
                    <a:pt x="4374" y="4565"/>
                    <a:pt x="4188" y="4875"/>
                    <a:pt x="4095" y="5185"/>
                  </a:cubicBezTo>
                  <a:lnTo>
                    <a:pt x="3971" y="5185"/>
                  </a:lnTo>
                  <a:cubicBezTo>
                    <a:pt x="3754" y="5185"/>
                    <a:pt x="3537" y="5247"/>
                    <a:pt x="3350" y="5340"/>
                  </a:cubicBezTo>
                  <a:cubicBezTo>
                    <a:pt x="2606" y="4844"/>
                    <a:pt x="2947" y="3727"/>
                    <a:pt x="3816" y="3727"/>
                  </a:cubicBezTo>
                  <a:close/>
                  <a:moveTo>
                    <a:pt x="2110" y="4348"/>
                  </a:moveTo>
                  <a:cubicBezTo>
                    <a:pt x="2203" y="4348"/>
                    <a:pt x="2296" y="4379"/>
                    <a:pt x="2389" y="4410"/>
                  </a:cubicBezTo>
                  <a:cubicBezTo>
                    <a:pt x="2389" y="4472"/>
                    <a:pt x="2389" y="4534"/>
                    <a:pt x="2389" y="4596"/>
                  </a:cubicBezTo>
                  <a:cubicBezTo>
                    <a:pt x="2389" y="4999"/>
                    <a:pt x="2575" y="5371"/>
                    <a:pt x="2885" y="5651"/>
                  </a:cubicBezTo>
                  <a:cubicBezTo>
                    <a:pt x="2699" y="5806"/>
                    <a:pt x="2544" y="6023"/>
                    <a:pt x="2482" y="6271"/>
                  </a:cubicBezTo>
                  <a:cubicBezTo>
                    <a:pt x="2389" y="6240"/>
                    <a:pt x="2265" y="6240"/>
                    <a:pt x="2172" y="6240"/>
                  </a:cubicBezTo>
                  <a:cubicBezTo>
                    <a:pt x="2048" y="6240"/>
                    <a:pt x="1893" y="6271"/>
                    <a:pt x="1769" y="6302"/>
                  </a:cubicBezTo>
                  <a:cubicBezTo>
                    <a:pt x="1396" y="6147"/>
                    <a:pt x="1117" y="5775"/>
                    <a:pt x="1117" y="5340"/>
                  </a:cubicBezTo>
                  <a:cubicBezTo>
                    <a:pt x="1117" y="4813"/>
                    <a:pt x="1551" y="4348"/>
                    <a:pt x="2110" y="4348"/>
                  </a:cubicBezTo>
                  <a:close/>
                  <a:moveTo>
                    <a:pt x="5576" y="4596"/>
                  </a:moveTo>
                  <a:cubicBezTo>
                    <a:pt x="6075" y="4596"/>
                    <a:pt x="6577" y="4944"/>
                    <a:pt x="6577" y="5588"/>
                  </a:cubicBezTo>
                  <a:cubicBezTo>
                    <a:pt x="6577" y="5930"/>
                    <a:pt x="6390" y="6271"/>
                    <a:pt x="6080" y="6457"/>
                  </a:cubicBezTo>
                  <a:lnTo>
                    <a:pt x="6049" y="6457"/>
                  </a:lnTo>
                  <a:cubicBezTo>
                    <a:pt x="5863" y="6457"/>
                    <a:pt x="5677" y="6488"/>
                    <a:pt x="5491" y="6550"/>
                  </a:cubicBezTo>
                  <a:cubicBezTo>
                    <a:pt x="5429" y="6023"/>
                    <a:pt x="5088" y="5557"/>
                    <a:pt x="4622" y="5340"/>
                  </a:cubicBezTo>
                  <a:cubicBezTo>
                    <a:pt x="4749" y="4834"/>
                    <a:pt x="5162" y="4596"/>
                    <a:pt x="5576" y="4596"/>
                  </a:cubicBezTo>
                  <a:close/>
                  <a:moveTo>
                    <a:pt x="7445" y="5744"/>
                  </a:moveTo>
                  <a:cubicBezTo>
                    <a:pt x="8469" y="5744"/>
                    <a:pt x="8469" y="7264"/>
                    <a:pt x="7445" y="7264"/>
                  </a:cubicBezTo>
                  <a:lnTo>
                    <a:pt x="7383" y="7264"/>
                  </a:lnTo>
                  <a:cubicBezTo>
                    <a:pt x="7228" y="6984"/>
                    <a:pt x="7011" y="6767"/>
                    <a:pt x="6732" y="6612"/>
                  </a:cubicBezTo>
                  <a:cubicBezTo>
                    <a:pt x="6918" y="6395"/>
                    <a:pt x="7042" y="6116"/>
                    <a:pt x="7104" y="5837"/>
                  </a:cubicBezTo>
                  <a:cubicBezTo>
                    <a:pt x="7228" y="5775"/>
                    <a:pt x="7321" y="5744"/>
                    <a:pt x="7445" y="5744"/>
                  </a:cubicBezTo>
                  <a:close/>
                  <a:moveTo>
                    <a:pt x="4009" y="5743"/>
                  </a:moveTo>
                  <a:cubicBezTo>
                    <a:pt x="4822" y="5743"/>
                    <a:pt x="5266" y="6715"/>
                    <a:pt x="4746" y="7357"/>
                  </a:cubicBezTo>
                  <a:cubicBezTo>
                    <a:pt x="4622" y="7326"/>
                    <a:pt x="4529" y="7326"/>
                    <a:pt x="4405" y="7326"/>
                  </a:cubicBezTo>
                  <a:cubicBezTo>
                    <a:pt x="4157" y="7326"/>
                    <a:pt x="3909" y="7388"/>
                    <a:pt x="3692" y="7543"/>
                  </a:cubicBezTo>
                  <a:cubicBezTo>
                    <a:pt x="3630" y="7108"/>
                    <a:pt x="3382" y="6705"/>
                    <a:pt x="3009" y="6488"/>
                  </a:cubicBezTo>
                  <a:cubicBezTo>
                    <a:pt x="3133" y="6023"/>
                    <a:pt x="3506" y="5744"/>
                    <a:pt x="3971" y="5744"/>
                  </a:cubicBezTo>
                  <a:cubicBezTo>
                    <a:pt x="3984" y="5743"/>
                    <a:pt x="3996" y="5743"/>
                    <a:pt x="4009" y="5743"/>
                  </a:cubicBezTo>
                  <a:close/>
                  <a:moveTo>
                    <a:pt x="2172" y="6767"/>
                  </a:moveTo>
                  <a:lnTo>
                    <a:pt x="2172" y="6798"/>
                  </a:lnTo>
                  <a:cubicBezTo>
                    <a:pt x="2190" y="6797"/>
                    <a:pt x="2207" y="6797"/>
                    <a:pt x="2225" y="6797"/>
                  </a:cubicBezTo>
                  <a:cubicBezTo>
                    <a:pt x="2730" y="6797"/>
                    <a:pt x="3164" y="7220"/>
                    <a:pt x="3164" y="7760"/>
                  </a:cubicBezTo>
                  <a:lnTo>
                    <a:pt x="3164" y="7853"/>
                  </a:lnTo>
                  <a:cubicBezTo>
                    <a:pt x="3164" y="7977"/>
                    <a:pt x="3102" y="8132"/>
                    <a:pt x="3040" y="8225"/>
                  </a:cubicBezTo>
                  <a:cubicBezTo>
                    <a:pt x="2916" y="8194"/>
                    <a:pt x="2761" y="8194"/>
                    <a:pt x="2637" y="8194"/>
                  </a:cubicBezTo>
                  <a:cubicBezTo>
                    <a:pt x="2265" y="8194"/>
                    <a:pt x="1893" y="8318"/>
                    <a:pt x="1613" y="8566"/>
                  </a:cubicBezTo>
                  <a:cubicBezTo>
                    <a:pt x="807" y="8008"/>
                    <a:pt x="1210" y="6767"/>
                    <a:pt x="2172" y="6767"/>
                  </a:cubicBezTo>
                  <a:close/>
                  <a:moveTo>
                    <a:pt x="6018" y="7004"/>
                  </a:moveTo>
                  <a:cubicBezTo>
                    <a:pt x="6860" y="7004"/>
                    <a:pt x="7473" y="8219"/>
                    <a:pt x="6545" y="8845"/>
                  </a:cubicBezTo>
                  <a:cubicBezTo>
                    <a:pt x="6356" y="8683"/>
                    <a:pt x="6119" y="8591"/>
                    <a:pt x="5876" y="8591"/>
                  </a:cubicBezTo>
                  <a:cubicBezTo>
                    <a:pt x="5841" y="8591"/>
                    <a:pt x="5805" y="8593"/>
                    <a:pt x="5770" y="8597"/>
                  </a:cubicBezTo>
                  <a:lnTo>
                    <a:pt x="5677" y="8597"/>
                  </a:lnTo>
                  <a:cubicBezTo>
                    <a:pt x="5677" y="8194"/>
                    <a:pt x="5491" y="7853"/>
                    <a:pt x="5212" y="7605"/>
                  </a:cubicBezTo>
                  <a:cubicBezTo>
                    <a:pt x="5274" y="7481"/>
                    <a:pt x="5336" y="7357"/>
                    <a:pt x="5398" y="7232"/>
                  </a:cubicBezTo>
                  <a:cubicBezTo>
                    <a:pt x="5606" y="7072"/>
                    <a:pt x="5818" y="7004"/>
                    <a:pt x="6018" y="7004"/>
                  </a:cubicBezTo>
                  <a:close/>
                  <a:moveTo>
                    <a:pt x="4411" y="7884"/>
                  </a:moveTo>
                  <a:cubicBezTo>
                    <a:pt x="4773" y="7884"/>
                    <a:pt x="5134" y="8124"/>
                    <a:pt x="5150" y="8597"/>
                  </a:cubicBezTo>
                  <a:cubicBezTo>
                    <a:pt x="5150" y="8659"/>
                    <a:pt x="5150" y="8690"/>
                    <a:pt x="5150" y="8752"/>
                  </a:cubicBezTo>
                  <a:cubicBezTo>
                    <a:pt x="4932" y="8877"/>
                    <a:pt x="4777" y="9063"/>
                    <a:pt x="4653" y="9249"/>
                  </a:cubicBezTo>
                  <a:cubicBezTo>
                    <a:pt x="4560" y="9218"/>
                    <a:pt x="4436" y="9218"/>
                    <a:pt x="4312" y="9218"/>
                  </a:cubicBezTo>
                  <a:lnTo>
                    <a:pt x="4095" y="9218"/>
                  </a:lnTo>
                  <a:cubicBezTo>
                    <a:pt x="4002" y="8970"/>
                    <a:pt x="3847" y="8752"/>
                    <a:pt x="3661" y="8566"/>
                  </a:cubicBezTo>
                  <a:cubicBezTo>
                    <a:pt x="3706" y="8109"/>
                    <a:pt x="4060" y="7884"/>
                    <a:pt x="4411" y="7884"/>
                  </a:cubicBezTo>
                  <a:close/>
                  <a:moveTo>
                    <a:pt x="2606" y="8752"/>
                  </a:moveTo>
                  <a:cubicBezTo>
                    <a:pt x="3040" y="8752"/>
                    <a:pt x="3413" y="9032"/>
                    <a:pt x="3568" y="9435"/>
                  </a:cubicBezTo>
                  <a:cubicBezTo>
                    <a:pt x="3133" y="9652"/>
                    <a:pt x="2854" y="10055"/>
                    <a:pt x="2792" y="10521"/>
                  </a:cubicBezTo>
                  <a:lnTo>
                    <a:pt x="2606" y="10521"/>
                  </a:lnTo>
                  <a:cubicBezTo>
                    <a:pt x="2451" y="10521"/>
                    <a:pt x="2265" y="10552"/>
                    <a:pt x="2110" y="10614"/>
                  </a:cubicBezTo>
                  <a:cubicBezTo>
                    <a:pt x="1241" y="10117"/>
                    <a:pt x="1613" y="8752"/>
                    <a:pt x="2606" y="8752"/>
                  </a:cubicBezTo>
                  <a:close/>
                  <a:moveTo>
                    <a:pt x="5803" y="9114"/>
                  </a:moveTo>
                  <a:cubicBezTo>
                    <a:pt x="6176" y="9114"/>
                    <a:pt x="6545" y="9384"/>
                    <a:pt x="6545" y="9838"/>
                  </a:cubicBezTo>
                  <a:lnTo>
                    <a:pt x="6545" y="9869"/>
                  </a:lnTo>
                  <a:cubicBezTo>
                    <a:pt x="6545" y="10272"/>
                    <a:pt x="6235" y="10583"/>
                    <a:pt x="5863" y="10614"/>
                  </a:cubicBezTo>
                  <a:cubicBezTo>
                    <a:pt x="5832" y="10148"/>
                    <a:pt x="5553" y="9714"/>
                    <a:pt x="5181" y="9466"/>
                  </a:cubicBezTo>
                  <a:cubicBezTo>
                    <a:pt x="5326" y="9224"/>
                    <a:pt x="5565" y="9114"/>
                    <a:pt x="5803" y="9114"/>
                  </a:cubicBezTo>
                  <a:close/>
                  <a:moveTo>
                    <a:pt x="4325" y="9780"/>
                  </a:moveTo>
                  <a:cubicBezTo>
                    <a:pt x="4639" y="9780"/>
                    <a:pt x="4954" y="9924"/>
                    <a:pt x="5150" y="10241"/>
                  </a:cubicBezTo>
                  <a:cubicBezTo>
                    <a:pt x="5593" y="10946"/>
                    <a:pt x="5049" y="11761"/>
                    <a:pt x="4347" y="11761"/>
                  </a:cubicBezTo>
                  <a:cubicBezTo>
                    <a:pt x="4215" y="11761"/>
                    <a:pt x="4077" y="11732"/>
                    <a:pt x="3940" y="11668"/>
                  </a:cubicBezTo>
                  <a:cubicBezTo>
                    <a:pt x="3878" y="11265"/>
                    <a:pt x="3661" y="10924"/>
                    <a:pt x="3319" y="10707"/>
                  </a:cubicBezTo>
                  <a:cubicBezTo>
                    <a:pt x="3357" y="10123"/>
                    <a:pt x="3840" y="9780"/>
                    <a:pt x="4325" y="9780"/>
                  </a:cubicBezTo>
                  <a:close/>
                  <a:moveTo>
                    <a:pt x="2614" y="11050"/>
                  </a:moveTo>
                  <a:cubicBezTo>
                    <a:pt x="3009" y="11050"/>
                    <a:pt x="3382" y="11349"/>
                    <a:pt x="3382" y="11792"/>
                  </a:cubicBezTo>
                  <a:cubicBezTo>
                    <a:pt x="3382" y="12227"/>
                    <a:pt x="3040" y="12537"/>
                    <a:pt x="2606" y="12537"/>
                  </a:cubicBezTo>
                  <a:cubicBezTo>
                    <a:pt x="1955" y="12537"/>
                    <a:pt x="1613" y="11730"/>
                    <a:pt x="2079" y="11265"/>
                  </a:cubicBezTo>
                  <a:cubicBezTo>
                    <a:pt x="2238" y="11116"/>
                    <a:pt x="2428" y="11050"/>
                    <a:pt x="2614" y="11050"/>
                  </a:cubicBezTo>
                  <a:close/>
                  <a:moveTo>
                    <a:pt x="6049" y="11141"/>
                  </a:moveTo>
                  <a:lnTo>
                    <a:pt x="6049" y="11141"/>
                  </a:lnTo>
                  <a:cubicBezTo>
                    <a:pt x="6018" y="11575"/>
                    <a:pt x="5925" y="11947"/>
                    <a:pt x="5708" y="12320"/>
                  </a:cubicBezTo>
                  <a:lnTo>
                    <a:pt x="5677" y="12320"/>
                  </a:lnTo>
                  <a:cubicBezTo>
                    <a:pt x="5305" y="12847"/>
                    <a:pt x="4746" y="13219"/>
                    <a:pt x="4126" y="13374"/>
                  </a:cubicBezTo>
                  <a:lnTo>
                    <a:pt x="4002" y="12258"/>
                  </a:lnTo>
                  <a:lnTo>
                    <a:pt x="4002" y="12258"/>
                  </a:lnTo>
                  <a:cubicBezTo>
                    <a:pt x="4126" y="12289"/>
                    <a:pt x="4219" y="12289"/>
                    <a:pt x="4343" y="12289"/>
                  </a:cubicBezTo>
                  <a:cubicBezTo>
                    <a:pt x="5026" y="12289"/>
                    <a:pt x="5646" y="11823"/>
                    <a:pt x="5832" y="11172"/>
                  </a:cubicBezTo>
                  <a:cubicBezTo>
                    <a:pt x="5894" y="11172"/>
                    <a:pt x="5956" y="11172"/>
                    <a:pt x="6049" y="11141"/>
                  </a:cubicBezTo>
                  <a:close/>
                  <a:moveTo>
                    <a:pt x="4329" y="0"/>
                  </a:moveTo>
                  <a:cubicBezTo>
                    <a:pt x="3911" y="0"/>
                    <a:pt x="3500" y="129"/>
                    <a:pt x="3164" y="408"/>
                  </a:cubicBezTo>
                  <a:cubicBezTo>
                    <a:pt x="3009" y="532"/>
                    <a:pt x="2885" y="687"/>
                    <a:pt x="2792" y="874"/>
                  </a:cubicBezTo>
                  <a:cubicBezTo>
                    <a:pt x="2203" y="1153"/>
                    <a:pt x="1644" y="1525"/>
                    <a:pt x="1179" y="1990"/>
                  </a:cubicBezTo>
                  <a:cubicBezTo>
                    <a:pt x="1055" y="2083"/>
                    <a:pt x="1055" y="2269"/>
                    <a:pt x="1179" y="2362"/>
                  </a:cubicBezTo>
                  <a:cubicBezTo>
                    <a:pt x="1226" y="2425"/>
                    <a:pt x="1295" y="2456"/>
                    <a:pt x="1365" y="2456"/>
                  </a:cubicBezTo>
                  <a:cubicBezTo>
                    <a:pt x="1435" y="2456"/>
                    <a:pt x="1505" y="2425"/>
                    <a:pt x="1551" y="2362"/>
                  </a:cubicBezTo>
                  <a:cubicBezTo>
                    <a:pt x="1893" y="2052"/>
                    <a:pt x="2234" y="1773"/>
                    <a:pt x="2637" y="1556"/>
                  </a:cubicBezTo>
                  <a:cubicBezTo>
                    <a:pt x="2637" y="1680"/>
                    <a:pt x="2637" y="1773"/>
                    <a:pt x="2699" y="1897"/>
                  </a:cubicBezTo>
                  <a:cubicBezTo>
                    <a:pt x="2761" y="2207"/>
                    <a:pt x="2978" y="2456"/>
                    <a:pt x="3257" y="2580"/>
                  </a:cubicBezTo>
                  <a:cubicBezTo>
                    <a:pt x="3397" y="2642"/>
                    <a:pt x="3537" y="2673"/>
                    <a:pt x="3676" y="2673"/>
                  </a:cubicBezTo>
                  <a:cubicBezTo>
                    <a:pt x="3816" y="2673"/>
                    <a:pt x="3955" y="2642"/>
                    <a:pt x="4095" y="2580"/>
                  </a:cubicBezTo>
                  <a:cubicBezTo>
                    <a:pt x="4374" y="2456"/>
                    <a:pt x="4560" y="2238"/>
                    <a:pt x="4653" y="1959"/>
                  </a:cubicBezTo>
                  <a:cubicBezTo>
                    <a:pt x="4715" y="1680"/>
                    <a:pt x="4684" y="1401"/>
                    <a:pt x="4529" y="1184"/>
                  </a:cubicBezTo>
                  <a:cubicBezTo>
                    <a:pt x="4312" y="874"/>
                    <a:pt x="4002" y="718"/>
                    <a:pt x="3661" y="718"/>
                  </a:cubicBezTo>
                  <a:cubicBezTo>
                    <a:pt x="3909" y="594"/>
                    <a:pt x="4188" y="532"/>
                    <a:pt x="4467" y="532"/>
                  </a:cubicBezTo>
                  <a:cubicBezTo>
                    <a:pt x="5026" y="532"/>
                    <a:pt x="5522" y="812"/>
                    <a:pt x="5832" y="1277"/>
                  </a:cubicBezTo>
                  <a:cubicBezTo>
                    <a:pt x="6111" y="1711"/>
                    <a:pt x="6266" y="2580"/>
                    <a:pt x="5553" y="4038"/>
                  </a:cubicBezTo>
                  <a:cubicBezTo>
                    <a:pt x="5429" y="4038"/>
                    <a:pt x="5274" y="4069"/>
                    <a:pt x="5150" y="4100"/>
                  </a:cubicBezTo>
                  <a:cubicBezTo>
                    <a:pt x="4932" y="3481"/>
                    <a:pt x="4382" y="3160"/>
                    <a:pt x="3829" y="3160"/>
                  </a:cubicBezTo>
                  <a:cubicBezTo>
                    <a:pt x="3355" y="3160"/>
                    <a:pt x="2878" y="3396"/>
                    <a:pt x="2606" y="3882"/>
                  </a:cubicBezTo>
                  <a:cubicBezTo>
                    <a:pt x="2451" y="3820"/>
                    <a:pt x="2265" y="3820"/>
                    <a:pt x="2110" y="3820"/>
                  </a:cubicBezTo>
                  <a:cubicBezTo>
                    <a:pt x="652" y="3820"/>
                    <a:pt x="0" y="5713"/>
                    <a:pt x="1210" y="6612"/>
                  </a:cubicBezTo>
                  <a:cubicBezTo>
                    <a:pt x="838" y="6891"/>
                    <a:pt x="621" y="7295"/>
                    <a:pt x="621" y="7760"/>
                  </a:cubicBezTo>
                  <a:cubicBezTo>
                    <a:pt x="621" y="8256"/>
                    <a:pt x="869" y="8721"/>
                    <a:pt x="1303" y="9032"/>
                  </a:cubicBezTo>
                  <a:cubicBezTo>
                    <a:pt x="962" y="9683"/>
                    <a:pt x="1117" y="10459"/>
                    <a:pt x="1675" y="10924"/>
                  </a:cubicBezTo>
                  <a:cubicBezTo>
                    <a:pt x="835" y="11884"/>
                    <a:pt x="1667" y="13104"/>
                    <a:pt x="2646" y="13104"/>
                  </a:cubicBezTo>
                  <a:cubicBezTo>
                    <a:pt x="2933" y="13104"/>
                    <a:pt x="3232" y="13000"/>
                    <a:pt x="3506" y="12754"/>
                  </a:cubicBezTo>
                  <a:lnTo>
                    <a:pt x="3630" y="13716"/>
                  </a:lnTo>
                  <a:cubicBezTo>
                    <a:pt x="3630" y="13809"/>
                    <a:pt x="3661" y="13871"/>
                    <a:pt x="3723" y="13902"/>
                  </a:cubicBezTo>
                  <a:cubicBezTo>
                    <a:pt x="3785" y="13933"/>
                    <a:pt x="3816" y="13964"/>
                    <a:pt x="3878" y="13964"/>
                  </a:cubicBezTo>
                  <a:lnTo>
                    <a:pt x="3940" y="13964"/>
                  </a:lnTo>
                  <a:cubicBezTo>
                    <a:pt x="4839" y="13840"/>
                    <a:pt x="5615" y="13374"/>
                    <a:pt x="6142" y="12630"/>
                  </a:cubicBezTo>
                  <a:cubicBezTo>
                    <a:pt x="6266" y="12413"/>
                    <a:pt x="6390" y="12165"/>
                    <a:pt x="6452" y="11885"/>
                  </a:cubicBezTo>
                  <a:cubicBezTo>
                    <a:pt x="6514" y="11699"/>
                    <a:pt x="6545" y="11482"/>
                    <a:pt x="6577" y="11265"/>
                  </a:cubicBezTo>
                  <a:cubicBezTo>
                    <a:pt x="6763" y="11420"/>
                    <a:pt x="6949" y="11637"/>
                    <a:pt x="7042" y="11885"/>
                  </a:cubicBezTo>
                  <a:cubicBezTo>
                    <a:pt x="7104" y="12009"/>
                    <a:pt x="7135" y="12134"/>
                    <a:pt x="7166" y="12289"/>
                  </a:cubicBezTo>
                  <a:lnTo>
                    <a:pt x="7166" y="12413"/>
                  </a:lnTo>
                  <a:cubicBezTo>
                    <a:pt x="7166" y="12413"/>
                    <a:pt x="7166" y="12444"/>
                    <a:pt x="7166" y="12444"/>
                  </a:cubicBezTo>
                  <a:cubicBezTo>
                    <a:pt x="7197" y="12537"/>
                    <a:pt x="7259" y="12630"/>
                    <a:pt x="7352" y="12692"/>
                  </a:cubicBezTo>
                  <a:lnTo>
                    <a:pt x="7445" y="12692"/>
                  </a:lnTo>
                  <a:cubicBezTo>
                    <a:pt x="7507" y="12692"/>
                    <a:pt x="7600" y="12661"/>
                    <a:pt x="7631" y="12630"/>
                  </a:cubicBezTo>
                  <a:cubicBezTo>
                    <a:pt x="8034" y="12227"/>
                    <a:pt x="8314" y="11730"/>
                    <a:pt x="8438" y="11203"/>
                  </a:cubicBezTo>
                  <a:cubicBezTo>
                    <a:pt x="8531" y="10893"/>
                    <a:pt x="8593" y="10583"/>
                    <a:pt x="8593" y="10241"/>
                  </a:cubicBezTo>
                  <a:cubicBezTo>
                    <a:pt x="8686" y="10272"/>
                    <a:pt x="8748" y="10334"/>
                    <a:pt x="8810" y="10365"/>
                  </a:cubicBezTo>
                  <a:cubicBezTo>
                    <a:pt x="9089" y="10614"/>
                    <a:pt x="9368" y="10893"/>
                    <a:pt x="9616" y="11172"/>
                  </a:cubicBezTo>
                  <a:cubicBezTo>
                    <a:pt x="9709" y="11296"/>
                    <a:pt x="9803" y="11420"/>
                    <a:pt x="9865" y="11513"/>
                  </a:cubicBezTo>
                  <a:lnTo>
                    <a:pt x="9927" y="11606"/>
                  </a:lnTo>
                  <a:lnTo>
                    <a:pt x="9927" y="11637"/>
                  </a:lnTo>
                  <a:cubicBezTo>
                    <a:pt x="9989" y="11730"/>
                    <a:pt x="10051" y="11761"/>
                    <a:pt x="10144" y="11761"/>
                  </a:cubicBezTo>
                  <a:lnTo>
                    <a:pt x="10175" y="11761"/>
                  </a:lnTo>
                  <a:cubicBezTo>
                    <a:pt x="10299" y="11761"/>
                    <a:pt x="10392" y="11668"/>
                    <a:pt x="10423" y="11575"/>
                  </a:cubicBezTo>
                  <a:cubicBezTo>
                    <a:pt x="10485" y="11358"/>
                    <a:pt x="10516" y="11172"/>
                    <a:pt x="10578" y="10955"/>
                  </a:cubicBezTo>
                  <a:cubicBezTo>
                    <a:pt x="10578" y="10862"/>
                    <a:pt x="10578" y="10800"/>
                    <a:pt x="10516" y="10738"/>
                  </a:cubicBezTo>
                  <a:cubicBezTo>
                    <a:pt x="10485" y="10676"/>
                    <a:pt x="10423" y="10645"/>
                    <a:pt x="10361" y="10614"/>
                  </a:cubicBezTo>
                  <a:lnTo>
                    <a:pt x="10299" y="10614"/>
                  </a:lnTo>
                  <a:cubicBezTo>
                    <a:pt x="10175" y="10614"/>
                    <a:pt x="10051" y="10707"/>
                    <a:pt x="10020" y="10862"/>
                  </a:cubicBezTo>
                  <a:cubicBezTo>
                    <a:pt x="9927" y="10738"/>
                    <a:pt x="9834" y="10645"/>
                    <a:pt x="9740" y="10521"/>
                  </a:cubicBezTo>
                  <a:cubicBezTo>
                    <a:pt x="9554" y="10334"/>
                    <a:pt x="9337" y="10117"/>
                    <a:pt x="9120" y="9931"/>
                  </a:cubicBezTo>
                  <a:cubicBezTo>
                    <a:pt x="8903" y="9776"/>
                    <a:pt x="8624" y="9652"/>
                    <a:pt x="8345" y="9590"/>
                  </a:cubicBezTo>
                  <a:cubicBezTo>
                    <a:pt x="8252" y="9590"/>
                    <a:pt x="8190" y="9621"/>
                    <a:pt x="8127" y="9652"/>
                  </a:cubicBezTo>
                  <a:cubicBezTo>
                    <a:pt x="8065" y="9714"/>
                    <a:pt x="8034" y="9807"/>
                    <a:pt x="8034" y="9900"/>
                  </a:cubicBezTo>
                  <a:lnTo>
                    <a:pt x="8034" y="10086"/>
                  </a:lnTo>
                  <a:cubicBezTo>
                    <a:pt x="8034" y="10427"/>
                    <a:pt x="8003" y="10738"/>
                    <a:pt x="7910" y="11079"/>
                  </a:cubicBezTo>
                  <a:cubicBezTo>
                    <a:pt x="7817" y="11327"/>
                    <a:pt x="7724" y="11606"/>
                    <a:pt x="7569" y="11854"/>
                  </a:cubicBezTo>
                  <a:cubicBezTo>
                    <a:pt x="7538" y="11792"/>
                    <a:pt x="7538" y="11730"/>
                    <a:pt x="7507" y="11668"/>
                  </a:cubicBezTo>
                  <a:cubicBezTo>
                    <a:pt x="7321" y="11296"/>
                    <a:pt x="7073" y="10955"/>
                    <a:pt x="6732" y="10738"/>
                  </a:cubicBezTo>
                  <a:cubicBezTo>
                    <a:pt x="7073" y="10334"/>
                    <a:pt x="7135" y="9745"/>
                    <a:pt x="6887" y="9249"/>
                  </a:cubicBezTo>
                  <a:cubicBezTo>
                    <a:pt x="7290" y="8970"/>
                    <a:pt x="7538" y="8504"/>
                    <a:pt x="7538" y="7977"/>
                  </a:cubicBezTo>
                  <a:cubicBezTo>
                    <a:pt x="7538" y="7915"/>
                    <a:pt x="7538" y="7853"/>
                    <a:pt x="7538" y="7791"/>
                  </a:cubicBezTo>
                  <a:cubicBezTo>
                    <a:pt x="8190" y="7729"/>
                    <a:pt x="8717" y="7170"/>
                    <a:pt x="8717" y="6519"/>
                  </a:cubicBezTo>
                  <a:cubicBezTo>
                    <a:pt x="8717" y="6364"/>
                    <a:pt x="8686" y="6209"/>
                    <a:pt x="8624" y="6054"/>
                  </a:cubicBezTo>
                  <a:cubicBezTo>
                    <a:pt x="9151" y="6054"/>
                    <a:pt x="9647" y="6147"/>
                    <a:pt x="10144" y="6302"/>
                  </a:cubicBezTo>
                  <a:cubicBezTo>
                    <a:pt x="10454" y="6395"/>
                    <a:pt x="10733" y="6581"/>
                    <a:pt x="11012" y="6767"/>
                  </a:cubicBezTo>
                  <a:cubicBezTo>
                    <a:pt x="11167" y="6922"/>
                    <a:pt x="11322" y="7108"/>
                    <a:pt x="11416" y="7326"/>
                  </a:cubicBezTo>
                  <a:cubicBezTo>
                    <a:pt x="11043" y="7419"/>
                    <a:pt x="10671" y="7481"/>
                    <a:pt x="10299" y="7481"/>
                  </a:cubicBezTo>
                  <a:cubicBezTo>
                    <a:pt x="9989" y="7481"/>
                    <a:pt x="9678" y="7419"/>
                    <a:pt x="9368" y="7357"/>
                  </a:cubicBezTo>
                  <a:lnTo>
                    <a:pt x="9306" y="7357"/>
                  </a:lnTo>
                  <a:cubicBezTo>
                    <a:pt x="9027" y="7357"/>
                    <a:pt x="8903" y="7698"/>
                    <a:pt x="9120" y="7853"/>
                  </a:cubicBezTo>
                  <a:cubicBezTo>
                    <a:pt x="9399" y="8070"/>
                    <a:pt x="9647" y="8349"/>
                    <a:pt x="9834" y="8659"/>
                  </a:cubicBezTo>
                  <a:cubicBezTo>
                    <a:pt x="9865" y="8752"/>
                    <a:pt x="9958" y="8783"/>
                    <a:pt x="10051" y="8783"/>
                  </a:cubicBezTo>
                  <a:cubicBezTo>
                    <a:pt x="10113" y="8783"/>
                    <a:pt x="10144" y="8783"/>
                    <a:pt x="10175" y="8752"/>
                  </a:cubicBezTo>
                  <a:cubicBezTo>
                    <a:pt x="10330" y="8690"/>
                    <a:pt x="10361" y="8535"/>
                    <a:pt x="10299" y="8411"/>
                  </a:cubicBezTo>
                  <a:cubicBezTo>
                    <a:pt x="10237" y="8256"/>
                    <a:pt x="10144" y="8132"/>
                    <a:pt x="10082" y="8008"/>
                  </a:cubicBezTo>
                  <a:lnTo>
                    <a:pt x="10330" y="8008"/>
                  </a:lnTo>
                  <a:cubicBezTo>
                    <a:pt x="10671" y="8008"/>
                    <a:pt x="11043" y="7977"/>
                    <a:pt x="11384" y="7915"/>
                  </a:cubicBezTo>
                  <a:cubicBezTo>
                    <a:pt x="11602" y="7853"/>
                    <a:pt x="11788" y="7822"/>
                    <a:pt x="11881" y="7791"/>
                  </a:cubicBezTo>
                  <a:cubicBezTo>
                    <a:pt x="12005" y="7760"/>
                    <a:pt x="12098" y="7605"/>
                    <a:pt x="12067" y="7450"/>
                  </a:cubicBezTo>
                  <a:cubicBezTo>
                    <a:pt x="12005" y="7232"/>
                    <a:pt x="11912" y="7046"/>
                    <a:pt x="11819" y="6860"/>
                  </a:cubicBezTo>
                  <a:cubicBezTo>
                    <a:pt x="11695" y="6674"/>
                    <a:pt x="11571" y="6519"/>
                    <a:pt x="11416" y="6364"/>
                  </a:cubicBezTo>
                  <a:cubicBezTo>
                    <a:pt x="11167" y="6178"/>
                    <a:pt x="10919" y="6023"/>
                    <a:pt x="10640" y="5899"/>
                  </a:cubicBezTo>
                  <a:cubicBezTo>
                    <a:pt x="10361" y="5775"/>
                    <a:pt x="10082" y="5713"/>
                    <a:pt x="9803" y="5651"/>
                  </a:cubicBezTo>
                  <a:cubicBezTo>
                    <a:pt x="9337" y="5557"/>
                    <a:pt x="8903" y="5495"/>
                    <a:pt x="8438" y="5495"/>
                  </a:cubicBezTo>
                  <a:lnTo>
                    <a:pt x="8283" y="5495"/>
                  </a:lnTo>
                  <a:cubicBezTo>
                    <a:pt x="8034" y="5309"/>
                    <a:pt x="7755" y="5216"/>
                    <a:pt x="7445" y="5216"/>
                  </a:cubicBezTo>
                  <a:cubicBezTo>
                    <a:pt x="7321" y="5216"/>
                    <a:pt x="7197" y="5216"/>
                    <a:pt x="7073" y="5278"/>
                  </a:cubicBezTo>
                  <a:cubicBezTo>
                    <a:pt x="6980" y="4751"/>
                    <a:pt x="6608" y="4317"/>
                    <a:pt x="6080" y="4131"/>
                  </a:cubicBezTo>
                  <a:cubicBezTo>
                    <a:pt x="6856" y="2549"/>
                    <a:pt x="6608" y="1556"/>
                    <a:pt x="6297" y="998"/>
                  </a:cubicBezTo>
                  <a:cubicBezTo>
                    <a:pt x="5894" y="377"/>
                    <a:pt x="5212" y="5"/>
                    <a:pt x="4467" y="5"/>
                  </a:cubicBezTo>
                  <a:cubicBezTo>
                    <a:pt x="4421" y="2"/>
                    <a:pt x="4375" y="0"/>
                    <a:pt x="432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36"/>
            <p:cNvSpPr/>
            <p:nvPr/>
          </p:nvSpPr>
          <p:spPr>
            <a:xfrm>
              <a:off x="1011382" y="2120268"/>
              <a:ext cx="15953" cy="14279"/>
            </a:xfrm>
            <a:custGeom>
              <a:avLst/>
              <a:gdLst/>
              <a:ahLst/>
              <a:cxnLst/>
              <a:rect l="l" t="t" r="r" b="b"/>
              <a:pathLst>
                <a:path w="591" h="529" extrusionOk="0">
                  <a:moveTo>
                    <a:pt x="249" y="1"/>
                  </a:moveTo>
                  <a:cubicBezTo>
                    <a:pt x="187" y="1"/>
                    <a:pt x="125" y="32"/>
                    <a:pt x="63" y="94"/>
                  </a:cubicBezTo>
                  <a:cubicBezTo>
                    <a:pt x="32" y="156"/>
                    <a:pt x="1" y="218"/>
                    <a:pt x="32" y="280"/>
                  </a:cubicBezTo>
                  <a:cubicBezTo>
                    <a:pt x="32" y="435"/>
                    <a:pt x="156" y="528"/>
                    <a:pt x="280" y="528"/>
                  </a:cubicBezTo>
                  <a:lnTo>
                    <a:pt x="311" y="528"/>
                  </a:lnTo>
                  <a:cubicBezTo>
                    <a:pt x="466" y="497"/>
                    <a:pt x="590" y="373"/>
                    <a:pt x="559" y="218"/>
                  </a:cubicBezTo>
                  <a:cubicBezTo>
                    <a:pt x="528" y="94"/>
                    <a:pt x="435" y="1"/>
                    <a:pt x="28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7" name="Google Shape;257;p36"/>
          <p:cNvGrpSpPr/>
          <p:nvPr/>
        </p:nvGrpSpPr>
        <p:grpSpPr>
          <a:xfrm>
            <a:off x="6995973" y="1596717"/>
            <a:ext cx="184560" cy="267774"/>
            <a:chOff x="1625110" y="1865756"/>
            <a:chExt cx="195966" cy="376788"/>
          </a:xfrm>
        </p:grpSpPr>
        <p:sp>
          <p:nvSpPr>
            <p:cNvPr id="258" name="Google Shape;258;p36"/>
            <p:cNvSpPr/>
            <p:nvPr/>
          </p:nvSpPr>
          <p:spPr>
            <a:xfrm>
              <a:off x="1805987" y="2139541"/>
              <a:ext cx="15089" cy="15089"/>
            </a:xfrm>
            <a:custGeom>
              <a:avLst/>
              <a:gdLst/>
              <a:ahLst/>
              <a:cxnLst/>
              <a:rect l="l" t="t" r="r" b="b"/>
              <a:pathLst>
                <a:path w="559" h="559" extrusionOk="0">
                  <a:moveTo>
                    <a:pt x="279" y="0"/>
                  </a:moveTo>
                  <a:cubicBezTo>
                    <a:pt x="140" y="0"/>
                    <a:pt x="0" y="93"/>
                    <a:pt x="0" y="279"/>
                  </a:cubicBezTo>
                  <a:cubicBezTo>
                    <a:pt x="0" y="466"/>
                    <a:pt x="140" y="559"/>
                    <a:pt x="279" y="559"/>
                  </a:cubicBezTo>
                  <a:cubicBezTo>
                    <a:pt x="419" y="559"/>
                    <a:pt x="558" y="466"/>
                    <a:pt x="558" y="279"/>
                  </a:cubicBezTo>
                  <a:cubicBezTo>
                    <a:pt x="558" y="93"/>
                    <a:pt x="419" y="0"/>
                    <a:pt x="27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36"/>
            <p:cNvSpPr/>
            <p:nvPr/>
          </p:nvSpPr>
          <p:spPr>
            <a:xfrm>
              <a:off x="1625110" y="1865756"/>
              <a:ext cx="195966" cy="376788"/>
            </a:xfrm>
            <a:custGeom>
              <a:avLst/>
              <a:gdLst/>
              <a:ahLst/>
              <a:cxnLst/>
              <a:rect l="l" t="t" r="r" b="b"/>
              <a:pathLst>
                <a:path w="7260" h="13959" extrusionOk="0">
                  <a:moveTo>
                    <a:pt x="4188" y="558"/>
                  </a:moveTo>
                  <a:cubicBezTo>
                    <a:pt x="4344" y="558"/>
                    <a:pt x="4468" y="651"/>
                    <a:pt x="4468" y="807"/>
                  </a:cubicBezTo>
                  <a:lnTo>
                    <a:pt x="4468" y="1086"/>
                  </a:lnTo>
                  <a:lnTo>
                    <a:pt x="2824" y="1086"/>
                  </a:lnTo>
                  <a:lnTo>
                    <a:pt x="2824" y="807"/>
                  </a:lnTo>
                  <a:cubicBezTo>
                    <a:pt x="2824" y="682"/>
                    <a:pt x="2948" y="558"/>
                    <a:pt x="3103" y="558"/>
                  </a:cubicBezTo>
                  <a:close/>
                  <a:moveTo>
                    <a:pt x="4468" y="1644"/>
                  </a:moveTo>
                  <a:lnTo>
                    <a:pt x="4468" y="2202"/>
                  </a:lnTo>
                  <a:lnTo>
                    <a:pt x="2824" y="2202"/>
                  </a:lnTo>
                  <a:lnTo>
                    <a:pt x="2824" y="1644"/>
                  </a:lnTo>
                  <a:close/>
                  <a:moveTo>
                    <a:pt x="4468" y="2730"/>
                  </a:moveTo>
                  <a:lnTo>
                    <a:pt x="4468" y="3753"/>
                  </a:lnTo>
                  <a:cubicBezTo>
                    <a:pt x="4468" y="4033"/>
                    <a:pt x="4468" y="4312"/>
                    <a:pt x="4530" y="4560"/>
                  </a:cubicBezTo>
                  <a:cubicBezTo>
                    <a:pt x="4592" y="4839"/>
                    <a:pt x="4654" y="5087"/>
                    <a:pt x="4778" y="5335"/>
                  </a:cubicBezTo>
                  <a:cubicBezTo>
                    <a:pt x="4778" y="5397"/>
                    <a:pt x="4809" y="5459"/>
                    <a:pt x="4840" y="5490"/>
                  </a:cubicBezTo>
                  <a:lnTo>
                    <a:pt x="3630" y="6483"/>
                  </a:lnTo>
                  <a:lnTo>
                    <a:pt x="2451" y="5521"/>
                  </a:lnTo>
                  <a:lnTo>
                    <a:pt x="2513" y="5366"/>
                  </a:lnTo>
                  <a:cubicBezTo>
                    <a:pt x="2606" y="5118"/>
                    <a:pt x="2700" y="4839"/>
                    <a:pt x="2731" y="4591"/>
                  </a:cubicBezTo>
                  <a:cubicBezTo>
                    <a:pt x="2793" y="4312"/>
                    <a:pt x="2824" y="4033"/>
                    <a:pt x="2824" y="3753"/>
                  </a:cubicBezTo>
                  <a:lnTo>
                    <a:pt x="2824" y="2730"/>
                  </a:lnTo>
                  <a:close/>
                  <a:moveTo>
                    <a:pt x="3103" y="0"/>
                  </a:moveTo>
                  <a:cubicBezTo>
                    <a:pt x="2638" y="0"/>
                    <a:pt x="2265" y="372"/>
                    <a:pt x="2265" y="807"/>
                  </a:cubicBezTo>
                  <a:lnTo>
                    <a:pt x="2265" y="3753"/>
                  </a:lnTo>
                  <a:cubicBezTo>
                    <a:pt x="2265" y="4219"/>
                    <a:pt x="2172" y="4715"/>
                    <a:pt x="2017" y="5149"/>
                  </a:cubicBezTo>
                  <a:cubicBezTo>
                    <a:pt x="1831" y="5614"/>
                    <a:pt x="1552" y="6018"/>
                    <a:pt x="1242" y="6359"/>
                  </a:cubicBezTo>
                  <a:cubicBezTo>
                    <a:pt x="1025" y="6545"/>
                    <a:pt x="869" y="6762"/>
                    <a:pt x="714" y="7010"/>
                  </a:cubicBezTo>
                  <a:cubicBezTo>
                    <a:pt x="559" y="7227"/>
                    <a:pt x="435" y="7476"/>
                    <a:pt x="342" y="7724"/>
                  </a:cubicBezTo>
                  <a:cubicBezTo>
                    <a:pt x="125" y="8251"/>
                    <a:pt x="32" y="8778"/>
                    <a:pt x="32" y="9337"/>
                  </a:cubicBezTo>
                  <a:lnTo>
                    <a:pt x="32" y="12594"/>
                  </a:lnTo>
                  <a:cubicBezTo>
                    <a:pt x="1" y="12780"/>
                    <a:pt x="63" y="12966"/>
                    <a:pt x="125" y="13121"/>
                  </a:cubicBezTo>
                  <a:cubicBezTo>
                    <a:pt x="249" y="13462"/>
                    <a:pt x="528" y="13711"/>
                    <a:pt x="838" y="13866"/>
                  </a:cubicBezTo>
                  <a:cubicBezTo>
                    <a:pt x="1025" y="13928"/>
                    <a:pt x="1211" y="13959"/>
                    <a:pt x="1397" y="13959"/>
                  </a:cubicBezTo>
                  <a:lnTo>
                    <a:pt x="5895" y="13959"/>
                  </a:lnTo>
                  <a:cubicBezTo>
                    <a:pt x="6081" y="13959"/>
                    <a:pt x="6267" y="13928"/>
                    <a:pt x="6422" y="13866"/>
                  </a:cubicBezTo>
                  <a:cubicBezTo>
                    <a:pt x="6577" y="13773"/>
                    <a:pt x="6732" y="13680"/>
                    <a:pt x="6856" y="13555"/>
                  </a:cubicBezTo>
                  <a:cubicBezTo>
                    <a:pt x="6980" y="13431"/>
                    <a:pt x="7073" y="13276"/>
                    <a:pt x="7166" y="13121"/>
                  </a:cubicBezTo>
                  <a:cubicBezTo>
                    <a:pt x="7228" y="12966"/>
                    <a:pt x="7259" y="12780"/>
                    <a:pt x="7259" y="12594"/>
                  </a:cubicBezTo>
                  <a:lnTo>
                    <a:pt x="7259" y="11632"/>
                  </a:lnTo>
                  <a:cubicBezTo>
                    <a:pt x="7259" y="11477"/>
                    <a:pt x="7135" y="11353"/>
                    <a:pt x="6980" y="11353"/>
                  </a:cubicBezTo>
                  <a:lnTo>
                    <a:pt x="6980" y="11384"/>
                  </a:lnTo>
                  <a:cubicBezTo>
                    <a:pt x="6825" y="11384"/>
                    <a:pt x="6701" y="11508"/>
                    <a:pt x="6701" y="11632"/>
                  </a:cubicBezTo>
                  <a:lnTo>
                    <a:pt x="6701" y="12594"/>
                  </a:lnTo>
                  <a:cubicBezTo>
                    <a:pt x="6701" y="13059"/>
                    <a:pt x="6329" y="13400"/>
                    <a:pt x="5895" y="13400"/>
                  </a:cubicBezTo>
                  <a:lnTo>
                    <a:pt x="1397" y="13400"/>
                  </a:lnTo>
                  <a:cubicBezTo>
                    <a:pt x="931" y="13400"/>
                    <a:pt x="590" y="13059"/>
                    <a:pt x="590" y="12594"/>
                  </a:cubicBezTo>
                  <a:lnTo>
                    <a:pt x="590" y="9337"/>
                  </a:lnTo>
                  <a:cubicBezTo>
                    <a:pt x="590" y="8375"/>
                    <a:pt x="962" y="7445"/>
                    <a:pt x="1614" y="6731"/>
                  </a:cubicBezTo>
                  <a:cubicBezTo>
                    <a:pt x="1831" y="6545"/>
                    <a:pt x="1986" y="6328"/>
                    <a:pt x="2141" y="6080"/>
                  </a:cubicBezTo>
                  <a:lnTo>
                    <a:pt x="2203" y="5987"/>
                  </a:lnTo>
                  <a:lnTo>
                    <a:pt x="3475" y="7041"/>
                  </a:lnTo>
                  <a:cubicBezTo>
                    <a:pt x="3519" y="7063"/>
                    <a:pt x="3563" y="7085"/>
                    <a:pt x="3607" y="7085"/>
                  </a:cubicBezTo>
                  <a:cubicBezTo>
                    <a:pt x="3625" y="7085"/>
                    <a:pt x="3643" y="7081"/>
                    <a:pt x="3661" y="7072"/>
                  </a:cubicBezTo>
                  <a:cubicBezTo>
                    <a:pt x="3692" y="7072"/>
                    <a:pt x="3754" y="7072"/>
                    <a:pt x="3816" y="7041"/>
                  </a:cubicBezTo>
                  <a:lnTo>
                    <a:pt x="5088" y="5987"/>
                  </a:lnTo>
                  <a:lnTo>
                    <a:pt x="5150" y="6080"/>
                  </a:lnTo>
                  <a:cubicBezTo>
                    <a:pt x="5305" y="6328"/>
                    <a:pt x="5460" y="6545"/>
                    <a:pt x="5677" y="6731"/>
                  </a:cubicBezTo>
                  <a:cubicBezTo>
                    <a:pt x="6298" y="7383"/>
                    <a:pt x="6670" y="8282"/>
                    <a:pt x="6701" y="9213"/>
                  </a:cubicBezTo>
                  <a:cubicBezTo>
                    <a:pt x="6701" y="9275"/>
                    <a:pt x="6732" y="9337"/>
                    <a:pt x="6794" y="9399"/>
                  </a:cubicBezTo>
                  <a:cubicBezTo>
                    <a:pt x="6856" y="9430"/>
                    <a:pt x="6918" y="9461"/>
                    <a:pt x="6980" y="9461"/>
                  </a:cubicBezTo>
                  <a:cubicBezTo>
                    <a:pt x="7135" y="9461"/>
                    <a:pt x="7259" y="9337"/>
                    <a:pt x="7259" y="9182"/>
                  </a:cubicBezTo>
                  <a:cubicBezTo>
                    <a:pt x="7228" y="8406"/>
                    <a:pt x="6980" y="7662"/>
                    <a:pt x="6577" y="7010"/>
                  </a:cubicBezTo>
                  <a:cubicBezTo>
                    <a:pt x="6422" y="6762"/>
                    <a:pt x="6236" y="6545"/>
                    <a:pt x="6050" y="6359"/>
                  </a:cubicBezTo>
                  <a:cubicBezTo>
                    <a:pt x="5367" y="5646"/>
                    <a:pt x="4995" y="4715"/>
                    <a:pt x="4995" y="3753"/>
                  </a:cubicBezTo>
                  <a:lnTo>
                    <a:pt x="4995" y="807"/>
                  </a:lnTo>
                  <a:cubicBezTo>
                    <a:pt x="4995" y="372"/>
                    <a:pt x="4623" y="0"/>
                    <a:pt x="418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36"/>
            <p:cNvSpPr/>
            <p:nvPr/>
          </p:nvSpPr>
          <p:spPr>
            <a:xfrm>
              <a:off x="1667812" y="2080913"/>
              <a:ext cx="110561" cy="117255"/>
            </a:xfrm>
            <a:custGeom>
              <a:avLst/>
              <a:gdLst/>
              <a:ahLst/>
              <a:cxnLst/>
              <a:rect l="l" t="t" r="r" b="b"/>
              <a:pathLst>
                <a:path w="4096" h="4344" extrusionOk="0">
                  <a:moveTo>
                    <a:pt x="3568" y="528"/>
                  </a:moveTo>
                  <a:lnTo>
                    <a:pt x="3568" y="3816"/>
                  </a:lnTo>
                  <a:lnTo>
                    <a:pt x="559" y="3816"/>
                  </a:lnTo>
                  <a:lnTo>
                    <a:pt x="559" y="528"/>
                  </a:lnTo>
                  <a:close/>
                  <a:moveTo>
                    <a:pt x="280" y="1"/>
                  </a:moveTo>
                  <a:cubicBezTo>
                    <a:pt x="125" y="1"/>
                    <a:pt x="1" y="125"/>
                    <a:pt x="1" y="249"/>
                  </a:cubicBezTo>
                  <a:lnTo>
                    <a:pt x="1" y="4096"/>
                  </a:lnTo>
                  <a:cubicBezTo>
                    <a:pt x="1" y="4220"/>
                    <a:pt x="125" y="4344"/>
                    <a:pt x="280" y="4344"/>
                  </a:cubicBezTo>
                  <a:lnTo>
                    <a:pt x="3816" y="4344"/>
                  </a:lnTo>
                  <a:cubicBezTo>
                    <a:pt x="3971" y="4344"/>
                    <a:pt x="4095" y="4220"/>
                    <a:pt x="4095" y="4096"/>
                  </a:cubicBezTo>
                  <a:lnTo>
                    <a:pt x="4095" y="249"/>
                  </a:lnTo>
                  <a:cubicBezTo>
                    <a:pt x="4095" y="125"/>
                    <a:pt x="3971" y="1"/>
                    <a:pt x="381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36"/>
            <p:cNvSpPr/>
            <p:nvPr/>
          </p:nvSpPr>
          <p:spPr>
            <a:xfrm>
              <a:off x="1694616" y="2144561"/>
              <a:ext cx="56954" cy="15089"/>
            </a:xfrm>
            <a:custGeom>
              <a:avLst/>
              <a:gdLst/>
              <a:ahLst/>
              <a:cxnLst/>
              <a:rect l="l" t="t" r="r" b="b"/>
              <a:pathLst>
                <a:path w="2110" h="559" extrusionOk="0">
                  <a:moveTo>
                    <a:pt x="373" y="0"/>
                  </a:moveTo>
                  <a:cubicBezTo>
                    <a:pt x="0" y="0"/>
                    <a:pt x="0" y="559"/>
                    <a:pt x="373" y="559"/>
                  </a:cubicBezTo>
                  <a:lnTo>
                    <a:pt x="1738" y="559"/>
                  </a:lnTo>
                  <a:cubicBezTo>
                    <a:pt x="2110" y="559"/>
                    <a:pt x="2110" y="0"/>
                    <a:pt x="17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36"/>
            <p:cNvSpPr/>
            <p:nvPr/>
          </p:nvSpPr>
          <p:spPr>
            <a:xfrm>
              <a:off x="1702147" y="2115248"/>
              <a:ext cx="41892" cy="15116"/>
            </a:xfrm>
            <a:custGeom>
              <a:avLst/>
              <a:gdLst/>
              <a:ahLst/>
              <a:cxnLst/>
              <a:rect l="l" t="t" r="r" b="b"/>
              <a:pathLst>
                <a:path w="1552" h="560" extrusionOk="0">
                  <a:moveTo>
                    <a:pt x="373" y="1"/>
                  </a:moveTo>
                  <a:cubicBezTo>
                    <a:pt x="1" y="1"/>
                    <a:pt x="1" y="559"/>
                    <a:pt x="373" y="559"/>
                  </a:cubicBezTo>
                  <a:lnTo>
                    <a:pt x="1179" y="559"/>
                  </a:lnTo>
                  <a:cubicBezTo>
                    <a:pt x="1552" y="559"/>
                    <a:pt x="1552" y="1"/>
                    <a:pt x="117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6" name="Google Shape;276;p36"/>
          <p:cNvSpPr/>
          <p:nvPr/>
        </p:nvSpPr>
        <p:spPr>
          <a:xfrm>
            <a:off x="336172" y="148246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36"/>
          <p:cNvSpPr/>
          <p:nvPr/>
        </p:nvSpPr>
        <p:spPr>
          <a:xfrm>
            <a:off x="1663130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" name="Google Shape;236;p36">
            <a:extLst>
              <a:ext uri="{FF2B5EF4-FFF2-40B4-BE49-F238E27FC236}">
                <a16:creationId xmlns:a16="http://schemas.microsoft.com/office/drawing/2014/main" id="{09AD12BE-6B31-4E21-BB98-8CC4B39EB047}"/>
              </a:ext>
            </a:extLst>
          </p:cNvPr>
          <p:cNvSpPr txBox="1"/>
          <p:nvPr/>
        </p:nvSpPr>
        <p:spPr>
          <a:xfrm>
            <a:off x="1368650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4,76 </a:t>
            </a:r>
          </a:p>
          <a:p>
            <a:pPr lvl="0" algn="ctr"/>
            <a:r>
              <a:rPr lang="en-US" sz="1200" dirty="0" err="1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mln</a:t>
            </a:r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 dal</a:t>
            </a:r>
            <a:endParaRPr sz="24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49" name="Google Shape;237;p36">
            <a:extLst>
              <a:ext uri="{FF2B5EF4-FFF2-40B4-BE49-F238E27FC236}">
                <a16:creationId xmlns:a16="http://schemas.microsoft.com/office/drawing/2014/main" id="{F6FFA691-4431-4BD7-92CC-CCDE433A1060}"/>
              </a:ext>
            </a:extLst>
          </p:cNvPr>
          <p:cNvSpPr txBox="1"/>
          <p:nvPr/>
        </p:nvSpPr>
        <p:spPr>
          <a:xfrm>
            <a:off x="1355290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wine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cxnSp>
        <p:nvCxnSpPr>
          <p:cNvPr id="51" name="Google Shape;245;p36">
            <a:extLst>
              <a:ext uri="{FF2B5EF4-FFF2-40B4-BE49-F238E27FC236}">
                <a16:creationId xmlns:a16="http://schemas.microsoft.com/office/drawing/2014/main" id="{BD2B7A99-BF8E-4AE5-8E8B-6C44E97F53F5}"/>
              </a:ext>
            </a:extLst>
          </p:cNvPr>
          <p:cNvCxnSpPr>
            <a:cxnSpLocks/>
          </p:cNvCxnSpPr>
          <p:nvPr/>
        </p:nvCxnSpPr>
        <p:spPr>
          <a:xfrm>
            <a:off x="3092743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58" name="Google Shape;277;p36">
            <a:extLst>
              <a:ext uri="{FF2B5EF4-FFF2-40B4-BE49-F238E27FC236}">
                <a16:creationId xmlns:a16="http://schemas.microsoft.com/office/drawing/2014/main" id="{3BC04F8A-8752-4FA9-B541-84CCEDDF5328}"/>
              </a:ext>
            </a:extLst>
          </p:cNvPr>
          <p:cNvSpPr/>
          <p:nvPr/>
        </p:nvSpPr>
        <p:spPr>
          <a:xfrm>
            <a:off x="2776583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236;p36">
            <a:extLst>
              <a:ext uri="{FF2B5EF4-FFF2-40B4-BE49-F238E27FC236}">
                <a16:creationId xmlns:a16="http://schemas.microsoft.com/office/drawing/2014/main" id="{320E2E44-8F83-47F6-BA22-560BDB69C919}"/>
              </a:ext>
            </a:extLst>
          </p:cNvPr>
          <p:cNvSpPr txBox="1"/>
          <p:nvPr/>
        </p:nvSpPr>
        <p:spPr>
          <a:xfrm>
            <a:off x="2482103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188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thousand dal</a:t>
            </a:r>
            <a:endParaRPr sz="12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60" name="Google Shape;237;p36">
            <a:extLst>
              <a:ext uri="{FF2B5EF4-FFF2-40B4-BE49-F238E27FC236}">
                <a16:creationId xmlns:a16="http://schemas.microsoft.com/office/drawing/2014/main" id="{9AE2105A-B295-4BFD-93C0-24225F875219}"/>
              </a:ext>
            </a:extLst>
          </p:cNvPr>
          <p:cNvSpPr txBox="1"/>
          <p:nvPr/>
        </p:nvSpPr>
        <p:spPr>
          <a:xfrm>
            <a:off x="2468743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Sparkling and champagne wines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grpSp>
        <p:nvGrpSpPr>
          <p:cNvPr id="61" name="Google Shape;980;p66">
            <a:extLst>
              <a:ext uri="{FF2B5EF4-FFF2-40B4-BE49-F238E27FC236}">
                <a16:creationId xmlns:a16="http://schemas.microsoft.com/office/drawing/2014/main" id="{C417D46B-9B4D-49D7-A883-B4D117B91255}"/>
              </a:ext>
            </a:extLst>
          </p:cNvPr>
          <p:cNvGrpSpPr/>
          <p:nvPr/>
        </p:nvGrpSpPr>
        <p:grpSpPr>
          <a:xfrm>
            <a:off x="4223817" y="1577157"/>
            <a:ext cx="257026" cy="350048"/>
            <a:chOff x="3231866" y="3670097"/>
            <a:chExt cx="238668" cy="376815"/>
          </a:xfrm>
        </p:grpSpPr>
        <p:sp>
          <p:nvSpPr>
            <p:cNvPr id="62" name="Google Shape;981;p66">
              <a:extLst>
                <a:ext uri="{FF2B5EF4-FFF2-40B4-BE49-F238E27FC236}">
                  <a16:creationId xmlns:a16="http://schemas.microsoft.com/office/drawing/2014/main" id="{322F7ECA-1185-4C50-949E-464A261EB84B}"/>
                </a:ext>
              </a:extLst>
            </p:cNvPr>
            <p:cNvSpPr/>
            <p:nvPr/>
          </p:nvSpPr>
          <p:spPr>
            <a:xfrm>
              <a:off x="3231866" y="3670097"/>
              <a:ext cx="238668" cy="376815"/>
            </a:xfrm>
            <a:custGeom>
              <a:avLst/>
              <a:gdLst/>
              <a:ahLst/>
              <a:cxnLst/>
              <a:rect l="l" t="t" r="r" b="b"/>
              <a:pathLst>
                <a:path w="8842" h="13960" extrusionOk="0">
                  <a:moveTo>
                    <a:pt x="7663" y="6391"/>
                  </a:moveTo>
                  <a:cubicBezTo>
                    <a:pt x="7787" y="6391"/>
                    <a:pt x="7911" y="6422"/>
                    <a:pt x="8004" y="6484"/>
                  </a:cubicBezTo>
                  <a:cubicBezTo>
                    <a:pt x="7973" y="6577"/>
                    <a:pt x="7911" y="6701"/>
                    <a:pt x="7880" y="6794"/>
                  </a:cubicBezTo>
                  <a:cubicBezTo>
                    <a:pt x="7446" y="7569"/>
                    <a:pt x="6825" y="8252"/>
                    <a:pt x="6112" y="8810"/>
                  </a:cubicBezTo>
                  <a:lnTo>
                    <a:pt x="6112" y="8779"/>
                  </a:lnTo>
                  <a:cubicBezTo>
                    <a:pt x="5833" y="9027"/>
                    <a:pt x="5491" y="9213"/>
                    <a:pt x="5150" y="9368"/>
                  </a:cubicBezTo>
                  <a:cubicBezTo>
                    <a:pt x="4933" y="9492"/>
                    <a:pt x="4685" y="9554"/>
                    <a:pt x="4437" y="9586"/>
                  </a:cubicBezTo>
                  <a:cubicBezTo>
                    <a:pt x="4282" y="9554"/>
                    <a:pt x="4127" y="9523"/>
                    <a:pt x="3971" y="9492"/>
                  </a:cubicBezTo>
                  <a:cubicBezTo>
                    <a:pt x="3599" y="9337"/>
                    <a:pt x="3227" y="9151"/>
                    <a:pt x="2917" y="8903"/>
                  </a:cubicBezTo>
                  <a:cubicBezTo>
                    <a:pt x="2265" y="8469"/>
                    <a:pt x="1707" y="7910"/>
                    <a:pt x="1273" y="7259"/>
                  </a:cubicBezTo>
                  <a:cubicBezTo>
                    <a:pt x="1118" y="7011"/>
                    <a:pt x="963" y="6763"/>
                    <a:pt x="838" y="6484"/>
                  </a:cubicBezTo>
                  <a:cubicBezTo>
                    <a:pt x="963" y="6422"/>
                    <a:pt x="1087" y="6391"/>
                    <a:pt x="1211" y="6391"/>
                  </a:cubicBezTo>
                  <a:cubicBezTo>
                    <a:pt x="1428" y="6422"/>
                    <a:pt x="1645" y="6515"/>
                    <a:pt x="1800" y="6670"/>
                  </a:cubicBezTo>
                  <a:cubicBezTo>
                    <a:pt x="2079" y="6949"/>
                    <a:pt x="2444" y="7088"/>
                    <a:pt x="2808" y="7088"/>
                  </a:cubicBezTo>
                  <a:cubicBezTo>
                    <a:pt x="3173" y="7088"/>
                    <a:pt x="3537" y="6949"/>
                    <a:pt x="3816" y="6670"/>
                  </a:cubicBezTo>
                  <a:cubicBezTo>
                    <a:pt x="3971" y="6515"/>
                    <a:pt x="4189" y="6422"/>
                    <a:pt x="4437" y="6391"/>
                  </a:cubicBezTo>
                  <a:cubicBezTo>
                    <a:pt x="4654" y="6422"/>
                    <a:pt x="4871" y="6515"/>
                    <a:pt x="5057" y="6670"/>
                  </a:cubicBezTo>
                  <a:cubicBezTo>
                    <a:pt x="5321" y="6949"/>
                    <a:pt x="5677" y="7088"/>
                    <a:pt x="6038" y="7088"/>
                  </a:cubicBezTo>
                  <a:cubicBezTo>
                    <a:pt x="6399" y="7088"/>
                    <a:pt x="6763" y="6949"/>
                    <a:pt x="7042" y="6670"/>
                  </a:cubicBezTo>
                  <a:cubicBezTo>
                    <a:pt x="7197" y="6515"/>
                    <a:pt x="7415" y="6422"/>
                    <a:pt x="7663" y="6391"/>
                  </a:cubicBezTo>
                  <a:close/>
                  <a:moveTo>
                    <a:pt x="5088" y="9989"/>
                  </a:moveTo>
                  <a:cubicBezTo>
                    <a:pt x="5026" y="10268"/>
                    <a:pt x="4995" y="10547"/>
                    <a:pt x="5026" y="10826"/>
                  </a:cubicBezTo>
                  <a:lnTo>
                    <a:pt x="5026" y="10795"/>
                  </a:lnTo>
                  <a:cubicBezTo>
                    <a:pt x="5119" y="11354"/>
                    <a:pt x="5336" y="12346"/>
                    <a:pt x="6081" y="12781"/>
                  </a:cubicBezTo>
                  <a:cubicBezTo>
                    <a:pt x="6143" y="12812"/>
                    <a:pt x="6546" y="12967"/>
                    <a:pt x="6577" y="12998"/>
                  </a:cubicBezTo>
                  <a:cubicBezTo>
                    <a:pt x="6732" y="13060"/>
                    <a:pt x="6856" y="13215"/>
                    <a:pt x="6856" y="13370"/>
                  </a:cubicBezTo>
                  <a:lnTo>
                    <a:pt x="1986" y="13370"/>
                  </a:lnTo>
                  <a:cubicBezTo>
                    <a:pt x="1986" y="13215"/>
                    <a:pt x="2079" y="13060"/>
                    <a:pt x="2234" y="12998"/>
                  </a:cubicBezTo>
                  <a:lnTo>
                    <a:pt x="2607" y="12843"/>
                  </a:lnTo>
                  <a:lnTo>
                    <a:pt x="4158" y="12843"/>
                  </a:lnTo>
                  <a:cubicBezTo>
                    <a:pt x="4530" y="12843"/>
                    <a:pt x="4530" y="12315"/>
                    <a:pt x="4158" y="12315"/>
                  </a:cubicBezTo>
                  <a:lnTo>
                    <a:pt x="3289" y="12315"/>
                  </a:lnTo>
                  <a:cubicBezTo>
                    <a:pt x="3568" y="11850"/>
                    <a:pt x="3754" y="11323"/>
                    <a:pt x="3816" y="10795"/>
                  </a:cubicBezTo>
                  <a:cubicBezTo>
                    <a:pt x="3847" y="10516"/>
                    <a:pt x="3847" y="10237"/>
                    <a:pt x="3754" y="9989"/>
                  </a:cubicBezTo>
                  <a:lnTo>
                    <a:pt x="3754" y="9989"/>
                  </a:lnTo>
                  <a:cubicBezTo>
                    <a:pt x="3971" y="10051"/>
                    <a:pt x="4189" y="10113"/>
                    <a:pt x="4437" y="10113"/>
                  </a:cubicBezTo>
                  <a:cubicBezTo>
                    <a:pt x="4623" y="10113"/>
                    <a:pt x="4840" y="10082"/>
                    <a:pt x="5057" y="9989"/>
                  </a:cubicBezTo>
                  <a:close/>
                  <a:moveTo>
                    <a:pt x="1800" y="1"/>
                  </a:moveTo>
                  <a:cubicBezTo>
                    <a:pt x="1707" y="1"/>
                    <a:pt x="1614" y="63"/>
                    <a:pt x="1552" y="156"/>
                  </a:cubicBezTo>
                  <a:cubicBezTo>
                    <a:pt x="1521" y="249"/>
                    <a:pt x="1149" y="1117"/>
                    <a:pt x="776" y="2141"/>
                  </a:cubicBezTo>
                  <a:cubicBezTo>
                    <a:pt x="559" y="2761"/>
                    <a:pt x="373" y="3289"/>
                    <a:pt x="249" y="3754"/>
                  </a:cubicBezTo>
                  <a:cubicBezTo>
                    <a:pt x="94" y="4219"/>
                    <a:pt x="32" y="4684"/>
                    <a:pt x="1" y="5150"/>
                  </a:cubicBezTo>
                  <a:cubicBezTo>
                    <a:pt x="1" y="5832"/>
                    <a:pt x="187" y="6484"/>
                    <a:pt x="497" y="7073"/>
                  </a:cubicBezTo>
                  <a:cubicBezTo>
                    <a:pt x="745" y="7507"/>
                    <a:pt x="1025" y="7910"/>
                    <a:pt x="1366" y="8283"/>
                  </a:cubicBezTo>
                  <a:cubicBezTo>
                    <a:pt x="1676" y="8624"/>
                    <a:pt x="2017" y="8965"/>
                    <a:pt x="2420" y="9244"/>
                  </a:cubicBezTo>
                  <a:cubicBezTo>
                    <a:pt x="2545" y="9368"/>
                    <a:pt x="2700" y="9461"/>
                    <a:pt x="2824" y="9554"/>
                  </a:cubicBezTo>
                  <a:cubicBezTo>
                    <a:pt x="3165" y="9834"/>
                    <a:pt x="3351" y="10299"/>
                    <a:pt x="3289" y="10764"/>
                  </a:cubicBezTo>
                  <a:cubicBezTo>
                    <a:pt x="3165" y="11540"/>
                    <a:pt x="2886" y="12098"/>
                    <a:pt x="2514" y="12315"/>
                  </a:cubicBezTo>
                  <a:lnTo>
                    <a:pt x="2265" y="12408"/>
                  </a:lnTo>
                  <a:cubicBezTo>
                    <a:pt x="2172" y="12439"/>
                    <a:pt x="2079" y="12470"/>
                    <a:pt x="1986" y="12532"/>
                  </a:cubicBezTo>
                  <a:cubicBezTo>
                    <a:pt x="1428" y="12812"/>
                    <a:pt x="1428" y="13277"/>
                    <a:pt x="1428" y="13680"/>
                  </a:cubicBezTo>
                  <a:cubicBezTo>
                    <a:pt x="1428" y="13835"/>
                    <a:pt x="1552" y="13959"/>
                    <a:pt x="1707" y="13959"/>
                  </a:cubicBezTo>
                  <a:lnTo>
                    <a:pt x="7135" y="13959"/>
                  </a:lnTo>
                  <a:cubicBezTo>
                    <a:pt x="7290" y="13959"/>
                    <a:pt x="7415" y="13835"/>
                    <a:pt x="7415" y="13680"/>
                  </a:cubicBezTo>
                  <a:cubicBezTo>
                    <a:pt x="7477" y="13215"/>
                    <a:pt x="7259" y="12749"/>
                    <a:pt x="6825" y="12532"/>
                  </a:cubicBezTo>
                  <a:cubicBezTo>
                    <a:pt x="6763" y="12501"/>
                    <a:pt x="6670" y="12439"/>
                    <a:pt x="6577" y="12408"/>
                  </a:cubicBezTo>
                  <a:cubicBezTo>
                    <a:pt x="6484" y="12377"/>
                    <a:pt x="6422" y="12346"/>
                    <a:pt x="6329" y="12315"/>
                  </a:cubicBezTo>
                  <a:cubicBezTo>
                    <a:pt x="5957" y="12098"/>
                    <a:pt x="5677" y="11540"/>
                    <a:pt x="5553" y="10764"/>
                  </a:cubicBezTo>
                  <a:cubicBezTo>
                    <a:pt x="5491" y="10299"/>
                    <a:pt x="5677" y="9834"/>
                    <a:pt x="6019" y="9554"/>
                  </a:cubicBezTo>
                  <a:lnTo>
                    <a:pt x="6267" y="9368"/>
                  </a:lnTo>
                  <a:cubicBezTo>
                    <a:pt x="6577" y="9151"/>
                    <a:pt x="6887" y="8903"/>
                    <a:pt x="7197" y="8593"/>
                  </a:cubicBezTo>
                  <a:cubicBezTo>
                    <a:pt x="7508" y="8314"/>
                    <a:pt x="7787" y="7973"/>
                    <a:pt x="8004" y="7600"/>
                  </a:cubicBezTo>
                  <a:cubicBezTo>
                    <a:pt x="8252" y="7259"/>
                    <a:pt x="8469" y="6856"/>
                    <a:pt x="8624" y="6453"/>
                  </a:cubicBezTo>
                  <a:cubicBezTo>
                    <a:pt x="8779" y="6018"/>
                    <a:pt x="8841" y="5584"/>
                    <a:pt x="8841" y="5150"/>
                  </a:cubicBezTo>
                  <a:cubicBezTo>
                    <a:pt x="8841" y="4964"/>
                    <a:pt x="8810" y="4747"/>
                    <a:pt x="8779" y="4529"/>
                  </a:cubicBezTo>
                  <a:lnTo>
                    <a:pt x="8779" y="4498"/>
                  </a:lnTo>
                  <a:cubicBezTo>
                    <a:pt x="8748" y="4374"/>
                    <a:pt x="8655" y="4281"/>
                    <a:pt x="8531" y="4281"/>
                  </a:cubicBezTo>
                  <a:lnTo>
                    <a:pt x="8469" y="4281"/>
                  </a:lnTo>
                  <a:cubicBezTo>
                    <a:pt x="8314" y="4312"/>
                    <a:pt x="8221" y="4436"/>
                    <a:pt x="8252" y="4591"/>
                  </a:cubicBezTo>
                  <a:cubicBezTo>
                    <a:pt x="8283" y="4778"/>
                    <a:pt x="8314" y="4933"/>
                    <a:pt x="8314" y="5119"/>
                  </a:cubicBezTo>
                  <a:cubicBezTo>
                    <a:pt x="8314" y="5398"/>
                    <a:pt x="8283" y="5677"/>
                    <a:pt x="8190" y="5956"/>
                  </a:cubicBezTo>
                  <a:cubicBezTo>
                    <a:pt x="8035" y="5894"/>
                    <a:pt x="7849" y="5832"/>
                    <a:pt x="7663" y="5832"/>
                  </a:cubicBezTo>
                  <a:cubicBezTo>
                    <a:pt x="7290" y="5863"/>
                    <a:pt x="6949" y="6018"/>
                    <a:pt x="6670" y="6266"/>
                  </a:cubicBezTo>
                  <a:cubicBezTo>
                    <a:pt x="6484" y="6422"/>
                    <a:pt x="6267" y="6515"/>
                    <a:pt x="6050" y="6515"/>
                  </a:cubicBezTo>
                  <a:cubicBezTo>
                    <a:pt x="5802" y="6515"/>
                    <a:pt x="5584" y="6422"/>
                    <a:pt x="5429" y="6266"/>
                  </a:cubicBezTo>
                  <a:cubicBezTo>
                    <a:pt x="5150" y="5987"/>
                    <a:pt x="4786" y="5848"/>
                    <a:pt x="4421" y="5848"/>
                  </a:cubicBezTo>
                  <a:cubicBezTo>
                    <a:pt x="4057" y="5848"/>
                    <a:pt x="3692" y="5987"/>
                    <a:pt x="3413" y="6266"/>
                  </a:cubicBezTo>
                  <a:cubicBezTo>
                    <a:pt x="3258" y="6422"/>
                    <a:pt x="3041" y="6515"/>
                    <a:pt x="2793" y="6515"/>
                  </a:cubicBezTo>
                  <a:cubicBezTo>
                    <a:pt x="2576" y="6515"/>
                    <a:pt x="2358" y="6422"/>
                    <a:pt x="2203" y="6266"/>
                  </a:cubicBezTo>
                  <a:cubicBezTo>
                    <a:pt x="1924" y="6018"/>
                    <a:pt x="1552" y="5863"/>
                    <a:pt x="1211" y="5832"/>
                  </a:cubicBezTo>
                  <a:cubicBezTo>
                    <a:pt x="1025" y="5832"/>
                    <a:pt x="838" y="5894"/>
                    <a:pt x="652" y="5956"/>
                  </a:cubicBezTo>
                  <a:cubicBezTo>
                    <a:pt x="590" y="5677"/>
                    <a:pt x="528" y="5398"/>
                    <a:pt x="528" y="5119"/>
                  </a:cubicBezTo>
                  <a:cubicBezTo>
                    <a:pt x="559" y="4715"/>
                    <a:pt x="652" y="4281"/>
                    <a:pt x="776" y="3878"/>
                  </a:cubicBezTo>
                  <a:cubicBezTo>
                    <a:pt x="994" y="3102"/>
                    <a:pt x="1335" y="2172"/>
                    <a:pt x="1583" y="1552"/>
                  </a:cubicBezTo>
                  <a:cubicBezTo>
                    <a:pt x="1707" y="1210"/>
                    <a:pt x="1955" y="590"/>
                    <a:pt x="1986" y="528"/>
                  </a:cubicBezTo>
                  <a:lnTo>
                    <a:pt x="6856" y="528"/>
                  </a:lnTo>
                  <a:cubicBezTo>
                    <a:pt x="7011" y="869"/>
                    <a:pt x="7290" y="1552"/>
                    <a:pt x="7570" y="2296"/>
                  </a:cubicBezTo>
                  <a:cubicBezTo>
                    <a:pt x="7601" y="2420"/>
                    <a:pt x="7694" y="2482"/>
                    <a:pt x="7818" y="2482"/>
                  </a:cubicBezTo>
                  <a:lnTo>
                    <a:pt x="7911" y="2482"/>
                  </a:lnTo>
                  <a:cubicBezTo>
                    <a:pt x="7973" y="2451"/>
                    <a:pt x="8035" y="2389"/>
                    <a:pt x="8066" y="2327"/>
                  </a:cubicBezTo>
                  <a:cubicBezTo>
                    <a:pt x="8097" y="2265"/>
                    <a:pt x="8097" y="2203"/>
                    <a:pt x="8066" y="2141"/>
                  </a:cubicBezTo>
                  <a:cubicBezTo>
                    <a:pt x="7663" y="1086"/>
                    <a:pt x="7290" y="187"/>
                    <a:pt x="7290" y="156"/>
                  </a:cubicBezTo>
                  <a:cubicBezTo>
                    <a:pt x="7228" y="63"/>
                    <a:pt x="7135" y="1"/>
                    <a:pt x="70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63" name="Google Shape;982;p66">
              <a:extLst>
                <a:ext uri="{FF2B5EF4-FFF2-40B4-BE49-F238E27FC236}">
                  <a16:creationId xmlns:a16="http://schemas.microsoft.com/office/drawing/2014/main" id="{457A7E42-B8A3-4B4D-AE13-BD30DDAA5594}"/>
                </a:ext>
              </a:extLst>
            </p:cNvPr>
            <p:cNvSpPr/>
            <p:nvPr/>
          </p:nvSpPr>
          <p:spPr>
            <a:xfrm>
              <a:off x="3446213" y="3753827"/>
              <a:ext cx="16789" cy="14252"/>
            </a:xfrm>
            <a:custGeom>
              <a:avLst/>
              <a:gdLst/>
              <a:ahLst/>
              <a:cxnLst/>
              <a:rect l="l" t="t" r="r" b="b"/>
              <a:pathLst>
                <a:path w="622" h="528" extrusionOk="0">
                  <a:moveTo>
                    <a:pt x="218" y="0"/>
                  </a:moveTo>
                  <a:cubicBezTo>
                    <a:pt x="125" y="32"/>
                    <a:pt x="63" y="94"/>
                    <a:pt x="32" y="156"/>
                  </a:cubicBezTo>
                  <a:lnTo>
                    <a:pt x="32" y="125"/>
                  </a:lnTo>
                  <a:cubicBezTo>
                    <a:pt x="1" y="187"/>
                    <a:pt x="1" y="280"/>
                    <a:pt x="32" y="342"/>
                  </a:cubicBezTo>
                  <a:cubicBezTo>
                    <a:pt x="63" y="466"/>
                    <a:pt x="156" y="528"/>
                    <a:pt x="280" y="528"/>
                  </a:cubicBezTo>
                  <a:lnTo>
                    <a:pt x="373" y="528"/>
                  </a:lnTo>
                  <a:cubicBezTo>
                    <a:pt x="435" y="528"/>
                    <a:pt x="497" y="466"/>
                    <a:pt x="528" y="404"/>
                  </a:cubicBezTo>
                  <a:cubicBezTo>
                    <a:pt x="621" y="218"/>
                    <a:pt x="466" y="0"/>
                    <a:pt x="2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64" name="Google Shape;983;p66">
              <a:extLst>
                <a:ext uri="{FF2B5EF4-FFF2-40B4-BE49-F238E27FC236}">
                  <a16:creationId xmlns:a16="http://schemas.microsoft.com/office/drawing/2014/main" id="{75E3D840-22F0-4D05-9F6C-A0B69E9680C3}"/>
                </a:ext>
              </a:extLst>
            </p:cNvPr>
            <p:cNvSpPr/>
            <p:nvPr/>
          </p:nvSpPr>
          <p:spPr>
            <a:xfrm>
              <a:off x="3296351" y="3716983"/>
              <a:ext cx="30178" cy="81247"/>
            </a:xfrm>
            <a:custGeom>
              <a:avLst/>
              <a:gdLst/>
              <a:ahLst/>
              <a:cxnLst/>
              <a:rect l="l" t="t" r="r" b="b"/>
              <a:pathLst>
                <a:path w="1118" h="3010" extrusionOk="0">
                  <a:moveTo>
                    <a:pt x="559" y="1"/>
                  </a:moveTo>
                  <a:cubicBezTo>
                    <a:pt x="497" y="1"/>
                    <a:pt x="435" y="32"/>
                    <a:pt x="373" y="94"/>
                  </a:cubicBezTo>
                  <a:cubicBezTo>
                    <a:pt x="311" y="156"/>
                    <a:pt x="249" y="249"/>
                    <a:pt x="187" y="311"/>
                  </a:cubicBezTo>
                  <a:cubicBezTo>
                    <a:pt x="62" y="497"/>
                    <a:pt x="0" y="714"/>
                    <a:pt x="0" y="931"/>
                  </a:cubicBezTo>
                  <a:cubicBezTo>
                    <a:pt x="0" y="1055"/>
                    <a:pt x="31" y="1179"/>
                    <a:pt x="93" y="1303"/>
                  </a:cubicBezTo>
                  <a:cubicBezTo>
                    <a:pt x="156" y="1459"/>
                    <a:pt x="249" y="1583"/>
                    <a:pt x="373" y="1707"/>
                  </a:cubicBezTo>
                  <a:cubicBezTo>
                    <a:pt x="435" y="1769"/>
                    <a:pt x="497" y="1800"/>
                    <a:pt x="528" y="1893"/>
                  </a:cubicBezTo>
                  <a:cubicBezTo>
                    <a:pt x="559" y="1924"/>
                    <a:pt x="559" y="1955"/>
                    <a:pt x="559" y="2017"/>
                  </a:cubicBezTo>
                  <a:cubicBezTo>
                    <a:pt x="559" y="2079"/>
                    <a:pt x="528" y="2141"/>
                    <a:pt x="528" y="2172"/>
                  </a:cubicBezTo>
                  <a:cubicBezTo>
                    <a:pt x="466" y="2265"/>
                    <a:pt x="435" y="2358"/>
                    <a:pt x="342" y="2420"/>
                  </a:cubicBezTo>
                  <a:lnTo>
                    <a:pt x="373" y="2451"/>
                  </a:lnTo>
                  <a:cubicBezTo>
                    <a:pt x="342" y="2482"/>
                    <a:pt x="280" y="2513"/>
                    <a:pt x="280" y="2513"/>
                  </a:cubicBezTo>
                  <a:cubicBezTo>
                    <a:pt x="62" y="2668"/>
                    <a:pt x="156" y="3010"/>
                    <a:pt x="435" y="3010"/>
                  </a:cubicBezTo>
                  <a:cubicBezTo>
                    <a:pt x="497" y="3010"/>
                    <a:pt x="559" y="2978"/>
                    <a:pt x="590" y="2947"/>
                  </a:cubicBezTo>
                  <a:cubicBezTo>
                    <a:pt x="683" y="2885"/>
                    <a:pt x="776" y="2792"/>
                    <a:pt x="838" y="2699"/>
                  </a:cubicBezTo>
                  <a:cubicBezTo>
                    <a:pt x="900" y="2606"/>
                    <a:pt x="962" y="2513"/>
                    <a:pt x="1024" y="2420"/>
                  </a:cubicBezTo>
                  <a:cubicBezTo>
                    <a:pt x="1086" y="2296"/>
                    <a:pt x="1117" y="2172"/>
                    <a:pt x="1117" y="2048"/>
                  </a:cubicBezTo>
                  <a:cubicBezTo>
                    <a:pt x="1086" y="1924"/>
                    <a:pt x="1086" y="1800"/>
                    <a:pt x="1024" y="1676"/>
                  </a:cubicBezTo>
                  <a:cubicBezTo>
                    <a:pt x="962" y="1552"/>
                    <a:pt x="869" y="1428"/>
                    <a:pt x="776" y="1334"/>
                  </a:cubicBezTo>
                  <a:cubicBezTo>
                    <a:pt x="683" y="1272"/>
                    <a:pt x="621" y="1179"/>
                    <a:pt x="590" y="1117"/>
                  </a:cubicBezTo>
                  <a:cubicBezTo>
                    <a:pt x="559" y="1055"/>
                    <a:pt x="559" y="993"/>
                    <a:pt x="559" y="931"/>
                  </a:cubicBezTo>
                  <a:cubicBezTo>
                    <a:pt x="559" y="807"/>
                    <a:pt x="590" y="714"/>
                    <a:pt x="652" y="621"/>
                  </a:cubicBezTo>
                  <a:cubicBezTo>
                    <a:pt x="683" y="559"/>
                    <a:pt x="776" y="497"/>
                    <a:pt x="776" y="497"/>
                  </a:cubicBezTo>
                  <a:cubicBezTo>
                    <a:pt x="869" y="373"/>
                    <a:pt x="869" y="187"/>
                    <a:pt x="776" y="94"/>
                  </a:cubicBezTo>
                  <a:cubicBezTo>
                    <a:pt x="714" y="32"/>
                    <a:pt x="652" y="1"/>
                    <a:pt x="5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65" name="Google Shape;984;p66">
              <a:extLst>
                <a:ext uri="{FF2B5EF4-FFF2-40B4-BE49-F238E27FC236}">
                  <a16:creationId xmlns:a16="http://schemas.microsoft.com/office/drawing/2014/main" id="{E52D6D06-05B9-44F9-B3EB-947675F10C68}"/>
                </a:ext>
              </a:extLst>
            </p:cNvPr>
            <p:cNvSpPr/>
            <p:nvPr/>
          </p:nvSpPr>
          <p:spPr>
            <a:xfrm>
              <a:off x="3336543" y="3717819"/>
              <a:ext cx="29341" cy="80411"/>
            </a:xfrm>
            <a:custGeom>
              <a:avLst/>
              <a:gdLst/>
              <a:ahLst/>
              <a:cxnLst/>
              <a:rect l="l" t="t" r="r" b="b"/>
              <a:pathLst>
                <a:path w="1087" h="2979" extrusionOk="0">
                  <a:moveTo>
                    <a:pt x="559" y="1"/>
                  </a:moveTo>
                  <a:cubicBezTo>
                    <a:pt x="497" y="1"/>
                    <a:pt x="435" y="1"/>
                    <a:pt x="373" y="63"/>
                  </a:cubicBezTo>
                  <a:cubicBezTo>
                    <a:pt x="311" y="125"/>
                    <a:pt x="249" y="218"/>
                    <a:pt x="186" y="311"/>
                  </a:cubicBezTo>
                  <a:cubicBezTo>
                    <a:pt x="62" y="466"/>
                    <a:pt x="0" y="683"/>
                    <a:pt x="0" y="900"/>
                  </a:cubicBezTo>
                  <a:cubicBezTo>
                    <a:pt x="0" y="1024"/>
                    <a:pt x="31" y="1179"/>
                    <a:pt x="93" y="1303"/>
                  </a:cubicBezTo>
                  <a:cubicBezTo>
                    <a:pt x="155" y="1428"/>
                    <a:pt x="249" y="1583"/>
                    <a:pt x="373" y="1676"/>
                  </a:cubicBezTo>
                  <a:cubicBezTo>
                    <a:pt x="435" y="1738"/>
                    <a:pt x="497" y="1800"/>
                    <a:pt x="528" y="1862"/>
                  </a:cubicBezTo>
                  <a:cubicBezTo>
                    <a:pt x="528" y="1893"/>
                    <a:pt x="559" y="1955"/>
                    <a:pt x="559" y="1986"/>
                  </a:cubicBezTo>
                  <a:cubicBezTo>
                    <a:pt x="559" y="2048"/>
                    <a:pt x="528" y="2110"/>
                    <a:pt x="497" y="2172"/>
                  </a:cubicBezTo>
                  <a:cubicBezTo>
                    <a:pt x="466" y="2234"/>
                    <a:pt x="404" y="2327"/>
                    <a:pt x="342" y="2389"/>
                  </a:cubicBezTo>
                  <a:lnTo>
                    <a:pt x="342" y="2420"/>
                  </a:lnTo>
                  <a:lnTo>
                    <a:pt x="249" y="2482"/>
                  </a:lnTo>
                  <a:cubicBezTo>
                    <a:pt x="124" y="2575"/>
                    <a:pt x="93" y="2761"/>
                    <a:pt x="218" y="2885"/>
                  </a:cubicBezTo>
                  <a:cubicBezTo>
                    <a:pt x="249" y="2947"/>
                    <a:pt x="342" y="2979"/>
                    <a:pt x="435" y="2979"/>
                  </a:cubicBezTo>
                  <a:cubicBezTo>
                    <a:pt x="466" y="2979"/>
                    <a:pt x="528" y="2979"/>
                    <a:pt x="590" y="2947"/>
                  </a:cubicBezTo>
                  <a:cubicBezTo>
                    <a:pt x="683" y="2854"/>
                    <a:pt x="745" y="2761"/>
                    <a:pt x="838" y="2699"/>
                  </a:cubicBezTo>
                  <a:cubicBezTo>
                    <a:pt x="900" y="2606"/>
                    <a:pt x="962" y="2513"/>
                    <a:pt x="1024" y="2389"/>
                  </a:cubicBezTo>
                  <a:cubicBezTo>
                    <a:pt x="1055" y="2265"/>
                    <a:pt x="1086" y="2141"/>
                    <a:pt x="1086" y="2017"/>
                  </a:cubicBezTo>
                  <a:cubicBezTo>
                    <a:pt x="1086" y="1893"/>
                    <a:pt x="1055" y="1769"/>
                    <a:pt x="1024" y="1645"/>
                  </a:cubicBezTo>
                  <a:cubicBezTo>
                    <a:pt x="962" y="1521"/>
                    <a:pt x="869" y="1397"/>
                    <a:pt x="745" y="1303"/>
                  </a:cubicBezTo>
                  <a:cubicBezTo>
                    <a:pt x="683" y="1241"/>
                    <a:pt x="621" y="1179"/>
                    <a:pt x="590" y="1086"/>
                  </a:cubicBezTo>
                  <a:cubicBezTo>
                    <a:pt x="559" y="1024"/>
                    <a:pt x="559" y="962"/>
                    <a:pt x="559" y="900"/>
                  </a:cubicBezTo>
                  <a:cubicBezTo>
                    <a:pt x="559" y="807"/>
                    <a:pt x="590" y="683"/>
                    <a:pt x="652" y="590"/>
                  </a:cubicBezTo>
                  <a:cubicBezTo>
                    <a:pt x="683" y="559"/>
                    <a:pt x="714" y="497"/>
                    <a:pt x="745" y="466"/>
                  </a:cubicBezTo>
                  <a:cubicBezTo>
                    <a:pt x="869" y="342"/>
                    <a:pt x="869" y="187"/>
                    <a:pt x="745" y="63"/>
                  </a:cubicBezTo>
                  <a:cubicBezTo>
                    <a:pt x="714" y="32"/>
                    <a:pt x="652" y="1"/>
                    <a:pt x="5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66" name="Google Shape;985;p66">
              <a:extLst>
                <a:ext uri="{FF2B5EF4-FFF2-40B4-BE49-F238E27FC236}">
                  <a16:creationId xmlns:a16="http://schemas.microsoft.com/office/drawing/2014/main" id="{279A49E6-8C38-4815-A4BC-C110BF392881}"/>
                </a:ext>
              </a:extLst>
            </p:cNvPr>
            <p:cNvSpPr/>
            <p:nvPr/>
          </p:nvSpPr>
          <p:spPr>
            <a:xfrm>
              <a:off x="3336543" y="3717819"/>
              <a:ext cx="29341" cy="80411"/>
            </a:xfrm>
            <a:custGeom>
              <a:avLst/>
              <a:gdLst/>
              <a:ahLst/>
              <a:cxnLst/>
              <a:rect l="l" t="t" r="r" b="b"/>
              <a:pathLst>
                <a:path w="1087" h="2979" extrusionOk="0">
                  <a:moveTo>
                    <a:pt x="559" y="1"/>
                  </a:moveTo>
                  <a:cubicBezTo>
                    <a:pt x="497" y="1"/>
                    <a:pt x="435" y="1"/>
                    <a:pt x="373" y="63"/>
                  </a:cubicBezTo>
                  <a:cubicBezTo>
                    <a:pt x="311" y="125"/>
                    <a:pt x="249" y="218"/>
                    <a:pt x="186" y="311"/>
                  </a:cubicBezTo>
                  <a:cubicBezTo>
                    <a:pt x="62" y="466"/>
                    <a:pt x="0" y="683"/>
                    <a:pt x="0" y="900"/>
                  </a:cubicBezTo>
                  <a:cubicBezTo>
                    <a:pt x="0" y="1024"/>
                    <a:pt x="31" y="1179"/>
                    <a:pt x="93" y="1303"/>
                  </a:cubicBezTo>
                  <a:cubicBezTo>
                    <a:pt x="155" y="1428"/>
                    <a:pt x="249" y="1583"/>
                    <a:pt x="373" y="1676"/>
                  </a:cubicBezTo>
                  <a:cubicBezTo>
                    <a:pt x="435" y="1738"/>
                    <a:pt x="497" y="1800"/>
                    <a:pt x="528" y="1862"/>
                  </a:cubicBezTo>
                  <a:cubicBezTo>
                    <a:pt x="528" y="1893"/>
                    <a:pt x="559" y="1955"/>
                    <a:pt x="559" y="1986"/>
                  </a:cubicBezTo>
                  <a:cubicBezTo>
                    <a:pt x="559" y="2048"/>
                    <a:pt x="528" y="2110"/>
                    <a:pt x="497" y="2172"/>
                  </a:cubicBezTo>
                  <a:cubicBezTo>
                    <a:pt x="466" y="2234"/>
                    <a:pt x="404" y="2327"/>
                    <a:pt x="342" y="2389"/>
                  </a:cubicBezTo>
                  <a:lnTo>
                    <a:pt x="342" y="2420"/>
                  </a:lnTo>
                  <a:lnTo>
                    <a:pt x="249" y="2482"/>
                  </a:lnTo>
                  <a:cubicBezTo>
                    <a:pt x="124" y="2575"/>
                    <a:pt x="93" y="2761"/>
                    <a:pt x="218" y="2885"/>
                  </a:cubicBezTo>
                  <a:cubicBezTo>
                    <a:pt x="249" y="2947"/>
                    <a:pt x="342" y="2979"/>
                    <a:pt x="435" y="2979"/>
                  </a:cubicBezTo>
                  <a:cubicBezTo>
                    <a:pt x="466" y="2979"/>
                    <a:pt x="528" y="2979"/>
                    <a:pt x="590" y="2947"/>
                  </a:cubicBezTo>
                  <a:cubicBezTo>
                    <a:pt x="683" y="2854"/>
                    <a:pt x="745" y="2761"/>
                    <a:pt x="838" y="2699"/>
                  </a:cubicBezTo>
                  <a:cubicBezTo>
                    <a:pt x="900" y="2606"/>
                    <a:pt x="962" y="2513"/>
                    <a:pt x="1024" y="2389"/>
                  </a:cubicBezTo>
                  <a:cubicBezTo>
                    <a:pt x="1055" y="2265"/>
                    <a:pt x="1086" y="2141"/>
                    <a:pt x="1086" y="2017"/>
                  </a:cubicBezTo>
                  <a:cubicBezTo>
                    <a:pt x="1086" y="1893"/>
                    <a:pt x="1055" y="1769"/>
                    <a:pt x="1024" y="1645"/>
                  </a:cubicBezTo>
                  <a:cubicBezTo>
                    <a:pt x="962" y="1521"/>
                    <a:pt x="869" y="1397"/>
                    <a:pt x="745" y="1303"/>
                  </a:cubicBezTo>
                  <a:cubicBezTo>
                    <a:pt x="683" y="1241"/>
                    <a:pt x="621" y="1179"/>
                    <a:pt x="590" y="1086"/>
                  </a:cubicBezTo>
                  <a:cubicBezTo>
                    <a:pt x="559" y="1024"/>
                    <a:pt x="559" y="962"/>
                    <a:pt x="559" y="900"/>
                  </a:cubicBezTo>
                  <a:cubicBezTo>
                    <a:pt x="559" y="807"/>
                    <a:pt x="590" y="683"/>
                    <a:pt x="652" y="590"/>
                  </a:cubicBezTo>
                  <a:cubicBezTo>
                    <a:pt x="683" y="559"/>
                    <a:pt x="714" y="497"/>
                    <a:pt x="745" y="466"/>
                  </a:cubicBezTo>
                  <a:cubicBezTo>
                    <a:pt x="869" y="342"/>
                    <a:pt x="869" y="187"/>
                    <a:pt x="745" y="63"/>
                  </a:cubicBezTo>
                  <a:cubicBezTo>
                    <a:pt x="714" y="32"/>
                    <a:pt x="652" y="1"/>
                    <a:pt x="5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67" name="Google Shape;986;p66">
              <a:extLst>
                <a:ext uri="{FF2B5EF4-FFF2-40B4-BE49-F238E27FC236}">
                  <a16:creationId xmlns:a16="http://schemas.microsoft.com/office/drawing/2014/main" id="{5B5D26F7-4BA1-49B2-B45B-E93130F75F14}"/>
                </a:ext>
              </a:extLst>
            </p:cNvPr>
            <p:cNvSpPr/>
            <p:nvPr/>
          </p:nvSpPr>
          <p:spPr>
            <a:xfrm>
              <a:off x="3376734" y="3716983"/>
              <a:ext cx="30151" cy="81247"/>
            </a:xfrm>
            <a:custGeom>
              <a:avLst/>
              <a:gdLst/>
              <a:ahLst/>
              <a:cxnLst/>
              <a:rect l="l" t="t" r="r" b="b"/>
              <a:pathLst>
                <a:path w="1117" h="3010" extrusionOk="0">
                  <a:moveTo>
                    <a:pt x="590" y="1"/>
                  </a:moveTo>
                  <a:cubicBezTo>
                    <a:pt x="497" y="1"/>
                    <a:pt x="435" y="32"/>
                    <a:pt x="373" y="94"/>
                  </a:cubicBezTo>
                  <a:cubicBezTo>
                    <a:pt x="310" y="156"/>
                    <a:pt x="248" y="249"/>
                    <a:pt x="186" y="342"/>
                  </a:cubicBezTo>
                  <a:cubicBezTo>
                    <a:pt x="93" y="497"/>
                    <a:pt x="31" y="714"/>
                    <a:pt x="0" y="931"/>
                  </a:cubicBezTo>
                  <a:cubicBezTo>
                    <a:pt x="0" y="1055"/>
                    <a:pt x="31" y="1210"/>
                    <a:pt x="93" y="1334"/>
                  </a:cubicBezTo>
                  <a:cubicBezTo>
                    <a:pt x="155" y="1459"/>
                    <a:pt x="279" y="1614"/>
                    <a:pt x="404" y="1707"/>
                  </a:cubicBezTo>
                  <a:cubicBezTo>
                    <a:pt x="435" y="1769"/>
                    <a:pt x="497" y="1831"/>
                    <a:pt x="528" y="1893"/>
                  </a:cubicBezTo>
                  <a:cubicBezTo>
                    <a:pt x="559" y="1924"/>
                    <a:pt x="559" y="1986"/>
                    <a:pt x="559" y="2017"/>
                  </a:cubicBezTo>
                  <a:cubicBezTo>
                    <a:pt x="559" y="2079"/>
                    <a:pt x="559" y="2141"/>
                    <a:pt x="528" y="2203"/>
                  </a:cubicBezTo>
                  <a:cubicBezTo>
                    <a:pt x="466" y="2265"/>
                    <a:pt x="435" y="2358"/>
                    <a:pt x="373" y="2420"/>
                  </a:cubicBezTo>
                  <a:lnTo>
                    <a:pt x="373" y="2451"/>
                  </a:lnTo>
                  <a:lnTo>
                    <a:pt x="279" y="2513"/>
                  </a:lnTo>
                  <a:cubicBezTo>
                    <a:pt x="62" y="2668"/>
                    <a:pt x="155" y="3010"/>
                    <a:pt x="435" y="3010"/>
                  </a:cubicBezTo>
                  <a:cubicBezTo>
                    <a:pt x="497" y="3010"/>
                    <a:pt x="559" y="2978"/>
                    <a:pt x="590" y="2947"/>
                  </a:cubicBezTo>
                  <a:cubicBezTo>
                    <a:pt x="683" y="2885"/>
                    <a:pt x="776" y="2792"/>
                    <a:pt x="838" y="2699"/>
                  </a:cubicBezTo>
                  <a:cubicBezTo>
                    <a:pt x="900" y="2606"/>
                    <a:pt x="962" y="2513"/>
                    <a:pt x="1024" y="2420"/>
                  </a:cubicBezTo>
                  <a:cubicBezTo>
                    <a:pt x="1086" y="2296"/>
                    <a:pt x="1117" y="2172"/>
                    <a:pt x="1117" y="2048"/>
                  </a:cubicBezTo>
                  <a:cubicBezTo>
                    <a:pt x="1117" y="1924"/>
                    <a:pt x="1086" y="1800"/>
                    <a:pt x="1024" y="1676"/>
                  </a:cubicBezTo>
                  <a:cubicBezTo>
                    <a:pt x="962" y="1552"/>
                    <a:pt x="869" y="1428"/>
                    <a:pt x="776" y="1334"/>
                  </a:cubicBezTo>
                  <a:cubicBezTo>
                    <a:pt x="683" y="1272"/>
                    <a:pt x="652" y="1179"/>
                    <a:pt x="590" y="1117"/>
                  </a:cubicBezTo>
                  <a:cubicBezTo>
                    <a:pt x="559" y="1055"/>
                    <a:pt x="559" y="993"/>
                    <a:pt x="559" y="931"/>
                  </a:cubicBezTo>
                  <a:cubicBezTo>
                    <a:pt x="559" y="807"/>
                    <a:pt x="590" y="714"/>
                    <a:pt x="652" y="621"/>
                  </a:cubicBezTo>
                  <a:cubicBezTo>
                    <a:pt x="683" y="559"/>
                    <a:pt x="745" y="528"/>
                    <a:pt x="776" y="497"/>
                  </a:cubicBezTo>
                  <a:cubicBezTo>
                    <a:pt x="931" y="311"/>
                    <a:pt x="807" y="1"/>
                    <a:pt x="59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</p:grpSp>
      <p:grpSp>
        <p:nvGrpSpPr>
          <p:cNvPr id="68" name="Google Shape;1121;p66">
            <a:extLst>
              <a:ext uri="{FF2B5EF4-FFF2-40B4-BE49-F238E27FC236}">
                <a16:creationId xmlns:a16="http://schemas.microsoft.com/office/drawing/2014/main" id="{0FD80780-98CD-49FD-9492-D9ED54DB2284}"/>
              </a:ext>
            </a:extLst>
          </p:cNvPr>
          <p:cNvGrpSpPr/>
          <p:nvPr/>
        </p:nvGrpSpPr>
        <p:grpSpPr>
          <a:xfrm>
            <a:off x="2946200" y="1550919"/>
            <a:ext cx="293085" cy="376383"/>
            <a:chOff x="1576551" y="2467338"/>
            <a:chExt cx="293085" cy="376383"/>
          </a:xfrm>
        </p:grpSpPr>
        <p:sp>
          <p:nvSpPr>
            <p:cNvPr id="69" name="Google Shape;1122;p66">
              <a:extLst>
                <a:ext uri="{FF2B5EF4-FFF2-40B4-BE49-F238E27FC236}">
                  <a16:creationId xmlns:a16="http://schemas.microsoft.com/office/drawing/2014/main" id="{4FC7FE41-9112-48BE-92AF-24C5092203BB}"/>
                </a:ext>
              </a:extLst>
            </p:cNvPr>
            <p:cNvSpPr/>
            <p:nvPr/>
          </p:nvSpPr>
          <p:spPr>
            <a:xfrm>
              <a:off x="1576551" y="2467338"/>
              <a:ext cx="293085" cy="376383"/>
            </a:xfrm>
            <a:custGeom>
              <a:avLst/>
              <a:gdLst/>
              <a:ahLst/>
              <a:cxnLst/>
              <a:rect l="l" t="t" r="r" b="b"/>
              <a:pathLst>
                <a:path w="10858" h="13944" extrusionOk="0">
                  <a:moveTo>
                    <a:pt x="9400" y="519"/>
                  </a:moveTo>
                  <a:cubicBezTo>
                    <a:pt x="9441" y="519"/>
                    <a:pt x="9484" y="527"/>
                    <a:pt x="9524" y="543"/>
                  </a:cubicBezTo>
                  <a:lnTo>
                    <a:pt x="9493" y="574"/>
                  </a:lnTo>
                  <a:lnTo>
                    <a:pt x="10051" y="822"/>
                  </a:lnTo>
                  <a:cubicBezTo>
                    <a:pt x="10113" y="853"/>
                    <a:pt x="10175" y="915"/>
                    <a:pt x="10206" y="977"/>
                  </a:cubicBezTo>
                  <a:cubicBezTo>
                    <a:pt x="10237" y="1040"/>
                    <a:pt x="10237" y="1133"/>
                    <a:pt x="10206" y="1195"/>
                  </a:cubicBezTo>
                  <a:lnTo>
                    <a:pt x="10082" y="1443"/>
                  </a:lnTo>
                  <a:lnTo>
                    <a:pt x="9027" y="946"/>
                  </a:lnTo>
                  <a:lnTo>
                    <a:pt x="9120" y="698"/>
                  </a:lnTo>
                  <a:cubicBezTo>
                    <a:pt x="9166" y="583"/>
                    <a:pt x="9281" y="519"/>
                    <a:pt x="9400" y="519"/>
                  </a:cubicBezTo>
                  <a:close/>
                  <a:moveTo>
                    <a:pt x="2575" y="4886"/>
                  </a:moveTo>
                  <a:lnTo>
                    <a:pt x="3072" y="5320"/>
                  </a:lnTo>
                  <a:lnTo>
                    <a:pt x="2079" y="5320"/>
                  </a:lnTo>
                  <a:lnTo>
                    <a:pt x="2575" y="4886"/>
                  </a:lnTo>
                  <a:close/>
                  <a:moveTo>
                    <a:pt x="4033" y="4886"/>
                  </a:moveTo>
                  <a:lnTo>
                    <a:pt x="4561" y="5320"/>
                  </a:lnTo>
                  <a:lnTo>
                    <a:pt x="3909" y="5320"/>
                  </a:lnTo>
                  <a:lnTo>
                    <a:pt x="3723" y="5165"/>
                  </a:lnTo>
                  <a:lnTo>
                    <a:pt x="4033" y="4886"/>
                  </a:lnTo>
                  <a:close/>
                  <a:moveTo>
                    <a:pt x="8779" y="1443"/>
                  </a:moveTo>
                  <a:lnTo>
                    <a:pt x="9834" y="1939"/>
                  </a:lnTo>
                  <a:lnTo>
                    <a:pt x="9400" y="2870"/>
                  </a:lnTo>
                  <a:cubicBezTo>
                    <a:pt x="9120" y="3428"/>
                    <a:pt x="8934" y="4017"/>
                    <a:pt x="8841" y="4638"/>
                  </a:cubicBezTo>
                  <a:lnTo>
                    <a:pt x="8438" y="4297"/>
                  </a:lnTo>
                  <a:cubicBezTo>
                    <a:pt x="8391" y="4266"/>
                    <a:pt x="8329" y="4250"/>
                    <a:pt x="8267" y="4250"/>
                  </a:cubicBezTo>
                  <a:cubicBezTo>
                    <a:pt x="8205" y="4250"/>
                    <a:pt x="8143" y="4266"/>
                    <a:pt x="8097" y="4297"/>
                  </a:cubicBezTo>
                  <a:lnTo>
                    <a:pt x="6918" y="5320"/>
                  </a:lnTo>
                  <a:lnTo>
                    <a:pt x="5367" y="5320"/>
                  </a:lnTo>
                  <a:lnTo>
                    <a:pt x="5274" y="5258"/>
                  </a:lnTo>
                  <a:cubicBezTo>
                    <a:pt x="5553" y="5010"/>
                    <a:pt x="5863" y="4793"/>
                    <a:pt x="6205" y="4669"/>
                  </a:cubicBezTo>
                  <a:cubicBezTo>
                    <a:pt x="7321" y="4266"/>
                    <a:pt x="7911" y="3273"/>
                    <a:pt x="8345" y="2342"/>
                  </a:cubicBezTo>
                  <a:lnTo>
                    <a:pt x="8779" y="1443"/>
                  </a:lnTo>
                  <a:close/>
                  <a:moveTo>
                    <a:pt x="8314" y="4886"/>
                  </a:moveTo>
                  <a:lnTo>
                    <a:pt x="8810" y="5320"/>
                  </a:lnTo>
                  <a:lnTo>
                    <a:pt x="7787" y="5320"/>
                  </a:lnTo>
                  <a:lnTo>
                    <a:pt x="8314" y="4886"/>
                  </a:lnTo>
                  <a:close/>
                  <a:moveTo>
                    <a:pt x="9803" y="5879"/>
                  </a:moveTo>
                  <a:lnTo>
                    <a:pt x="9803" y="6964"/>
                  </a:lnTo>
                  <a:lnTo>
                    <a:pt x="1086" y="6964"/>
                  </a:lnTo>
                  <a:lnTo>
                    <a:pt x="1086" y="5879"/>
                  </a:lnTo>
                  <a:close/>
                  <a:moveTo>
                    <a:pt x="9896" y="7460"/>
                  </a:moveTo>
                  <a:cubicBezTo>
                    <a:pt x="10082" y="7864"/>
                    <a:pt x="10392" y="8546"/>
                    <a:pt x="10144" y="8980"/>
                  </a:cubicBezTo>
                  <a:lnTo>
                    <a:pt x="10175" y="9011"/>
                  </a:lnTo>
                  <a:cubicBezTo>
                    <a:pt x="9989" y="9291"/>
                    <a:pt x="9679" y="9415"/>
                    <a:pt x="9338" y="9415"/>
                  </a:cubicBezTo>
                  <a:lnTo>
                    <a:pt x="9741" y="7460"/>
                  </a:lnTo>
                  <a:close/>
                  <a:moveTo>
                    <a:pt x="1117" y="7523"/>
                  </a:moveTo>
                  <a:lnTo>
                    <a:pt x="1521" y="9446"/>
                  </a:lnTo>
                  <a:cubicBezTo>
                    <a:pt x="1211" y="9446"/>
                    <a:pt x="900" y="9291"/>
                    <a:pt x="683" y="9042"/>
                  </a:cubicBezTo>
                  <a:cubicBezTo>
                    <a:pt x="466" y="8608"/>
                    <a:pt x="745" y="7895"/>
                    <a:pt x="962" y="7523"/>
                  </a:cubicBezTo>
                  <a:close/>
                  <a:moveTo>
                    <a:pt x="9358" y="0"/>
                  </a:moveTo>
                  <a:cubicBezTo>
                    <a:pt x="9053" y="0"/>
                    <a:pt x="8758" y="168"/>
                    <a:pt x="8624" y="481"/>
                  </a:cubicBezTo>
                  <a:lnTo>
                    <a:pt x="7849" y="2156"/>
                  </a:lnTo>
                  <a:cubicBezTo>
                    <a:pt x="7476" y="2994"/>
                    <a:pt x="6949" y="3831"/>
                    <a:pt x="6018" y="4172"/>
                  </a:cubicBezTo>
                  <a:cubicBezTo>
                    <a:pt x="5584" y="4359"/>
                    <a:pt x="5212" y="4576"/>
                    <a:pt x="4871" y="4886"/>
                  </a:cubicBezTo>
                  <a:lnTo>
                    <a:pt x="4219" y="4328"/>
                  </a:lnTo>
                  <a:cubicBezTo>
                    <a:pt x="4173" y="4281"/>
                    <a:pt x="4111" y="4258"/>
                    <a:pt x="4045" y="4258"/>
                  </a:cubicBezTo>
                  <a:cubicBezTo>
                    <a:pt x="3979" y="4258"/>
                    <a:pt x="3909" y="4281"/>
                    <a:pt x="3847" y="4328"/>
                  </a:cubicBezTo>
                  <a:lnTo>
                    <a:pt x="3289" y="4824"/>
                  </a:lnTo>
                  <a:lnTo>
                    <a:pt x="2730" y="4328"/>
                  </a:lnTo>
                  <a:cubicBezTo>
                    <a:pt x="2684" y="4281"/>
                    <a:pt x="2622" y="4258"/>
                    <a:pt x="2560" y="4258"/>
                  </a:cubicBezTo>
                  <a:cubicBezTo>
                    <a:pt x="2498" y="4258"/>
                    <a:pt x="2436" y="4281"/>
                    <a:pt x="2389" y="4328"/>
                  </a:cubicBezTo>
                  <a:lnTo>
                    <a:pt x="1211" y="5351"/>
                  </a:lnTo>
                  <a:lnTo>
                    <a:pt x="807" y="5351"/>
                  </a:lnTo>
                  <a:cubicBezTo>
                    <a:pt x="652" y="5351"/>
                    <a:pt x="528" y="5444"/>
                    <a:pt x="528" y="5599"/>
                  </a:cubicBezTo>
                  <a:lnTo>
                    <a:pt x="528" y="7150"/>
                  </a:lnTo>
                  <a:cubicBezTo>
                    <a:pt x="404" y="7367"/>
                    <a:pt x="311" y="7585"/>
                    <a:pt x="218" y="7833"/>
                  </a:cubicBezTo>
                  <a:cubicBezTo>
                    <a:pt x="1" y="8298"/>
                    <a:pt x="1" y="8825"/>
                    <a:pt x="218" y="9291"/>
                  </a:cubicBezTo>
                  <a:cubicBezTo>
                    <a:pt x="466" y="9725"/>
                    <a:pt x="931" y="9942"/>
                    <a:pt x="1645" y="9973"/>
                  </a:cubicBezTo>
                  <a:lnTo>
                    <a:pt x="2420" y="13726"/>
                  </a:lnTo>
                  <a:cubicBezTo>
                    <a:pt x="2451" y="13850"/>
                    <a:pt x="2575" y="13944"/>
                    <a:pt x="2699" y="13944"/>
                  </a:cubicBezTo>
                  <a:lnTo>
                    <a:pt x="8159" y="13944"/>
                  </a:lnTo>
                  <a:cubicBezTo>
                    <a:pt x="8283" y="13944"/>
                    <a:pt x="8376" y="13850"/>
                    <a:pt x="8407" y="13726"/>
                  </a:cubicBezTo>
                  <a:lnTo>
                    <a:pt x="8593" y="12858"/>
                  </a:lnTo>
                  <a:cubicBezTo>
                    <a:pt x="8624" y="12703"/>
                    <a:pt x="8531" y="12579"/>
                    <a:pt x="8407" y="12548"/>
                  </a:cubicBezTo>
                  <a:lnTo>
                    <a:pt x="8345" y="12548"/>
                  </a:lnTo>
                  <a:cubicBezTo>
                    <a:pt x="8190" y="12548"/>
                    <a:pt x="8097" y="12641"/>
                    <a:pt x="8066" y="12765"/>
                  </a:cubicBezTo>
                  <a:lnTo>
                    <a:pt x="7942" y="13385"/>
                  </a:lnTo>
                  <a:lnTo>
                    <a:pt x="2948" y="13385"/>
                  </a:lnTo>
                  <a:lnTo>
                    <a:pt x="1676" y="7523"/>
                  </a:lnTo>
                  <a:lnTo>
                    <a:pt x="9182" y="7523"/>
                  </a:lnTo>
                  <a:lnTo>
                    <a:pt x="8593" y="10345"/>
                  </a:lnTo>
                  <a:cubicBezTo>
                    <a:pt x="8562" y="10500"/>
                    <a:pt x="8655" y="10655"/>
                    <a:pt x="8810" y="10687"/>
                  </a:cubicBezTo>
                  <a:lnTo>
                    <a:pt x="8841" y="10687"/>
                  </a:lnTo>
                  <a:cubicBezTo>
                    <a:pt x="8965" y="10687"/>
                    <a:pt x="9089" y="10593"/>
                    <a:pt x="9120" y="10469"/>
                  </a:cubicBezTo>
                  <a:lnTo>
                    <a:pt x="9213" y="9973"/>
                  </a:lnTo>
                  <a:cubicBezTo>
                    <a:pt x="9927" y="9942"/>
                    <a:pt x="10423" y="9725"/>
                    <a:pt x="10640" y="9291"/>
                  </a:cubicBezTo>
                  <a:cubicBezTo>
                    <a:pt x="10858" y="8825"/>
                    <a:pt x="10858" y="8298"/>
                    <a:pt x="10640" y="7833"/>
                  </a:cubicBezTo>
                  <a:cubicBezTo>
                    <a:pt x="10578" y="7616"/>
                    <a:pt x="10454" y="7367"/>
                    <a:pt x="10330" y="7181"/>
                  </a:cubicBezTo>
                  <a:lnTo>
                    <a:pt x="10330" y="5630"/>
                  </a:lnTo>
                  <a:cubicBezTo>
                    <a:pt x="10330" y="5475"/>
                    <a:pt x="10206" y="5351"/>
                    <a:pt x="10082" y="5351"/>
                  </a:cubicBezTo>
                  <a:lnTo>
                    <a:pt x="9617" y="5351"/>
                  </a:lnTo>
                  <a:lnTo>
                    <a:pt x="9369" y="5134"/>
                  </a:lnTo>
                  <a:cubicBezTo>
                    <a:pt x="9369" y="5072"/>
                    <a:pt x="9369" y="5041"/>
                    <a:pt x="9369" y="5010"/>
                  </a:cubicBezTo>
                  <a:cubicBezTo>
                    <a:pt x="9400" y="4359"/>
                    <a:pt x="9586" y="3707"/>
                    <a:pt x="9896" y="3118"/>
                  </a:cubicBezTo>
                  <a:lnTo>
                    <a:pt x="10671" y="1443"/>
                  </a:lnTo>
                  <a:cubicBezTo>
                    <a:pt x="10764" y="1226"/>
                    <a:pt x="10795" y="1008"/>
                    <a:pt x="10702" y="822"/>
                  </a:cubicBezTo>
                  <a:cubicBezTo>
                    <a:pt x="10640" y="605"/>
                    <a:pt x="10485" y="419"/>
                    <a:pt x="10299" y="357"/>
                  </a:cubicBezTo>
                  <a:lnTo>
                    <a:pt x="9710" y="78"/>
                  </a:lnTo>
                  <a:cubicBezTo>
                    <a:pt x="9597" y="26"/>
                    <a:pt x="9477" y="0"/>
                    <a:pt x="935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123;p66">
              <a:extLst>
                <a:ext uri="{FF2B5EF4-FFF2-40B4-BE49-F238E27FC236}">
                  <a16:creationId xmlns:a16="http://schemas.microsoft.com/office/drawing/2014/main" id="{7A1E89BA-D410-4255-895D-C9766544BB2D}"/>
                </a:ext>
              </a:extLst>
            </p:cNvPr>
            <p:cNvSpPr/>
            <p:nvPr/>
          </p:nvSpPr>
          <p:spPr>
            <a:xfrm>
              <a:off x="1800939" y="2773352"/>
              <a:ext cx="15953" cy="15116"/>
            </a:xfrm>
            <a:custGeom>
              <a:avLst/>
              <a:gdLst/>
              <a:ahLst/>
              <a:cxnLst/>
              <a:rect l="l" t="t" r="r" b="b"/>
              <a:pathLst>
                <a:path w="591" h="560" extrusionOk="0">
                  <a:moveTo>
                    <a:pt x="280" y="1"/>
                  </a:moveTo>
                  <a:cubicBezTo>
                    <a:pt x="156" y="1"/>
                    <a:pt x="63" y="94"/>
                    <a:pt x="32" y="218"/>
                  </a:cubicBezTo>
                  <a:cubicBezTo>
                    <a:pt x="1" y="373"/>
                    <a:pt x="94" y="528"/>
                    <a:pt x="218" y="559"/>
                  </a:cubicBezTo>
                  <a:lnTo>
                    <a:pt x="280" y="559"/>
                  </a:lnTo>
                  <a:cubicBezTo>
                    <a:pt x="404" y="528"/>
                    <a:pt x="528" y="466"/>
                    <a:pt x="559" y="342"/>
                  </a:cubicBezTo>
                  <a:cubicBezTo>
                    <a:pt x="590" y="187"/>
                    <a:pt x="497" y="32"/>
                    <a:pt x="34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71" name="Google Shape;245;p36">
            <a:extLst>
              <a:ext uri="{FF2B5EF4-FFF2-40B4-BE49-F238E27FC236}">
                <a16:creationId xmlns:a16="http://schemas.microsoft.com/office/drawing/2014/main" id="{9D40A916-4DBA-4E63-A2BB-DD96EA2A3196}"/>
              </a:ext>
            </a:extLst>
          </p:cNvPr>
          <p:cNvCxnSpPr>
            <a:cxnSpLocks/>
          </p:cNvCxnSpPr>
          <p:nvPr/>
        </p:nvCxnSpPr>
        <p:spPr>
          <a:xfrm>
            <a:off x="4352330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72" name="Google Shape;277;p36">
            <a:extLst>
              <a:ext uri="{FF2B5EF4-FFF2-40B4-BE49-F238E27FC236}">
                <a16:creationId xmlns:a16="http://schemas.microsoft.com/office/drawing/2014/main" id="{0183167A-CC9F-4457-82BC-B627BBE4943F}"/>
              </a:ext>
            </a:extLst>
          </p:cNvPr>
          <p:cNvSpPr/>
          <p:nvPr/>
        </p:nvSpPr>
        <p:spPr>
          <a:xfrm>
            <a:off x="4036170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236;p36">
            <a:extLst>
              <a:ext uri="{FF2B5EF4-FFF2-40B4-BE49-F238E27FC236}">
                <a16:creationId xmlns:a16="http://schemas.microsoft.com/office/drawing/2014/main" id="{B6EC0433-6EF5-48CE-8CC4-9901E52ABB5C}"/>
              </a:ext>
            </a:extLst>
          </p:cNvPr>
          <p:cNvSpPr txBox="1"/>
          <p:nvPr/>
        </p:nvSpPr>
        <p:spPr>
          <a:xfrm>
            <a:off x="3741690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450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thousand dal</a:t>
            </a:r>
            <a:endParaRPr sz="12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74" name="Google Shape;237;p36">
            <a:extLst>
              <a:ext uri="{FF2B5EF4-FFF2-40B4-BE49-F238E27FC236}">
                <a16:creationId xmlns:a16="http://schemas.microsoft.com/office/drawing/2014/main" id="{459A22FB-7E9A-4DB6-B323-2F31D4E05CEB}"/>
              </a:ext>
            </a:extLst>
          </p:cNvPr>
          <p:cNvSpPr txBox="1"/>
          <p:nvPr/>
        </p:nvSpPr>
        <p:spPr>
          <a:xfrm>
            <a:off x="3728330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Brandy distillate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cxnSp>
        <p:nvCxnSpPr>
          <p:cNvPr id="96" name="Google Shape;245;p36">
            <a:extLst>
              <a:ext uri="{FF2B5EF4-FFF2-40B4-BE49-F238E27FC236}">
                <a16:creationId xmlns:a16="http://schemas.microsoft.com/office/drawing/2014/main" id="{AD62EA2C-D6DF-4186-8C0D-C25EF3E4061A}"/>
              </a:ext>
            </a:extLst>
          </p:cNvPr>
          <p:cNvCxnSpPr>
            <a:cxnSpLocks/>
          </p:cNvCxnSpPr>
          <p:nvPr/>
        </p:nvCxnSpPr>
        <p:spPr>
          <a:xfrm>
            <a:off x="5712202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97" name="Google Shape;277;p36">
            <a:extLst>
              <a:ext uri="{FF2B5EF4-FFF2-40B4-BE49-F238E27FC236}">
                <a16:creationId xmlns:a16="http://schemas.microsoft.com/office/drawing/2014/main" id="{10BD6EEA-1F77-4539-8668-606F9FEB3268}"/>
              </a:ext>
            </a:extLst>
          </p:cNvPr>
          <p:cNvSpPr/>
          <p:nvPr/>
        </p:nvSpPr>
        <p:spPr>
          <a:xfrm>
            <a:off x="5396042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236;p36">
            <a:extLst>
              <a:ext uri="{FF2B5EF4-FFF2-40B4-BE49-F238E27FC236}">
                <a16:creationId xmlns:a16="http://schemas.microsoft.com/office/drawing/2014/main" id="{37B6985B-DABD-469F-B56B-EAABFB5E8A26}"/>
              </a:ext>
            </a:extLst>
          </p:cNvPr>
          <p:cNvSpPr txBox="1"/>
          <p:nvPr/>
        </p:nvSpPr>
        <p:spPr>
          <a:xfrm>
            <a:off x="5101562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370,8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thousand dal</a:t>
            </a:r>
            <a:endParaRPr sz="12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99" name="Google Shape;237;p36">
            <a:extLst>
              <a:ext uri="{FF2B5EF4-FFF2-40B4-BE49-F238E27FC236}">
                <a16:creationId xmlns:a16="http://schemas.microsoft.com/office/drawing/2014/main" id="{CECD8B62-E8DB-4F52-9042-9590667EAC1E}"/>
              </a:ext>
            </a:extLst>
          </p:cNvPr>
          <p:cNvSpPr txBox="1"/>
          <p:nvPr/>
        </p:nvSpPr>
        <p:spPr>
          <a:xfrm>
            <a:off x="5088202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Brandy bottling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cxnSp>
        <p:nvCxnSpPr>
          <p:cNvPr id="113" name="Google Shape;245;p36">
            <a:extLst>
              <a:ext uri="{FF2B5EF4-FFF2-40B4-BE49-F238E27FC236}">
                <a16:creationId xmlns:a16="http://schemas.microsoft.com/office/drawing/2014/main" id="{5F5C695F-42F8-4FD8-9D97-D2AC95700F98}"/>
              </a:ext>
            </a:extLst>
          </p:cNvPr>
          <p:cNvCxnSpPr>
            <a:cxnSpLocks/>
          </p:cNvCxnSpPr>
          <p:nvPr/>
        </p:nvCxnSpPr>
        <p:spPr>
          <a:xfrm>
            <a:off x="7088253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14" name="Google Shape;277;p36">
            <a:extLst>
              <a:ext uri="{FF2B5EF4-FFF2-40B4-BE49-F238E27FC236}">
                <a16:creationId xmlns:a16="http://schemas.microsoft.com/office/drawing/2014/main" id="{7B54ABD3-5629-46E2-BDC8-2B1E275A3360}"/>
              </a:ext>
            </a:extLst>
          </p:cNvPr>
          <p:cNvSpPr/>
          <p:nvPr/>
        </p:nvSpPr>
        <p:spPr>
          <a:xfrm>
            <a:off x="6772093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236;p36">
            <a:extLst>
              <a:ext uri="{FF2B5EF4-FFF2-40B4-BE49-F238E27FC236}">
                <a16:creationId xmlns:a16="http://schemas.microsoft.com/office/drawing/2014/main" id="{2DD81204-7267-4B17-B44D-92830974AFFE}"/>
              </a:ext>
            </a:extLst>
          </p:cNvPr>
          <p:cNvSpPr txBox="1"/>
          <p:nvPr/>
        </p:nvSpPr>
        <p:spPr>
          <a:xfrm>
            <a:off x="6477613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25,5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thousand dal</a:t>
            </a:r>
            <a:endParaRPr sz="12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116" name="Google Shape;237;p36">
            <a:extLst>
              <a:ext uri="{FF2B5EF4-FFF2-40B4-BE49-F238E27FC236}">
                <a16:creationId xmlns:a16="http://schemas.microsoft.com/office/drawing/2014/main" id="{D38951D6-1526-49BE-B20C-C390F0E8C631}"/>
              </a:ext>
            </a:extLst>
          </p:cNvPr>
          <p:cNvSpPr txBox="1"/>
          <p:nvPr/>
        </p:nvSpPr>
        <p:spPr>
          <a:xfrm>
            <a:off x="6464253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liqueur and vodka products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  <p:grpSp>
        <p:nvGrpSpPr>
          <p:cNvPr id="117" name="Google Shape;965;p66">
            <a:extLst>
              <a:ext uri="{FF2B5EF4-FFF2-40B4-BE49-F238E27FC236}">
                <a16:creationId xmlns:a16="http://schemas.microsoft.com/office/drawing/2014/main" id="{B70A2123-6B92-4D94-92F7-92E5C2CE3E05}"/>
              </a:ext>
            </a:extLst>
          </p:cNvPr>
          <p:cNvGrpSpPr/>
          <p:nvPr/>
        </p:nvGrpSpPr>
        <p:grpSpPr>
          <a:xfrm>
            <a:off x="8154125" y="1579170"/>
            <a:ext cx="376815" cy="318350"/>
            <a:chOff x="1534685" y="3698574"/>
            <a:chExt cx="376815" cy="318350"/>
          </a:xfrm>
        </p:grpSpPr>
        <p:sp>
          <p:nvSpPr>
            <p:cNvPr id="118" name="Google Shape;966;p66">
              <a:extLst>
                <a:ext uri="{FF2B5EF4-FFF2-40B4-BE49-F238E27FC236}">
                  <a16:creationId xmlns:a16="http://schemas.microsoft.com/office/drawing/2014/main" id="{EDA7261F-7A58-49E6-8B80-C379500965AB}"/>
                </a:ext>
              </a:extLst>
            </p:cNvPr>
            <p:cNvSpPr/>
            <p:nvPr/>
          </p:nvSpPr>
          <p:spPr>
            <a:xfrm>
              <a:off x="1726440" y="4002509"/>
              <a:ext cx="16762" cy="14414"/>
            </a:xfrm>
            <a:custGeom>
              <a:avLst/>
              <a:gdLst/>
              <a:ahLst/>
              <a:cxnLst/>
              <a:rect l="l" t="t" r="r" b="b"/>
              <a:pathLst>
                <a:path w="621" h="534" extrusionOk="0">
                  <a:moveTo>
                    <a:pt x="372" y="0"/>
                  </a:moveTo>
                  <a:cubicBezTo>
                    <a:pt x="124" y="0"/>
                    <a:pt x="0" y="279"/>
                    <a:pt x="155" y="466"/>
                  </a:cubicBezTo>
                  <a:cubicBezTo>
                    <a:pt x="212" y="513"/>
                    <a:pt x="277" y="534"/>
                    <a:pt x="340" y="534"/>
                  </a:cubicBezTo>
                  <a:cubicBezTo>
                    <a:pt x="485" y="534"/>
                    <a:pt x="621" y="421"/>
                    <a:pt x="621" y="248"/>
                  </a:cubicBezTo>
                  <a:cubicBezTo>
                    <a:pt x="621" y="124"/>
                    <a:pt x="497" y="0"/>
                    <a:pt x="37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967;p66">
              <a:extLst>
                <a:ext uri="{FF2B5EF4-FFF2-40B4-BE49-F238E27FC236}">
                  <a16:creationId xmlns:a16="http://schemas.microsoft.com/office/drawing/2014/main" id="{E1130FF4-1D87-459E-A89B-A5B0C983C14F}"/>
                </a:ext>
              </a:extLst>
            </p:cNvPr>
            <p:cNvSpPr/>
            <p:nvPr/>
          </p:nvSpPr>
          <p:spPr>
            <a:xfrm>
              <a:off x="1534685" y="3698574"/>
              <a:ext cx="376815" cy="318188"/>
            </a:xfrm>
            <a:custGeom>
              <a:avLst/>
              <a:gdLst/>
              <a:ahLst/>
              <a:cxnLst/>
              <a:rect l="l" t="t" r="r" b="b"/>
              <a:pathLst>
                <a:path w="13960" h="11788" extrusionOk="0">
                  <a:moveTo>
                    <a:pt x="9027" y="559"/>
                  </a:moveTo>
                  <a:cubicBezTo>
                    <a:pt x="9089" y="683"/>
                    <a:pt x="9151" y="807"/>
                    <a:pt x="9214" y="931"/>
                  </a:cubicBezTo>
                  <a:cubicBezTo>
                    <a:pt x="9027" y="993"/>
                    <a:pt x="8810" y="1055"/>
                    <a:pt x="8624" y="1117"/>
                  </a:cubicBezTo>
                  <a:cubicBezTo>
                    <a:pt x="8562" y="931"/>
                    <a:pt x="8500" y="745"/>
                    <a:pt x="8438" y="559"/>
                  </a:cubicBezTo>
                  <a:close/>
                  <a:moveTo>
                    <a:pt x="7849" y="559"/>
                  </a:moveTo>
                  <a:cubicBezTo>
                    <a:pt x="7973" y="838"/>
                    <a:pt x="8035" y="1086"/>
                    <a:pt x="8128" y="1396"/>
                  </a:cubicBezTo>
                  <a:cubicBezTo>
                    <a:pt x="7849" y="1551"/>
                    <a:pt x="7601" y="1768"/>
                    <a:pt x="7352" y="2016"/>
                  </a:cubicBezTo>
                  <a:cubicBezTo>
                    <a:pt x="7290" y="1520"/>
                    <a:pt x="7166" y="1024"/>
                    <a:pt x="7042" y="559"/>
                  </a:cubicBezTo>
                  <a:close/>
                  <a:moveTo>
                    <a:pt x="2482" y="559"/>
                  </a:moveTo>
                  <a:cubicBezTo>
                    <a:pt x="2296" y="1086"/>
                    <a:pt x="2141" y="1644"/>
                    <a:pt x="2048" y="2203"/>
                  </a:cubicBezTo>
                  <a:lnTo>
                    <a:pt x="1273" y="2203"/>
                  </a:lnTo>
                  <a:cubicBezTo>
                    <a:pt x="1459" y="1644"/>
                    <a:pt x="1676" y="1086"/>
                    <a:pt x="1924" y="559"/>
                  </a:cubicBezTo>
                  <a:close/>
                  <a:moveTo>
                    <a:pt x="3878" y="559"/>
                  </a:moveTo>
                  <a:cubicBezTo>
                    <a:pt x="3723" y="1086"/>
                    <a:pt x="3630" y="1644"/>
                    <a:pt x="3537" y="2203"/>
                  </a:cubicBezTo>
                  <a:lnTo>
                    <a:pt x="2575" y="2203"/>
                  </a:lnTo>
                  <a:cubicBezTo>
                    <a:pt x="2699" y="1644"/>
                    <a:pt x="2855" y="1086"/>
                    <a:pt x="3041" y="559"/>
                  </a:cubicBezTo>
                  <a:close/>
                  <a:moveTo>
                    <a:pt x="5181" y="559"/>
                  </a:moveTo>
                  <a:lnTo>
                    <a:pt x="5181" y="2203"/>
                  </a:lnTo>
                  <a:lnTo>
                    <a:pt x="4095" y="2203"/>
                  </a:lnTo>
                  <a:cubicBezTo>
                    <a:pt x="4188" y="1644"/>
                    <a:pt x="4281" y="1086"/>
                    <a:pt x="4437" y="559"/>
                  </a:cubicBezTo>
                  <a:close/>
                  <a:moveTo>
                    <a:pt x="6453" y="559"/>
                  </a:moveTo>
                  <a:cubicBezTo>
                    <a:pt x="6608" y="1086"/>
                    <a:pt x="6732" y="1644"/>
                    <a:pt x="6825" y="2203"/>
                  </a:cubicBezTo>
                  <a:lnTo>
                    <a:pt x="5739" y="2203"/>
                  </a:lnTo>
                  <a:lnTo>
                    <a:pt x="5739" y="559"/>
                  </a:lnTo>
                  <a:close/>
                  <a:moveTo>
                    <a:pt x="6794" y="2730"/>
                  </a:moveTo>
                  <a:cubicBezTo>
                    <a:pt x="6701" y="2916"/>
                    <a:pt x="6608" y="3102"/>
                    <a:pt x="6546" y="3288"/>
                  </a:cubicBezTo>
                  <a:lnTo>
                    <a:pt x="900" y="3288"/>
                  </a:lnTo>
                  <a:cubicBezTo>
                    <a:pt x="931" y="3102"/>
                    <a:pt x="993" y="2916"/>
                    <a:pt x="1055" y="2730"/>
                  </a:cubicBezTo>
                  <a:close/>
                  <a:moveTo>
                    <a:pt x="3672" y="5792"/>
                  </a:moveTo>
                  <a:cubicBezTo>
                    <a:pt x="3882" y="5792"/>
                    <a:pt x="4085" y="5964"/>
                    <a:pt x="4064" y="6235"/>
                  </a:cubicBezTo>
                  <a:cubicBezTo>
                    <a:pt x="4064" y="6421"/>
                    <a:pt x="3878" y="6607"/>
                    <a:pt x="3692" y="6607"/>
                  </a:cubicBezTo>
                  <a:cubicBezTo>
                    <a:pt x="3680" y="6608"/>
                    <a:pt x="3668" y="6609"/>
                    <a:pt x="3657" y="6609"/>
                  </a:cubicBezTo>
                  <a:cubicBezTo>
                    <a:pt x="3306" y="6609"/>
                    <a:pt x="3112" y="6165"/>
                    <a:pt x="3382" y="5925"/>
                  </a:cubicBezTo>
                  <a:cubicBezTo>
                    <a:pt x="3463" y="5833"/>
                    <a:pt x="3569" y="5792"/>
                    <a:pt x="3672" y="5792"/>
                  </a:cubicBezTo>
                  <a:close/>
                  <a:moveTo>
                    <a:pt x="1769" y="3847"/>
                  </a:moveTo>
                  <a:cubicBezTo>
                    <a:pt x="1614" y="5211"/>
                    <a:pt x="1614" y="6607"/>
                    <a:pt x="1769" y="7972"/>
                  </a:cubicBezTo>
                  <a:lnTo>
                    <a:pt x="776" y="7972"/>
                  </a:lnTo>
                  <a:cubicBezTo>
                    <a:pt x="466" y="6607"/>
                    <a:pt x="466" y="5211"/>
                    <a:pt x="776" y="3847"/>
                  </a:cubicBezTo>
                  <a:close/>
                  <a:moveTo>
                    <a:pt x="3351" y="3847"/>
                  </a:moveTo>
                  <a:cubicBezTo>
                    <a:pt x="3320" y="4312"/>
                    <a:pt x="3289" y="4839"/>
                    <a:pt x="3289" y="5336"/>
                  </a:cubicBezTo>
                  <a:cubicBezTo>
                    <a:pt x="2544" y="5677"/>
                    <a:pt x="2544" y="6731"/>
                    <a:pt x="3289" y="7073"/>
                  </a:cubicBezTo>
                  <a:cubicBezTo>
                    <a:pt x="3289" y="7383"/>
                    <a:pt x="3320" y="7693"/>
                    <a:pt x="3320" y="7972"/>
                  </a:cubicBezTo>
                  <a:lnTo>
                    <a:pt x="2296" y="7972"/>
                  </a:lnTo>
                  <a:cubicBezTo>
                    <a:pt x="2141" y="6607"/>
                    <a:pt x="2141" y="5211"/>
                    <a:pt x="2296" y="3847"/>
                  </a:cubicBezTo>
                  <a:close/>
                  <a:moveTo>
                    <a:pt x="5212" y="3816"/>
                  </a:moveTo>
                  <a:lnTo>
                    <a:pt x="5212" y="7972"/>
                  </a:lnTo>
                  <a:lnTo>
                    <a:pt x="3909" y="7972"/>
                  </a:lnTo>
                  <a:cubicBezTo>
                    <a:pt x="3878" y="7693"/>
                    <a:pt x="3847" y="7414"/>
                    <a:pt x="3847" y="7135"/>
                  </a:cubicBezTo>
                  <a:cubicBezTo>
                    <a:pt x="4902" y="6980"/>
                    <a:pt x="4902" y="5429"/>
                    <a:pt x="3847" y="5242"/>
                  </a:cubicBezTo>
                  <a:cubicBezTo>
                    <a:pt x="3847" y="4777"/>
                    <a:pt x="3878" y="4312"/>
                    <a:pt x="3909" y="3816"/>
                  </a:cubicBezTo>
                  <a:close/>
                  <a:moveTo>
                    <a:pt x="6360" y="3847"/>
                  </a:moveTo>
                  <a:cubicBezTo>
                    <a:pt x="6298" y="4095"/>
                    <a:pt x="6267" y="4405"/>
                    <a:pt x="6267" y="4684"/>
                  </a:cubicBezTo>
                  <a:cubicBezTo>
                    <a:pt x="6267" y="5522"/>
                    <a:pt x="6546" y="6328"/>
                    <a:pt x="7042" y="7011"/>
                  </a:cubicBezTo>
                  <a:cubicBezTo>
                    <a:pt x="7042" y="7321"/>
                    <a:pt x="7011" y="7662"/>
                    <a:pt x="7011" y="7972"/>
                  </a:cubicBezTo>
                  <a:lnTo>
                    <a:pt x="5739" y="7972"/>
                  </a:lnTo>
                  <a:lnTo>
                    <a:pt x="5739" y="3847"/>
                  </a:lnTo>
                  <a:close/>
                  <a:moveTo>
                    <a:pt x="7601" y="7569"/>
                  </a:moveTo>
                  <a:cubicBezTo>
                    <a:pt x="7756" y="7724"/>
                    <a:pt x="7942" y="7848"/>
                    <a:pt x="8159" y="7972"/>
                  </a:cubicBezTo>
                  <a:lnTo>
                    <a:pt x="7569" y="7972"/>
                  </a:lnTo>
                  <a:cubicBezTo>
                    <a:pt x="7569" y="7848"/>
                    <a:pt x="7569" y="7693"/>
                    <a:pt x="7601" y="7569"/>
                  </a:cubicBezTo>
                  <a:close/>
                  <a:moveTo>
                    <a:pt x="10113" y="1365"/>
                  </a:moveTo>
                  <a:cubicBezTo>
                    <a:pt x="11943" y="1365"/>
                    <a:pt x="13432" y="2854"/>
                    <a:pt x="13432" y="4684"/>
                  </a:cubicBezTo>
                  <a:cubicBezTo>
                    <a:pt x="13432" y="6675"/>
                    <a:pt x="11803" y="7987"/>
                    <a:pt x="10106" y="7987"/>
                  </a:cubicBezTo>
                  <a:cubicBezTo>
                    <a:pt x="9291" y="7987"/>
                    <a:pt x="8461" y="7685"/>
                    <a:pt x="7787" y="7011"/>
                  </a:cubicBezTo>
                  <a:cubicBezTo>
                    <a:pt x="5708" y="4932"/>
                    <a:pt x="7166" y="1365"/>
                    <a:pt x="10113" y="1365"/>
                  </a:cubicBezTo>
                  <a:close/>
                  <a:moveTo>
                    <a:pt x="10020" y="8531"/>
                  </a:moveTo>
                  <a:cubicBezTo>
                    <a:pt x="9989" y="8717"/>
                    <a:pt x="9927" y="8872"/>
                    <a:pt x="9865" y="9058"/>
                  </a:cubicBezTo>
                  <a:lnTo>
                    <a:pt x="1055" y="9058"/>
                  </a:lnTo>
                  <a:cubicBezTo>
                    <a:pt x="993" y="8872"/>
                    <a:pt x="931" y="8717"/>
                    <a:pt x="900" y="8531"/>
                  </a:cubicBezTo>
                  <a:close/>
                  <a:moveTo>
                    <a:pt x="1986" y="9616"/>
                  </a:moveTo>
                  <a:cubicBezTo>
                    <a:pt x="2048" y="9802"/>
                    <a:pt x="2079" y="9988"/>
                    <a:pt x="2110" y="10144"/>
                  </a:cubicBezTo>
                  <a:lnTo>
                    <a:pt x="1428" y="10144"/>
                  </a:lnTo>
                  <a:cubicBezTo>
                    <a:pt x="1335" y="9957"/>
                    <a:pt x="1273" y="9802"/>
                    <a:pt x="1211" y="9616"/>
                  </a:cubicBezTo>
                  <a:close/>
                  <a:moveTo>
                    <a:pt x="3537" y="9616"/>
                  </a:moveTo>
                  <a:cubicBezTo>
                    <a:pt x="3568" y="9802"/>
                    <a:pt x="3599" y="9988"/>
                    <a:pt x="3630" y="10144"/>
                  </a:cubicBezTo>
                  <a:lnTo>
                    <a:pt x="2699" y="10144"/>
                  </a:lnTo>
                  <a:cubicBezTo>
                    <a:pt x="2668" y="9988"/>
                    <a:pt x="2606" y="9802"/>
                    <a:pt x="2575" y="9616"/>
                  </a:cubicBezTo>
                  <a:close/>
                  <a:moveTo>
                    <a:pt x="5181" y="9616"/>
                  </a:moveTo>
                  <a:lnTo>
                    <a:pt x="5181" y="10144"/>
                  </a:lnTo>
                  <a:lnTo>
                    <a:pt x="4188" y="10144"/>
                  </a:lnTo>
                  <a:cubicBezTo>
                    <a:pt x="4157" y="9988"/>
                    <a:pt x="4126" y="9802"/>
                    <a:pt x="4095" y="9616"/>
                  </a:cubicBezTo>
                  <a:close/>
                  <a:moveTo>
                    <a:pt x="6825" y="9616"/>
                  </a:moveTo>
                  <a:cubicBezTo>
                    <a:pt x="6794" y="9802"/>
                    <a:pt x="6763" y="9988"/>
                    <a:pt x="6732" y="10144"/>
                  </a:cubicBezTo>
                  <a:lnTo>
                    <a:pt x="5739" y="10144"/>
                  </a:lnTo>
                  <a:lnTo>
                    <a:pt x="5739" y="9616"/>
                  </a:lnTo>
                  <a:close/>
                  <a:moveTo>
                    <a:pt x="8345" y="9616"/>
                  </a:moveTo>
                  <a:cubicBezTo>
                    <a:pt x="8314" y="9802"/>
                    <a:pt x="8252" y="9988"/>
                    <a:pt x="8221" y="10144"/>
                  </a:cubicBezTo>
                  <a:lnTo>
                    <a:pt x="7290" y="10144"/>
                  </a:lnTo>
                  <a:cubicBezTo>
                    <a:pt x="7321" y="9988"/>
                    <a:pt x="7352" y="9802"/>
                    <a:pt x="7383" y="9616"/>
                  </a:cubicBezTo>
                  <a:close/>
                  <a:moveTo>
                    <a:pt x="9679" y="9616"/>
                  </a:moveTo>
                  <a:cubicBezTo>
                    <a:pt x="9617" y="9802"/>
                    <a:pt x="9555" y="9957"/>
                    <a:pt x="9493" y="10144"/>
                  </a:cubicBezTo>
                  <a:lnTo>
                    <a:pt x="8779" y="10144"/>
                  </a:lnTo>
                  <a:cubicBezTo>
                    <a:pt x="8841" y="9988"/>
                    <a:pt x="8872" y="9802"/>
                    <a:pt x="8903" y="9616"/>
                  </a:cubicBezTo>
                  <a:close/>
                  <a:moveTo>
                    <a:pt x="1707" y="0"/>
                  </a:moveTo>
                  <a:cubicBezTo>
                    <a:pt x="1614" y="0"/>
                    <a:pt x="1490" y="62"/>
                    <a:pt x="1459" y="155"/>
                  </a:cubicBezTo>
                  <a:cubicBezTo>
                    <a:pt x="559" y="1923"/>
                    <a:pt x="63" y="3878"/>
                    <a:pt x="1" y="5894"/>
                  </a:cubicBezTo>
                  <a:cubicBezTo>
                    <a:pt x="32" y="7476"/>
                    <a:pt x="373" y="9058"/>
                    <a:pt x="993" y="10516"/>
                  </a:cubicBezTo>
                  <a:cubicBezTo>
                    <a:pt x="1086" y="10733"/>
                    <a:pt x="1614" y="11663"/>
                    <a:pt x="1614" y="11663"/>
                  </a:cubicBezTo>
                  <a:cubicBezTo>
                    <a:pt x="1676" y="11726"/>
                    <a:pt x="1738" y="11788"/>
                    <a:pt x="1831" y="11788"/>
                  </a:cubicBezTo>
                  <a:lnTo>
                    <a:pt x="6236" y="11788"/>
                  </a:lnTo>
                  <a:cubicBezTo>
                    <a:pt x="6608" y="11757"/>
                    <a:pt x="6608" y="11229"/>
                    <a:pt x="6236" y="11229"/>
                  </a:cubicBezTo>
                  <a:lnTo>
                    <a:pt x="1986" y="11229"/>
                  </a:lnTo>
                  <a:cubicBezTo>
                    <a:pt x="1955" y="11136"/>
                    <a:pt x="1707" y="10733"/>
                    <a:pt x="1676" y="10671"/>
                  </a:cubicBezTo>
                  <a:lnTo>
                    <a:pt x="9245" y="10671"/>
                  </a:lnTo>
                  <a:cubicBezTo>
                    <a:pt x="9214" y="10764"/>
                    <a:pt x="8996" y="11136"/>
                    <a:pt x="8934" y="11229"/>
                  </a:cubicBezTo>
                  <a:lnTo>
                    <a:pt x="8686" y="11229"/>
                  </a:lnTo>
                  <a:cubicBezTo>
                    <a:pt x="8314" y="11229"/>
                    <a:pt x="8314" y="11788"/>
                    <a:pt x="8686" y="11788"/>
                  </a:cubicBezTo>
                  <a:lnTo>
                    <a:pt x="9089" y="11788"/>
                  </a:lnTo>
                  <a:cubicBezTo>
                    <a:pt x="9183" y="11788"/>
                    <a:pt x="9245" y="11726"/>
                    <a:pt x="9307" y="11663"/>
                  </a:cubicBezTo>
                  <a:cubicBezTo>
                    <a:pt x="9307" y="11663"/>
                    <a:pt x="9865" y="10733"/>
                    <a:pt x="9958" y="10516"/>
                  </a:cubicBezTo>
                  <a:cubicBezTo>
                    <a:pt x="10206" y="9864"/>
                    <a:pt x="10423" y="9182"/>
                    <a:pt x="10609" y="8468"/>
                  </a:cubicBezTo>
                  <a:cubicBezTo>
                    <a:pt x="12528" y="8252"/>
                    <a:pt x="13952" y="6616"/>
                    <a:pt x="13959" y="4669"/>
                  </a:cubicBezTo>
                  <a:lnTo>
                    <a:pt x="13959" y="4669"/>
                  </a:lnTo>
                  <a:cubicBezTo>
                    <a:pt x="13959" y="4674"/>
                    <a:pt x="13959" y="4679"/>
                    <a:pt x="13959" y="4684"/>
                  </a:cubicBezTo>
                  <a:lnTo>
                    <a:pt x="13959" y="4653"/>
                  </a:lnTo>
                  <a:cubicBezTo>
                    <a:pt x="13959" y="4658"/>
                    <a:pt x="13959" y="4663"/>
                    <a:pt x="13959" y="4669"/>
                  </a:cubicBezTo>
                  <a:lnTo>
                    <a:pt x="13959" y="4669"/>
                  </a:lnTo>
                  <a:cubicBezTo>
                    <a:pt x="13951" y="2536"/>
                    <a:pt x="12248" y="838"/>
                    <a:pt x="10113" y="838"/>
                  </a:cubicBezTo>
                  <a:lnTo>
                    <a:pt x="9772" y="838"/>
                  </a:lnTo>
                  <a:cubicBezTo>
                    <a:pt x="9679" y="621"/>
                    <a:pt x="9586" y="372"/>
                    <a:pt x="9462" y="155"/>
                  </a:cubicBezTo>
                  <a:cubicBezTo>
                    <a:pt x="9431" y="62"/>
                    <a:pt x="9307" y="0"/>
                    <a:pt x="921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968;p66">
              <a:extLst>
                <a:ext uri="{FF2B5EF4-FFF2-40B4-BE49-F238E27FC236}">
                  <a16:creationId xmlns:a16="http://schemas.microsoft.com/office/drawing/2014/main" id="{01CA3A8B-6D6E-4182-924A-F3C37D2FE37F}"/>
                </a:ext>
              </a:extLst>
            </p:cNvPr>
            <p:cNvSpPr/>
            <p:nvPr/>
          </p:nvSpPr>
          <p:spPr>
            <a:xfrm>
              <a:off x="1733971" y="3750372"/>
              <a:ext cx="173346" cy="149161"/>
            </a:xfrm>
            <a:custGeom>
              <a:avLst/>
              <a:gdLst/>
              <a:ahLst/>
              <a:cxnLst/>
              <a:rect l="l" t="t" r="r" b="b"/>
              <a:pathLst>
                <a:path w="6422" h="5526" extrusionOk="0">
                  <a:moveTo>
                    <a:pt x="2730" y="563"/>
                  </a:moveTo>
                  <a:cubicBezTo>
                    <a:pt x="4715" y="563"/>
                    <a:pt x="5708" y="2920"/>
                    <a:pt x="4312" y="4316"/>
                  </a:cubicBezTo>
                  <a:cubicBezTo>
                    <a:pt x="3861" y="4768"/>
                    <a:pt x="3305" y="4969"/>
                    <a:pt x="2760" y="4969"/>
                  </a:cubicBezTo>
                  <a:cubicBezTo>
                    <a:pt x="1621" y="4969"/>
                    <a:pt x="528" y="4087"/>
                    <a:pt x="528" y="2765"/>
                  </a:cubicBezTo>
                  <a:cubicBezTo>
                    <a:pt x="528" y="1524"/>
                    <a:pt x="1520" y="563"/>
                    <a:pt x="2730" y="563"/>
                  </a:cubicBezTo>
                  <a:close/>
                  <a:moveTo>
                    <a:pt x="2765" y="0"/>
                  </a:moveTo>
                  <a:cubicBezTo>
                    <a:pt x="1353" y="0"/>
                    <a:pt x="0" y="1105"/>
                    <a:pt x="0" y="2765"/>
                  </a:cubicBezTo>
                  <a:cubicBezTo>
                    <a:pt x="0" y="4285"/>
                    <a:pt x="1210" y="5495"/>
                    <a:pt x="2730" y="5526"/>
                  </a:cubicBezTo>
                  <a:cubicBezTo>
                    <a:pt x="5181" y="5526"/>
                    <a:pt x="6421" y="2548"/>
                    <a:pt x="4684" y="811"/>
                  </a:cubicBezTo>
                  <a:cubicBezTo>
                    <a:pt x="4124" y="251"/>
                    <a:pt x="3438" y="0"/>
                    <a:pt x="276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969;p66">
              <a:extLst>
                <a:ext uri="{FF2B5EF4-FFF2-40B4-BE49-F238E27FC236}">
                  <a16:creationId xmlns:a16="http://schemas.microsoft.com/office/drawing/2014/main" id="{81CCF0BB-1510-4F8E-B960-FF721D2B1D02}"/>
                </a:ext>
              </a:extLst>
            </p:cNvPr>
            <p:cNvSpPr/>
            <p:nvPr/>
          </p:nvSpPr>
          <p:spPr>
            <a:xfrm>
              <a:off x="1799266" y="3855130"/>
              <a:ext cx="17626" cy="14279"/>
            </a:xfrm>
            <a:custGeom>
              <a:avLst/>
              <a:gdLst/>
              <a:ahLst/>
              <a:cxnLst/>
              <a:rect l="l" t="t" r="r" b="b"/>
              <a:pathLst>
                <a:path w="653" h="529" extrusionOk="0">
                  <a:moveTo>
                    <a:pt x="311" y="1"/>
                  </a:moveTo>
                  <a:cubicBezTo>
                    <a:pt x="1" y="32"/>
                    <a:pt x="1" y="497"/>
                    <a:pt x="311" y="528"/>
                  </a:cubicBezTo>
                  <a:cubicBezTo>
                    <a:pt x="652" y="497"/>
                    <a:pt x="652" y="32"/>
                    <a:pt x="31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970;p66">
              <a:extLst>
                <a:ext uri="{FF2B5EF4-FFF2-40B4-BE49-F238E27FC236}">
                  <a16:creationId xmlns:a16="http://schemas.microsoft.com/office/drawing/2014/main" id="{A4357B0D-CEF3-43B0-9F4C-B4B3A9CC7311}"/>
                </a:ext>
              </a:extLst>
            </p:cNvPr>
            <p:cNvSpPr/>
            <p:nvPr/>
          </p:nvSpPr>
          <p:spPr>
            <a:xfrm>
              <a:off x="1763285" y="3817557"/>
              <a:ext cx="16762" cy="15008"/>
            </a:xfrm>
            <a:custGeom>
              <a:avLst/>
              <a:gdLst/>
              <a:ahLst/>
              <a:cxnLst/>
              <a:rect l="l" t="t" r="r" b="b"/>
              <a:pathLst>
                <a:path w="621" h="556" extrusionOk="0">
                  <a:moveTo>
                    <a:pt x="262" y="0"/>
                  </a:moveTo>
                  <a:cubicBezTo>
                    <a:pt x="124" y="0"/>
                    <a:pt x="0" y="111"/>
                    <a:pt x="0" y="276"/>
                  </a:cubicBezTo>
                  <a:cubicBezTo>
                    <a:pt x="0" y="431"/>
                    <a:pt x="124" y="555"/>
                    <a:pt x="279" y="555"/>
                  </a:cubicBezTo>
                  <a:cubicBezTo>
                    <a:pt x="496" y="555"/>
                    <a:pt x="620" y="245"/>
                    <a:pt x="465" y="90"/>
                  </a:cubicBezTo>
                  <a:cubicBezTo>
                    <a:pt x="403" y="28"/>
                    <a:pt x="331" y="0"/>
                    <a:pt x="26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971;p66">
              <a:extLst>
                <a:ext uri="{FF2B5EF4-FFF2-40B4-BE49-F238E27FC236}">
                  <a16:creationId xmlns:a16="http://schemas.microsoft.com/office/drawing/2014/main" id="{DCC1BAE1-3671-42E2-859C-72CED3E7DDA0}"/>
                </a:ext>
              </a:extLst>
            </p:cNvPr>
            <p:cNvSpPr/>
            <p:nvPr/>
          </p:nvSpPr>
          <p:spPr>
            <a:xfrm>
              <a:off x="1835274" y="3817449"/>
              <a:ext cx="17626" cy="14657"/>
            </a:xfrm>
            <a:custGeom>
              <a:avLst/>
              <a:gdLst/>
              <a:ahLst/>
              <a:cxnLst/>
              <a:rect l="l" t="t" r="r" b="b"/>
              <a:pathLst>
                <a:path w="653" h="543" extrusionOk="0">
                  <a:moveTo>
                    <a:pt x="373" y="1"/>
                  </a:moveTo>
                  <a:cubicBezTo>
                    <a:pt x="125" y="1"/>
                    <a:pt x="1" y="280"/>
                    <a:pt x="187" y="466"/>
                  </a:cubicBezTo>
                  <a:cubicBezTo>
                    <a:pt x="239" y="518"/>
                    <a:pt x="307" y="542"/>
                    <a:pt x="376" y="542"/>
                  </a:cubicBezTo>
                  <a:cubicBezTo>
                    <a:pt x="514" y="542"/>
                    <a:pt x="652" y="446"/>
                    <a:pt x="652" y="280"/>
                  </a:cubicBezTo>
                  <a:cubicBezTo>
                    <a:pt x="652" y="125"/>
                    <a:pt x="528" y="1"/>
                    <a:pt x="37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972;p66">
              <a:extLst>
                <a:ext uri="{FF2B5EF4-FFF2-40B4-BE49-F238E27FC236}">
                  <a16:creationId xmlns:a16="http://schemas.microsoft.com/office/drawing/2014/main" id="{C4BDB259-70B8-45C2-9127-35AA1C9F1522}"/>
                </a:ext>
              </a:extLst>
            </p:cNvPr>
            <p:cNvSpPr/>
            <p:nvPr/>
          </p:nvSpPr>
          <p:spPr>
            <a:xfrm>
              <a:off x="1781559" y="3780631"/>
              <a:ext cx="33660" cy="51934"/>
            </a:xfrm>
            <a:custGeom>
              <a:avLst/>
              <a:gdLst/>
              <a:ahLst/>
              <a:cxnLst/>
              <a:rect l="l" t="t" r="r" b="b"/>
              <a:pathLst>
                <a:path w="1247" h="1924" extrusionOk="0">
                  <a:moveTo>
                    <a:pt x="998" y="0"/>
                  </a:moveTo>
                  <a:cubicBezTo>
                    <a:pt x="843" y="0"/>
                    <a:pt x="719" y="124"/>
                    <a:pt x="719" y="248"/>
                  </a:cubicBezTo>
                  <a:lnTo>
                    <a:pt x="719" y="900"/>
                  </a:lnTo>
                  <a:lnTo>
                    <a:pt x="595" y="745"/>
                  </a:lnTo>
                  <a:cubicBezTo>
                    <a:pt x="530" y="671"/>
                    <a:pt x="454" y="641"/>
                    <a:pt x="381" y="641"/>
                  </a:cubicBezTo>
                  <a:cubicBezTo>
                    <a:pt x="177" y="641"/>
                    <a:pt x="1" y="880"/>
                    <a:pt x="161" y="1086"/>
                  </a:cubicBezTo>
                  <a:lnTo>
                    <a:pt x="781" y="1799"/>
                  </a:lnTo>
                  <a:cubicBezTo>
                    <a:pt x="812" y="1861"/>
                    <a:pt x="905" y="1923"/>
                    <a:pt x="967" y="1923"/>
                  </a:cubicBezTo>
                  <a:lnTo>
                    <a:pt x="1060" y="1923"/>
                  </a:lnTo>
                  <a:cubicBezTo>
                    <a:pt x="1184" y="1861"/>
                    <a:pt x="1246" y="1768"/>
                    <a:pt x="1246" y="1644"/>
                  </a:cubicBezTo>
                  <a:lnTo>
                    <a:pt x="1246" y="279"/>
                  </a:lnTo>
                  <a:cubicBezTo>
                    <a:pt x="1246" y="124"/>
                    <a:pt x="1122" y="0"/>
                    <a:pt x="99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25" name="Google Shape;1050;p66">
            <a:extLst>
              <a:ext uri="{FF2B5EF4-FFF2-40B4-BE49-F238E27FC236}">
                <a16:creationId xmlns:a16="http://schemas.microsoft.com/office/drawing/2014/main" id="{F0F09C3B-9329-4DA0-B3B2-B67A72D6E916}"/>
              </a:ext>
            </a:extLst>
          </p:cNvPr>
          <p:cNvGrpSpPr/>
          <p:nvPr/>
        </p:nvGrpSpPr>
        <p:grpSpPr>
          <a:xfrm>
            <a:off x="5547511" y="1592153"/>
            <a:ext cx="327144" cy="299835"/>
            <a:chOff x="720861" y="3067246"/>
            <a:chExt cx="377220" cy="377652"/>
          </a:xfrm>
        </p:grpSpPr>
        <p:sp>
          <p:nvSpPr>
            <p:cNvPr id="126" name="Google Shape;1051;p66">
              <a:extLst>
                <a:ext uri="{FF2B5EF4-FFF2-40B4-BE49-F238E27FC236}">
                  <a16:creationId xmlns:a16="http://schemas.microsoft.com/office/drawing/2014/main" id="{3C3D3CB1-017E-46A4-8B14-7993FF0DF718}"/>
                </a:ext>
              </a:extLst>
            </p:cNvPr>
            <p:cNvSpPr/>
            <p:nvPr/>
          </p:nvSpPr>
          <p:spPr>
            <a:xfrm>
              <a:off x="1080887" y="3309234"/>
              <a:ext cx="16762" cy="14252"/>
            </a:xfrm>
            <a:custGeom>
              <a:avLst/>
              <a:gdLst/>
              <a:ahLst/>
              <a:cxnLst/>
              <a:rect l="l" t="t" r="r" b="b"/>
              <a:pathLst>
                <a:path w="621" h="528" extrusionOk="0">
                  <a:moveTo>
                    <a:pt x="342" y="0"/>
                  </a:moveTo>
                  <a:cubicBezTo>
                    <a:pt x="0" y="0"/>
                    <a:pt x="0" y="528"/>
                    <a:pt x="342" y="528"/>
                  </a:cubicBezTo>
                  <a:cubicBezTo>
                    <a:pt x="497" y="528"/>
                    <a:pt x="621" y="403"/>
                    <a:pt x="621" y="248"/>
                  </a:cubicBezTo>
                  <a:cubicBezTo>
                    <a:pt x="621" y="124"/>
                    <a:pt x="497" y="0"/>
                    <a:pt x="34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052;p66">
              <a:extLst>
                <a:ext uri="{FF2B5EF4-FFF2-40B4-BE49-F238E27FC236}">
                  <a16:creationId xmlns:a16="http://schemas.microsoft.com/office/drawing/2014/main" id="{8DF60CA5-EC90-4EAD-9100-23998C540429}"/>
                </a:ext>
              </a:extLst>
            </p:cNvPr>
            <p:cNvSpPr/>
            <p:nvPr/>
          </p:nvSpPr>
          <p:spPr>
            <a:xfrm>
              <a:off x="720861" y="3067246"/>
              <a:ext cx="377220" cy="377652"/>
            </a:xfrm>
            <a:custGeom>
              <a:avLst/>
              <a:gdLst/>
              <a:ahLst/>
              <a:cxnLst/>
              <a:rect l="l" t="t" r="r" b="b"/>
              <a:pathLst>
                <a:path w="13975" h="13991" extrusionOk="0">
                  <a:moveTo>
                    <a:pt x="2606" y="590"/>
                  </a:moveTo>
                  <a:lnTo>
                    <a:pt x="2606" y="1117"/>
                  </a:lnTo>
                  <a:lnTo>
                    <a:pt x="1644" y="1117"/>
                  </a:lnTo>
                  <a:lnTo>
                    <a:pt x="1644" y="590"/>
                  </a:lnTo>
                  <a:close/>
                  <a:moveTo>
                    <a:pt x="4870" y="559"/>
                  </a:moveTo>
                  <a:lnTo>
                    <a:pt x="4870" y="1117"/>
                  </a:lnTo>
                  <a:lnTo>
                    <a:pt x="4250" y="1117"/>
                  </a:lnTo>
                  <a:lnTo>
                    <a:pt x="4250" y="559"/>
                  </a:lnTo>
                  <a:close/>
                  <a:moveTo>
                    <a:pt x="7476" y="559"/>
                  </a:moveTo>
                  <a:lnTo>
                    <a:pt x="7476" y="1117"/>
                  </a:lnTo>
                  <a:lnTo>
                    <a:pt x="6514" y="1117"/>
                  </a:lnTo>
                  <a:lnTo>
                    <a:pt x="6514" y="559"/>
                  </a:lnTo>
                  <a:close/>
                  <a:moveTo>
                    <a:pt x="9740" y="590"/>
                  </a:moveTo>
                  <a:lnTo>
                    <a:pt x="9740" y="1117"/>
                  </a:lnTo>
                  <a:lnTo>
                    <a:pt x="9089" y="1117"/>
                  </a:lnTo>
                  <a:lnTo>
                    <a:pt x="9089" y="590"/>
                  </a:lnTo>
                  <a:close/>
                  <a:moveTo>
                    <a:pt x="12315" y="590"/>
                  </a:moveTo>
                  <a:lnTo>
                    <a:pt x="12315" y="1117"/>
                  </a:lnTo>
                  <a:lnTo>
                    <a:pt x="11384" y="1117"/>
                  </a:lnTo>
                  <a:lnTo>
                    <a:pt x="11384" y="590"/>
                  </a:lnTo>
                  <a:close/>
                  <a:moveTo>
                    <a:pt x="4870" y="1676"/>
                  </a:moveTo>
                  <a:lnTo>
                    <a:pt x="4870" y="2110"/>
                  </a:lnTo>
                  <a:cubicBezTo>
                    <a:pt x="4870" y="2668"/>
                    <a:pt x="5087" y="3227"/>
                    <a:pt x="5490" y="3630"/>
                  </a:cubicBezTo>
                  <a:lnTo>
                    <a:pt x="5490" y="3661"/>
                  </a:lnTo>
                  <a:cubicBezTo>
                    <a:pt x="5087" y="4064"/>
                    <a:pt x="4870" y="4623"/>
                    <a:pt x="4870" y="5181"/>
                  </a:cubicBezTo>
                  <a:lnTo>
                    <a:pt x="4870" y="5243"/>
                  </a:lnTo>
                  <a:lnTo>
                    <a:pt x="4219" y="5243"/>
                  </a:lnTo>
                  <a:lnTo>
                    <a:pt x="4219" y="5181"/>
                  </a:lnTo>
                  <a:cubicBezTo>
                    <a:pt x="4219" y="4623"/>
                    <a:pt x="4001" y="4064"/>
                    <a:pt x="3598" y="3661"/>
                  </a:cubicBezTo>
                  <a:lnTo>
                    <a:pt x="3598" y="3630"/>
                  </a:lnTo>
                  <a:lnTo>
                    <a:pt x="3629" y="3630"/>
                  </a:lnTo>
                  <a:cubicBezTo>
                    <a:pt x="3815" y="3444"/>
                    <a:pt x="3970" y="3196"/>
                    <a:pt x="4095" y="2948"/>
                  </a:cubicBezTo>
                  <a:cubicBezTo>
                    <a:pt x="4188" y="2668"/>
                    <a:pt x="4250" y="2389"/>
                    <a:pt x="4250" y="2110"/>
                  </a:cubicBezTo>
                  <a:lnTo>
                    <a:pt x="4250" y="1676"/>
                  </a:lnTo>
                  <a:close/>
                  <a:moveTo>
                    <a:pt x="7476" y="1676"/>
                  </a:moveTo>
                  <a:lnTo>
                    <a:pt x="7476" y="2544"/>
                  </a:lnTo>
                  <a:cubicBezTo>
                    <a:pt x="7476" y="3010"/>
                    <a:pt x="7631" y="3444"/>
                    <a:pt x="7910" y="3816"/>
                  </a:cubicBezTo>
                  <a:cubicBezTo>
                    <a:pt x="7910" y="3816"/>
                    <a:pt x="8034" y="4002"/>
                    <a:pt x="8096" y="4064"/>
                  </a:cubicBezTo>
                  <a:cubicBezTo>
                    <a:pt x="8406" y="4374"/>
                    <a:pt x="8561" y="4778"/>
                    <a:pt x="8561" y="5212"/>
                  </a:cubicBezTo>
                  <a:lnTo>
                    <a:pt x="8561" y="5274"/>
                  </a:lnTo>
                  <a:lnTo>
                    <a:pt x="5428" y="5274"/>
                  </a:lnTo>
                  <a:lnTo>
                    <a:pt x="5428" y="5212"/>
                  </a:lnTo>
                  <a:cubicBezTo>
                    <a:pt x="5428" y="4778"/>
                    <a:pt x="5583" y="4374"/>
                    <a:pt x="5894" y="4064"/>
                  </a:cubicBezTo>
                  <a:cubicBezTo>
                    <a:pt x="5956" y="4002"/>
                    <a:pt x="6080" y="3847"/>
                    <a:pt x="6080" y="3847"/>
                  </a:cubicBezTo>
                  <a:cubicBezTo>
                    <a:pt x="6359" y="3444"/>
                    <a:pt x="6514" y="3010"/>
                    <a:pt x="6514" y="2544"/>
                  </a:cubicBezTo>
                  <a:lnTo>
                    <a:pt x="6514" y="1676"/>
                  </a:lnTo>
                  <a:close/>
                  <a:moveTo>
                    <a:pt x="9740" y="1676"/>
                  </a:moveTo>
                  <a:lnTo>
                    <a:pt x="9740" y="2110"/>
                  </a:lnTo>
                  <a:cubicBezTo>
                    <a:pt x="9709" y="2699"/>
                    <a:pt x="9957" y="3258"/>
                    <a:pt x="10360" y="3661"/>
                  </a:cubicBezTo>
                  <a:cubicBezTo>
                    <a:pt x="9957" y="4064"/>
                    <a:pt x="9709" y="4623"/>
                    <a:pt x="9740" y="5212"/>
                  </a:cubicBezTo>
                  <a:lnTo>
                    <a:pt x="9740" y="5274"/>
                  </a:lnTo>
                  <a:lnTo>
                    <a:pt x="9089" y="5274"/>
                  </a:lnTo>
                  <a:lnTo>
                    <a:pt x="9089" y="5212"/>
                  </a:lnTo>
                  <a:cubicBezTo>
                    <a:pt x="9089" y="4623"/>
                    <a:pt x="8872" y="4064"/>
                    <a:pt x="8468" y="3661"/>
                  </a:cubicBezTo>
                  <a:cubicBezTo>
                    <a:pt x="8685" y="3444"/>
                    <a:pt x="8841" y="3196"/>
                    <a:pt x="8934" y="2948"/>
                  </a:cubicBezTo>
                  <a:cubicBezTo>
                    <a:pt x="9058" y="2699"/>
                    <a:pt x="9089" y="2420"/>
                    <a:pt x="9089" y="2110"/>
                  </a:cubicBezTo>
                  <a:lnTo>
                    <a:pt x="9089" y="1676"/>
                  </a:lnTo>
                  <a:close/>
                  <a:moveTo>
                    <a:pt x="12315" y="1676"/>
                  </a:moveTo>
                  <a:lnTo>
                    <a:pt x="12315" y="2513"/>
                  </a:lnTo>
                  <a:cubicBezTo>
                    <a:pt x="12315" y="3103"/>
                    <a:pt x="12532" y="3661"/>
                    <a:pt x="12935" y="4064"/>
                  </a:cubicBezTo>
                  <a:cubicBezTo>
                    <a:pt x="13059" y="4188"/>
                    <a:pt x="13183" y="4312"/>
                    <a:pt x="13276" y="4467"/>
                  </a:cubicBezTo>
                  <a:lnTo>
                    <a:pt x="11508" y="4467"/>
                  </a:lnTo>
                  <a:cubicBezTo>
                    <a:pt x="11415" y="4467"/>
                    <a:pt x="11353" y="4498"/>
                    <a:pt x="11291" y="4529"/>
                  </a:cubicBezTo>
                  <a:cubicBezTo>
                    <a:pt x="11260" y="4592"/>
                    <a:pt x="11229" y="4654"/>
                    <a:pt x="11229" y="4716"/>
                  </a:cubicBezTo>
                  <a:lnTo>
                    <a:pt x="11229" y="5274"/>
                  </a:lnTo>
                  <a:lnTo>
                    <a:pt x="10267" y="5274"/>
                  </a:lnTo>
                  <a:lnTo>
                    <a:pt x="10267" y="5212"/>
                  </a:lnTo>
                  <a:cubicBezTo>
                    <a:pt x="10267" y="4778"/>
                    <a:pt x="10454" y="4343"/>
                    <a:pt x="10733" y="4033"/>
                  </a:cubicBezTo>
                  <a:cubicBezTo>
                    <a:pt x="10826" y="3971"/>
                    <a:pt x="10950" y="3816"/>
                    <a:pt x="10950" y="3816"/>
                  </a:cubicBezTo>
                  <a:cubicBezTo>
                    <a:pt x="11229" y="3444"/>
                    <a:pt x="11384" y="2979"/>
                    <a:pt x="11384" y="2513"/>
                  </a:cubicBezTo>
                  <a:lnTo>
                    <a:pt x="11384" y="1676"/>
                  </a:lnTo>
                  <a:close/>
                  <a:moveTo>
                    <a:pt x="2606" y="1676"/>
                  </a:moveTo>
                  <a:lnTo>
                    <a:pt x="2606" y="2513"/>
                  </a:lnTo>
                  <a:cubicBezTo>
                    <a:pt x="2575" y="3103"/>
                    <a:pt x="2792" y="3661"/>
                    <a:pt x="3226" y="4064"/>
                  </a:cubicBezTo>
                  <a:cubicBezTo>
                    <a:pt x="3505" y="4374"/>
                    <a:pt x="3691" y="4809"/>
                    <a:pt x="3691" y="5243"/>
                  </a:cubicBezTo>
                  <a:lnTo>
                    <a:pt x="3691" y="5305"/>
                  </a:lnTo>
                  <a:lnTo>
                    <a:pt x="2730" y="5305"/>
                  </a:lnTo>
                  <a:lnTo>
                    <a:pt x="2730" y="4747"/>
                  </a:lnTo>
                  <a:cubicBezTo>
                    <a:pt x="2730" y="4592"/>
                    <a:pt x="2606" y="4467"/>
                    <a:pt x="2451" y="4467"/>
                  </a:cubicBezTo>
                  <a:lnTo>
                    <a:pt x="682" y="4467"/>
                  </a:lnTo>
                  <a:cubicBezTo>
                    <a:pt x="775" y="4312"/>
                    <a:pt x="900" y="4188"/>
                    <a:pt x="1024" y="4064"/>
                  </a:cubicBezTo>
                  <a:cubicBezTo>
                    <a:pt x="1427" y="3661"/>
                    <a:pt x="1644" y="3103"/>
                    <a:pt x="1644" y="2513"/>
                  </a:cubicBezTo>
                  <a:lnTo>
                    <a:pt x="1644" y="1676"/>
                  </a:lnTo>
                  <a:close/>
                  <a:moveTo>
                    <a:pt x="11260" y="5832"/>
                  </a:moveTo>
                  <a:lnTo>
                    <a:pt x="11260" y="8159"/>
                  </a:lnTo>
                  <a:lnTo>
                    <a:pt x="2730" y="8159"/>
                  </a:lnTo>
                  <a:lnTo>
                    <a:pt x="2730" y="5832"/>
                  </a:lnTo>
                  <a:close/>
                  <a:moveTo>
                    <a:pt x="11260" y="8686"/>
                  </a:moveTo>
                  <a:lnTo>
                    <a:pt x="11260" y="9213"/>
                  </a:lnTo>
                  <a:lnTo>
                    <a:pt x="2730" y="9213"/>
                  </a:lnTo>
                  <a:lnTo>
                    <a:pt x="2730" y="8686"/>
                  </a:lnTo>
                  <a:close/>
                  <a:moveTo>
                    <a:pt x="11260" y="9772"/>
                  </a:moveTo>
                  <a:lnTo>
                    <a:pt x="11260" y="11261"/>
                  </a:lnTo>
                  <a:lnTo>
                    <a:pt x="2730" y="11261"/>
                  </a:lnTo>
                  <a:lnTo>
                    <a:pt x="2730" y="9772"/>
                  </a:lnTo>
                  <a:close/>
                  <a:moveTo>
                    <a:pt x="11260" y="11819"/>
                  </a:moveTo>
                  <a:lnTo>
                    <a:pt x="11260" y="12377"/>
                  </a:lnTo>
                  <a:lnTo>
                    <a:pt x="2730" y="12377"/>
                  </a:lnTo>
                  <a:lnTo>
                    <a:pt x="2730" y="11819"/>
                  </a:lnTo>
                  <a:close/>
                  <a:moveTo>
                    <a:pt x="2171" y="4995"/>
                  </a:moveTo>
                  <a:lnTo>
                    <a:pt x="2171" y="13432"/>
                  </a:lnTo>
                  <a:lnTo>
                    <a:pt x="558" y="13432"/>
                  </a:lnTo>
                  <a:lnTo>
                    <a:pt x="558" y="4995"/>
                  </a:lnTo>
                  <a:close/>
                  <a:moveTo>
                    <a:pt x="11260" y="12905"/>
                  </a:moveTo>
                  <a:lnTo>
                    <a:pt x="11260" y="13463"/>
                  </a:lnTo>
                  <a:lnTo>
                    <a:pt x="2730" y="13463"/>
                  </a:lnTo>
                  <a:lnTo>
                    <a:pt x="2730" y="12905"/>
                  </a:lnTo>
                  <a:close/>
                  <a:moveTo>
                    <a:pt x="4250" y="1"/>
                  </a:moveTo>
                  <a:cubicBezTo>
                    <a:pt x="3939" y="1"/>
                    <a:pt x="3691" y="249"/>
                    <a:pt x="3691" y="559"/>
                  </a:cubicBezTo>
                  <a:lnTo>
                    <a:pt x="3691" y="2110"/>
                  </a:lnTo>
                  <a:cubicBezTo>
                    <a:pt x="3691" y="2327"/>
                    <a:pt x="3660" y="2544"/>
                    <a:pt x="3567" y="2730"/>
                  </a:cubicBezTo>
                  <a:cubicBezTo>
                    <a:pt x="3505" y="2885"/>
                    <a:pt x="3412" y="3041"/>
                    <a:pt x="3288" y="3196"/>
                  </a:cubicBezTo>
                  <a:cubicBezTo>
                    <a:pt x="3195" y="2979"/>
                    <a:pt x="3133" y="2761"/>
                    <a:pt x="3133" y="2513"/>
                  </a:cubicBezTo>
                  <a:lnTo>
                    <a:pt x="3133" y="559"/>
                  </a:lnTo>
                  <a:cubicBezTo>
                    <a:pt x="3133" y="280"/>
                    <a:pt x="2885" y="32"/>
                    <a:pt x="2606" y="32"/>
                  </a:cubicBezTo>
                  <a:lnTo>
                    <a:pt x="1644" y="32"/>
                  </a:lnTo>
                  <a:cubicBezTo>
                    <a:pt x="1334" y="32"/>
                    <a:pt x="1086" y="280"/>
                    <a:pt x="1086" y="559"/>
                  </a:cubicBezTo>
                  <a:lnTo>
                    <a:pt x="1086" y="2513"/>
                  </a:lnTo>
                  <a:cubicBezTo>
                    <a:pt x="1086" y="2948"/>
                    <a:pt x="931" y="3351"/>
                    <a:pt x="620" y="3661"/>
                  </a:cubicBezTo>
                  <a:cubicBezTo>
                    <a:pt x="341" y="3940"/>
                    <a:pt x="124" y="4281"/>
                    <a:pt x="0" y="4654"/>
                  </a:cubicBezTo>
                  <a:cubicBezTo>
                    <a:pt x="0" y="4685"/>
                    <a:pt x="0" y="4716"/>
                    <a:pt x="0" y="4747"/>
                  </a:cubicBezTo>
                  <a:lnTo>
                    <a:pt x="0" y="13711"/>
                  </a:lnTo>
                  <a:cubicBezTo>
                    <a:pt x="0" y="13866"/>
                    <a:pt x="124" y="13990"/>
                    <a:pt x="279" y="13990"/>
                  </a:cubicBezTo>
                  <a:lnTo>
                    <a:pt x="13680" y="13990"/>
                  </a:lnTo>
                  <a:cubicBezTo>
                    <a:pt x="13835" y="13990"/>
                    <a:pt x="13959" y="13866"/>
                    <a:pt x="13959" y="13711"/>
                  </a:cubicBezTo>
                  <a:lnTo>
                    <a:pt x="13959" y="10454"/>
                  </a:lnTo>
                  <a:cubicBezTo>
                    <a:pt x="13974" y="10299"/>
                    <a:pt x="13827" y="10222"/>
                    <a:pt x="13680" y="10222"/>
                  </a:cubicBezTo>
                  <a:cubicBezTo>
                    <a:pt x="13532" y="10222"/>
                    <a:pt x="13385" y="10299"/>
                    <a:pt x="13400" y="10454"/>
                  </a:cubicBezTo>
                  <a:lnTo>
                    <a:pt x="13400" y="13463"/>
                  </a:lnTo>
                  <a:lnTo>
                    <a:pt x="11787" y="13463"/>
                  </a:lnTo>
                  <a:lnTo>
                    <a:pt x="11787" y="4995"/>
                  </a:lnTo>
                  <a:lnTo>
                    <a:pt x="13400" y="4995"/>
                  </a:lnTo>
                  <a:lnTo>
                    <a:pt x="13400" y="8004"/>
                  </a:lnTo>
                  <a:cubicBezTo>
                    <a:pt x="13400" y="8159"/>
                    <a:pt x="13524" y="8283"/>
                    <a:pt x="13680" y="8283"/>
                  </a:cubicBezTo>
                  <a:cubicBezTo>
                    <a:pt x="13835" y="8283"/>
                    <a:pt x="13959" y="8159"/>
                    <a:pt x="13959" y="8004"/>
                  </a:cubicBezTo>
                  <a:lnTo>
                    <a:pt x="13959" y="4747"/>
                  </a:lnTo>
                  <a:lnTo>
                    <a:pt x="13959" y="4654"/>
                  </a:lnTo>
                  <a:cubicBezTo>
                    <a:pt x="13835" y="4281"/>
                    <a:pt x="13617" y="3940"/>
                    <a:pt x="13338" y="3692"/>
                  </a:cubicBezTo>
                  <a:cubicBezTo>
                    <a:pt x="13028" y="3351"/>
                    <a:pt x="12873" y="2948"/>
                    <a:pt x="12873" y="2513"/>
                  </a:cubicBezTo>
                  <a:lnTo>
                    <a:pt x="12873" y="590"/>
                  </a:lnTo>
                  <a:cubicBezTo>
                    <a:pt x="12873" y="280"/>
                    <a:pt x="12625" y="32"/>
                    <a:pt x="12315" y="32"/>
                  </a:cubicBezTo>
                  <a:lnTo>
                    <a:pt x="11384" y="32"/>
                  </a:lnTo>
                  <a:cubicBezTo>
                    <a:pt x="11074" y="32"/>
                    <a:pt x="10826" y="280"/>
                    <a:pt x="10826" y="590"/>
                  </a:cubicBezTo>
                  <a:lnTo>
                    <a:pt x="10826" y="2513"/>
                  </a:lnTo>
                  <a:cubicBezTo>
                    <a:pt x="10826" y="2730"/>
                    <a:pt x="10764" y="2979"/>
                    <a:pt x="10671" y="3196"/>
                  </a:cubicBezTo>
                  <a:cubicBezTo>
                    <a:pt x="10422" y="2885"/>
                    <a:pt x="10267" y="2513"/>
                    <a:pt x="10267" y="2110"/>
                  </a:cubicBezTo>
                  <a:lnTo>
                    <a:pt x="10267" y="559"/>
                  </a:lnTo>
                  <a:cubicBezTo>
                    <a:pt x="10267" y="249"/>
                    <a:pt x="10019" y="1"/>
                    <a:pt x="9740" y="1"/>
                  </a:cubicBezTo>
                  <a:lnTo>
                    <a:pt x="9089" y="1"/>
                  </a:lnTo>
                  <a:cubicBezTo>
                    <a:pt x="8809" y="1"/>
                    <a:pt x="8561" y="249"/>
                    <a:pt x="8561" y="559"/>
                  </a:cubicBezTo>
                  <a:lnTo>
                    <a:pt x="8561" y="2110"/>
                  </a:lnTo>
                  <a:cubicBezTo>
                    <a:pt x="8561" y="2513"/>
                    <a:pt x="8437" y="2885"/>
                    <a:pt x="8158" y="3196"/>
                  </a:cubicBezTo>
                  <a:cubicBezTo>
                    <a:pt x="8065" y="2979"/>
                    <a:pt x="8034" y="2730"/>
                    <a:pt x="8034" y="2513"/>
                  </a:cubicBezTo>
                  <a:lnTo>
                    <a:pt x="8034" y="590"/>
                  </a:lnTo>
                  <a:cubicBezTo>
                    <a:pt x="8034" y="280"/>
                    <a:pt x="7786" y="32"/>
                    <a:pt x="7476" y="32"/>
                  </a:cubicBezTo>
                  <a:lnTo>
                    <a:pt x="6514" y="32"/>
                  </a:lnTo>
                  <a:cubicBezTo>
                    <a:pt x="6204" y="32"/>
                    <a:pt x="5956" y="280"/>
                    <a:pt x="5956" y="590"/>
                  </a:cubicBezTo>
                  <a:lnTo>
                    <a:pt x="5956" y="2513"/>
                  </a:lnTo>
                  <a:cubicBezTo>
                    <a:pt x="5956" y="2730"/>
                    <a:pt x="5894" y="2979"/>
                    <a:pt x="5801" y="3196"/>
                  </a:cubicBezTo>
                  <a:cubicBezTo>
                    <a:pt x="5552" y="2885"/>
                    <a:pt x="5397" y="2513"/>
                    <a:pt x="5397" y="2110"/>
                  </a:cubicBezTo>
                  <a:lnTo>
                    <a:pt x="5397" y="559"/>
                  </a:lnTo>
                  <a:cubicBezTo>
                    <a:pt x="5397" y="249"/>
                    <a:pt x="5149" y="1"/>
                    <a:pt x="487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053;p66">
              <a:extLst>
                <a:ext uri="{FF2B5EF4-FFF2-40B4-BE49-F238E27FC236}">
                  <a16:creationId xmlns:a16="http://schemas.microsoft.com/office/drawing/2014/main" id="{8EB8449A-C702-4D99-8A85-316A66A52D2F}"/>
                </a:ext>
              </a:extLst>
            </p:cNvPr>
            <p:cNvSpPr/>
            <p:nvPr/>
          </p:nvSpPr>
          <p:spPr>
            <a:xfrm>
              <a:off x="1050737" y="3235544"/>
              <a:ext cx="17626" cy="14819"/>
            </a:xfrm>
            <a:custGeom>
              <a:avLst/>
              <a:gdLst/>
              <a:ahLst/>
              <a:cxnLst/>
              <a:rect l="l" t="t" r="r" b="b"/>
              <a:pathLst>
                <a:path w="653" h="549" extrusionOk="0">
                  <a:moveTo>
                    <a:pt x="373" y="1"/>
                  </a:moveTo>
                  <a:cubicBezTo>
                    <a:pt x="125" y="1"/>
                    <a:pt x="1" y="280"/>
                    <a:pt x="187" y="466"/>
                  </a:cubicBezTo>
                  <a:cubicBezTo>
                    <a:pt x="235" y="524"/>
                    <a:pt x="299" y="549"/>
                    <a:pt x="364" y="549"/>
                  </a:cubicBezTo>
                  <a:cubicBezTo>
                    <a:pt x="506" y="549"/>
                    <a:pt x="652" y="429"/>
                    <a:pt x="652" y="280"/>
                  </a:cubicBezTo>
                  <a:cubicBezTo>
                    <a:pt x="652" y="125"/>
                    <a:pt x="528" y="1"/>
                    <a:pt x="37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054;p66">
              <a:extLst>
                <a:ext uri="{FF2B5EF4-FFF2-40B4-BE49-F238E27FC236}">
                  <a16:creationId xmlns:a16="http://schemas.microsoft.com/office/drawing/2014/main" id="{EEFFC987-339B-4166-B1E5-C88CCEC1F452}"/>
                </a:ext>
              </a:extLst>
            </p:cNvPr>
            <p:cNvSpPr/>
            <p:nvPr/>
          </p:nvSpPr>
          <p:spPr>
            <a:xfrm>
              <a:off x="1052842" y="3383328"/>
              <a:ext cx="15926" cy="12579"/>
            </a:xfrm>
            <a:custGeom>
              <a:avLst/>
              <a:gdLst/>
              <a:ahLst/>
              <a:cxnLst/>
              <a:rect l="l" t="t" r="r" b="b"/>
              <a:pathLst>
                <a:path w="590" h="466" extrusionOk="0">
                  <a:moveTo>
                    <a:pt x="295" y="0"/>
                  </a:moveTo>
                  <a:cubicBezTo>
                    <a:pt x="163" y="0"/>
                    <a:pt x="31" y="78"/>
                    <a:pt x="16" y="233"/>
                  </a:cubicBezTo>
                  <a:cubicBezTo>
                    <a:pt x="0" y="388"/>
                    <a:pt x="148" y="466"/>
                    <a:pt x="295" y="466"/>
                  </a:cubicBezTo>
                  <a:cubicBezTo>
                    <a:pt x="442" y="466"/>
                    <a:pt x="590" y="388"/>
                    <a:pt x="574" y="233"/>
                  </a:cubicBezTo>
                  <a:cubicBezTo>
                    <a:pt x="559" y="78"/>
                    <a:pt x="427" y="0"/>
                    <a:pt x="29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055;p66">
              <a:extLst>
                <a:ext uri="{FF2B5EF4-FFF2-40B4-BE49-F238E27FC236}">
                  <a16:creationId xmlns:a16="http://schemas.microsoft.com/office/drawing/2014/main" id="{D101BD91-BF05-4D1C-9851-AFC67C07FC4C}"/>
                </a:ext>
              </a:extLst>
            </p:cNvPr>
            <p:cNvSpPr/>
            <p:nvPr/>
          </p:nvSpPr>
          <p:spPr>
            <a:xfrm>
              <a:off x="747881" y="3382842"/>
              <a:ext cx="17383" cy="14495"/>
            </a:xfrm>
            <a:custGeom>
              <a:avLst/>
              <a:gdLst/>
              <a:ahLst/>
              <a:cxnLst/>
              <a:rect l="l" t="t" r="r" b="b"/>
              <a:pathLst>
                <a:path w="644" h="537" extrusionOk="0">
                  <a:moveTo>
                    <a:pt x="330" y="1"/>
                  </a:moveTo>
                  <a:cubicBezTo>
                    <a:pt x="105" y="1"/>
                    <a:pt x="0" y="291"/>
                    <a:pt x="178" y="468"/>
                  </a:cubicBezTo>
                  <a:cubicBezTo>
                    <a:pt x="225" y="515"/>
                    <a:pt x="286" y="537"/>
                    <a:pt x="349" y="537"/>
                  </a:cubicBezTo>
                  <a:cubicBezTo>
                    <a:pt x="492" y="537"/>
                    <a:pt x="643" y="424"/>
                    <a:pt x="643" y="251"/>
                  </a:cubicBezTo>
                  <a:cubicBezTo>
                    <a:pt x="643" y="96"/>
                    <a:pt x="519" y="3"/>
                    <a:pt x="364" y="3"/>
                  </a:cubicBezTo>
                  <a:cubicBezTo>
                    <a:pt x="352" y="1"/>
                    <a:pt x="341" y="1"/>
                    <a:pt x="3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056;p66">
              <a:extLst>
                <a:ext uri="{FF2B5EF4-FFF2-40B4-BE49-F238E27FC236}">
                  <a16:creationId xmlns:a16="http://schemas.microsoft.com/office/drawing/2014/main" id="{CCC7E50C-D906-4683-8CCE-240A5C980C70}"/>
                </a:ext>
              </a:extLst>
            </p:cNvPr>
            <p:cNvSpPr/>
            <p:nvPr/>
          </p:nvSpPr>
          <p:spPr>
            <a:xfrm>
              <a:off x="747638" y="3235544"/>
              <a:ext cx="17626" cy="14819"/>
            </a:xfrm>
            <a:custGeom>
              <a:avLst/>
              <a:gdLst/>
              <a:ahLst/>
              <a:cxnLst/>
              <a:rect l="l" t="t" r="r" b="b"/>
              <a:pathLst>
                <a:path w="653" h="549" extrusionOk="0">
                  <a:moveTo>
                    <a:pt x="373" y="1"/>
                  </a:moveTo>
                  <a:cubicBezTo>
                    <a:pt x="125" y="1"/>
                    <a:pt x="1" y="280"/>
                    <a:pt x="187" y="466"/>
                  </a:cubicBezTo>
                  <a:cubicBezTo>
                    <a:pt x="235" y="524"/>
                    <a:pt x="299" y="549"/>
                    <a:pt x="364" y="549"/>
                  </a:cubicBezTo>
                  <a:cubicBezTo>
                    <a:pt x="506" y="549"/>
                    <a:pt x="652" y="429"/>
                    <a:pt x="652" y="280"/>
                  </a:cubicBezTo>
                  <a:cubicBezTo>
                    <a:pt x="652" y="125"/>
                    <a:pt x="528" y="1"/>
                    <a:pt x="37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2" name="Google Shape;1117;p66">
            <a:extLst>
              <a:ext uri="{FF2B5EF4-FFF2-40B4-BE49-F238E27FC236}">
                <a16:creationId xmlns:a16="http://schemas.microsoft.com/office/drawing/2014/main" id="{C994CB7C-ECEF-454E-A6A9-FE9C921854EE}"/>
              </a:ext>
            </a:extLst>
          </p:cNvPr>
          <p:cNvGrpSpPr/>
          <p:nvPr/>
        </p:nvGrpSpPr>
        <p:grpSpPr>
          <a:xfrm>
            <a:off x="1873543" y="1539434"/>
            <a:ext cx="250355" cy="376815"/>
            <a:chOff x="2412184" y="2466906"/>
            <a:chExt cx="250355" cy="376815"/>
          </a:xfrm>
        </p:grpSpPr>
        <p:sp>
          <p:nvSpPr>
            <p:cNvPr id="133" name="Google Shape;1118;p66">
              <a:extLst>
                <a:ext uri="{FF2B5EF4-FFF2-40B4-BE49-F238E27FC236}">
                  <a16:creationId xmlns:a16="http://schemas.microsoft.com/office/drawing/2014/main" id="{0941BB82-D834-4C45-A045-2AD0295BBE07}"/>
                </a:ext>
              </a:extLst>
            </p:cNvPr>
            <p:cNvSpPr/>
            <p:nvPr/>
          </p:nvSpPr>
          <p:spPr>
            <a:xfrm>
              <a:off x="2430593" y="2793461"/>
              <a:ext cx="17599" cy="15089"/>
            </a:xfrm>
            <a:custGeom>
              <a:avLst/>
              <a:gdLst/>
              <a:ahLst/>
              <a:cxnLst/>
              <a:rect l="l" t="t" r="r" b="b"/>
              <a:pathLst>
                <a:path w="652" h="559" extrusionOk="0">
                  <a:moveTo>
                    <a:pt x="311" y="0"/>
                  </a:moveTo>
                  <a:cubicBezTo>
                    <a:pt x="280" y="0"/>
                    <a:pt x="218" y="0"/>
                    <a:pt x="187" y="31"/>
                  </a:cubicBezTo>
                  <a:cubicBezTo>
                    <a:pt x="31" y="124"/>
                    <a:pt x="0" y="280"/>
                    <a:pt x="94" y="435"/>
                  </a:cubicBezTo>
                  <a:cubicBezTo>
                    <a:pt x="125" y="497"/>
                    <a:pt x="218" y="559"/>
                    <a:pt x="311" y="559"/>
                  </a:cubicBezTo>
                  <a:cubicBezTo>
                    <a:pt x="373" y="559"/>
                    <a:pt x="435" y="559"/>
                    <a:pt x="466" y="528"/>
                  </a:cubicBezTo>
                  <a:cubicBezTo>
                    <a:pt x="590" y="435"/>
                    <a:pt x="652" y="280"/>
                    <a:pt x="559" y="124"/>
                  </a:cubicBezTo>
                  <a:cubicBezTo>
                    <a:pt x="497" y="62"/>
                    <a:pt x="404" y="0"/>
                    <a:pt x="31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119;p66">
              <a:extLst>
                <a:ext uri="{FF2B5EF4-FFF2-40B4-BE49-F238E27FC236}">
                  <a16:creationId xmlns:a16="http://schemas.microsoft.com/office/drawing/2014/main" id="{4681B6CF-2A89-4A52-82EA-6D8F7E4F2BB7}"/>
                </a:ext>
              </a:extLst>
            </p:cNvPr>
            <p:cNvSpPr/>
            <p:nvPr/>
          </p:nvSpPr>
          <p:spPr>
            <a:xfrm>
              <a:off x="2537133" y="2552985"/>
              <a:ext cx="111128" cy="112397"/>
            </a:xfrm>
            <a:custGeom>
              <a:avLst/>
              <a:gdLst/>
              <a:ahLst/>
              <a:cxnLst/>
              <a:rect l="l" t="t" r="r" b="b"/>
              <a:pathLst>
                <a:path w="4117" h="4164" extrusionOk="0">
                  <a:moveTo>
                    <a:pt x="2257" y="581"/>
                  </a:moveTo>
                  <a:cubicBezTo>
                    <a:pt x="2451" y="581"/>
                    <a:pt x="2645" y="658"/>
                    <a:pt x="2785" y="813"/>
                  </a:cubicBezTo>
                  <a:cubicBezTo>
                    <a:pt x="2940" y="937"/>
                    <a:pt x="3002" y="1124"/>
                    <a:pt x="3002" y="1341"/>
                  </a:cubicBezTo>
                  <a:cubicBezTo>
                    <a:pt x="3002" y="1527"/>
                    <a:pt x="2940" y="1713"/>
                    <a:pt x="2785" y="1868"/>
                  </a:cubicBezTo>
                  <a:lnTo>
                    <a:pt x="1482" y="3171"/>
                  </a:lnTo>
                  <a:cubicBezTo>
                    <a:pt x="1389" y="3047"/>
                    <a:pt x="1265" y="2923"/>
                    <a:pt x="1203" y="2768"/>
                  </a:cubicBezTo>
                  <a:cubicBezTo>
                    <a:pt x="1079" y="2519"/>
                    <a:pt x="1017" y="2240"/>
                    <a:pt x="986" y="1992"/>
                  </a:cubicBezTo>
                  <a:cubicBezTo>
                    <a:pt x="955" y="1837"/>
                    <a:pt x="955" y="1682"/>
                    <a:pt x="923" y="1527"/>
                  </a:cubicBezTo>
                  <a:lnTo>
                    <a:pt x="1730" y="813"/>
                  </a:lnTo>
                  <a:cubicBezTo>
                    <a:pt x="1870" y="658"/>
                    <a:pt x="2063" y="581"/>
                    <a:pt x="2257" y="581"/>
                  </a:cubicBezTo>
                  <a:close/>
                  <a:moveTo>
                    <a:pt x="2257" y="1"/>
                  </a:moveTo>
                  <a:cubicBezTo>
                    <a:pt x="1955" y="1"/>
                    <a:pt x="1639" y="121"/>
                    <a:pt x="1358" y="410"/>
                  </a:cubicBezTo>
                  <a:lnTo>
                    <a:pt x="179" y="1434"/>
                  </a:lnTo>
                  <a:cubicBezTo>
                    <a:pt x="1" y="1582"/>
                    <a:pt x="107" y="1901"/>
                    <a:pt x="361" y="1901"/>
                  </a:cubicBezTo>
                  <a:cubicBezTo>
                    <a:pt x="372" y="1901"/>
                    <a:pt x="384" y="1900"/>
                    <a:pt x="396" y="1899"/>
                  </a:cubicBezTo>
                  <a:lnTo>
                    <a:pt x="396" y="2023"/>
                  </a:lnTo>
                  <a:cubicBezTo>
                    <a:pt x="427" y="2395"/>
                    <a:pt x="520" y="2737"/>
                    <a:pt x="675" y="3047"/>
                  </a:cubicBezTo>
                  <a:cubicBezTo>
                    <a:pt x="799" y="3233"/>
                    <a:pt x="923" y="3388"/>
                    <a:pt x="1079" y="3543"/>
                  </a:cubicBezTo>
                  <a:lnTo>
                    <a:pt x="923" y="3698"/>
                  </a:lnTo>
                  <a:cubicBezTo>
                    <a:pt x="830" y="3791"/>
                    <a:pt x="830" y="3977"/>
                    <a:pt x="923" y="4070"/>
                  </a:cubicBezTo>
                  <a:lnTo>
                    <a:pt x="955" y="4070"/>
                  </a:lnTo>
                  <a:cubicBezTo>
                    <a:pt x="1001" y="4132"/>
                    <a:pt x="1071" y="4163"/>
                    <a:pt x="1145" y="4163"/>
                  </a:cubicBezTo>
                  <a:cubicBezTo>
                    <a:pt x="1218" y="4163"/>
                    <a:pt x="1296" y="4132"/>
                    <a:pt x="1358" y="4070"/>
                  </a:cubicBezTo>
                  <a:lnTo>
                    <a:pt x="3188" y="2240"/>
                  </a:lnTo>
                  <a:cubicBezTo>
                    <a:pt x="4116" y="1312"/>
                    <a:pt x="3255" y="1"/>
                    <a:pt x="225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120;p66">
              <a:extLst>
                <a:ext uri="{FF2B5EF4-FFF2-40B4-BE49-F238E27FC236}">
                  <a16:creationId xmlns:a16="http://schemas.microsoft.com/office/drawing/2014/main" id="{A6AFA2F9-0023-4472-9FE2-A83323294A7F}"/>
                </a:ext>
              </a:extLst>
            </p:cNvPr>
            <p:cNvSpPr/>
            <p:nvPr/>
          </p:nvSpPr>
          <p:spPr>
            <a:xfrm>
              <a:off x="2412184" y="2466906"/>
              <a:ext cx="250355" cy="376815"/>
            </a:xfrm>
            <a:custGeom>
              <a:avLst/>
              <a:gdLst/>
              <a:ahLst/>
              <a:cxnLst/>
              <a:rect l="l" t="t" r="r" b="b"/>
              <a:pathLst>
                <a:path w="9275" h="13960" extrusionOk="0">
                  <a:moveTo>
                    <a:pt x="1520" y="1"/>
                  </a:moveTo>
                  <a:cubicBezTo>
                    <a:pt x="1427" y="1"/>
                    <a:pt x="1303" y="32"/>
                    <a:pt x="1241" y="125"/>
                  </a:cubicBezTo>
                  <a:cubicBezTo>
                    <a:pt x="1179" y="187"/>
                    <a:pt x="1179" y="311"/>
                    <a:pt x="1241" y="404"/>
                  </a:cubicBezTo>
                  <a:lnTo>
                    <a:pt x="1365" y="683"/>
                  </a:lnTo>
                  <a:cubicBezTo>
                    <a:pt x="1489" y="962"/>
                    <a:pt x="2233" y="2606"/>
                    <a:pt x="2264" y="2669"/>
                  </a:cubicBezTo>
                  <a:cubicBezTo>
                    <a:pt x="2420" y="3196"/>
                    <a:pt x="2513" y="3754"/>
                    <a:pt x="2513" y="4313"/>
                  </a:cubicBezTo>
                  <a:cubicBezTo>
                    <a:pt x="2544" y="4871"/>
                    <a:pt x="2420" y="5429"/>
                    <a:pt x="2171" y="5957"/>
                  </a:cubicBezTo>
                  <a:cubicBezTo>
                    <a:pt x="1923" y="6298"/>
                    <a:pt x="1613" y="6639"/>
                    <a:pt x="1303" y="6887"/>
                  </a:cubicBezTo>
                  <a:cubicBezTo>
                    <a:pt x="1148" y="7042"/>
                    <a:pt x="993" y="7197"/>
                    <a:pt x="838" y="7352"/>
                  </a:cubicBezTo>
                  <a:cubicBezTo>
                    <a:pt x="589" y="7601"/>
                    <a:pt x="403" y="7911"/>
                    <a:pt x="248" y="8221"/>
                  </a:cubicBezTo>
                  <a:cubicBezTo>
                    <a:pt x="155" y="8438"/>
                    <a:pt x="93" y="8624"/>
                    <a:pt x="62" y="8810"/>
                  </a:cubicBezTo>
                  <a:cubicBezTo>
                    <a:pt x="31" y="9058"/>
                    <a:pt x="0" y="9307"/>
                    <a:pt x="0" y="9555"/>
                  </a:cubicBezTo>
                  <a:cubicBezTo>
                    <a:pt x="0" y="10144"/>
                    <a:pt x="93" y="10734"/>
                    <a:pt x="248" y="11323"/>
                  </a:cubicBezTo>
                  <a:cubicBezTo>
                    <a:pt x="300" y="11452"/>
                    <a:pt x="416" y="11517"/>
                    <a:pt x="525" y="11517"/>
                  </a:cubicBezTo>
                  <a:cubicBezTo>
                    <a:pt x="547" y="11517"/>
                    <a:pt x="569" y="11514"/>
                    <a:pt x="589" y="11509"/>
                  </a:cubicBezTo>
                  <a:cubicBezTo>
                    <a:pt x="744" y="11447"/>
                    <a:pt x="807" y="11323"/>
                    <a:pt x="776" y="11168"/>
                  </a:cubicBezTo>
                  <a:cubicBezTo>
                    <a:pt x="620" y="10640"/>
                    <a:pt x="558" y="10082"/>
                    <a:pt x="558" y="9555"/>
                  </a:cubicBezTo>
                  <a:cubicBezTo>
                    <a:pt x="527" y="9183"/>
                    <a:pt x="620" y="8810"/>
                    <a:pt x="744" y="8438"/>
                  </a:cubicBezTo>
                  <a:cubicBezTo>
                    <a:pt x="931" y="8035"/>
                    <a:pt x="1210" y="7694"/>
                    <a:pt x="1551" y="7414"/>
                  </a:cubicBezTo>
                  <a:lnTo>
                    <a:pt x="1675" y="7290"/>
                  </a:lnTo>
                  <a:cubicBezTo>
                    <a:pt x="2047" y="6980"/>
                    <a:pt x="2358" y="6639"/>
                    <a:pt x="2606" y="6236"/>
                  </a:cubicBezTo>
                  <a:cubicBezTo>
                    <a:pt x="2947" y="5646"/>
                    <a:pt x="3102" y="4964"/>
                    <a:pt x="3040" y="4282"/>
                  </a:cubicBezTo>
                  <a:cubicBezTo>
                    <a:pt x="3071" y="3692"/>
                    <a:pt x="2978" y="3072"/>
                    <a:pt x="2792" y="2482"/>
                  </a:cubicBezTo>
                  <a:cubicBezTo>
                    <a:pt x="2730" y="2358"/>
                    <a:pt x="2668" y="2172"/>
                    <a:pt x="2544" y="1893"/>
                  </a:cubicBezTo>
                  <a:cubicBezTo>
                    <a:pt x="2358" y="1490"/>
                    <a:pt x="2109" y="993"/>
                    <a:pt x="1954" y="621"/>
                  </a:cubicBezTo>
                  <a:lnTo>
                    <a:pt x="1954" y="621"/>
                  </a:lnTo>
                  <a:lnTo>
                    <a:pt x="5149" y="1056"/>
                  </a:lnTo>
                  <a:cubicBezTo>
                    <a:pt x="5087" y="1459"/>
                    <a:pt x="5025" y="2203"/>
                    <a:pt x="4994" y="2979"/>
                  </a:cubicBezTo>
                  <a:lnTo>
                    <a:pt x="4994" y="3010"/>
                  </a:lnTo>
                  <a:cubicBezTo>
                    <a:pt x="4839" y="3103"/>
                    <a:pt x="4715" y="3196"/>
                    <a:pt x="4622" y="3320"/>
                  </a:cubicBezTo>
                  <a:cubicBezTo>
                    <a:pt x="4529" y="3444"/>
                    <a:pt x="4529" y="3599"/>
                    <a:pt x="4653" y="3692"/>
                  </a:cubicBezTo>
                  <a:cubicBezTo>
                    <a:pt x="4699" y="3754"/>
                    <a:pt x="4769" y="3785"/>
                    <a:pt x="4839" y="3785"/>
                  </a:cubicBezTo>
                  <a:cubicBezTo>
                    <a:pt x="4909" y="3785"/>
                    <a:pt x="4979" y="3754"/>
                    <a:pt x="5025" y="3692"/>
                  </a:cubicBezTo>
                  <a:lnTo>
                    <a:pt x="5335" y="3444"/>
                  </a:lnTo>
                  <a:lnTo>
                    <a:pt x="5584" y="3227"/>
                  </a:lnTo>
                  <a:cubicBezTo>
                    <a:pt x="5940" y="2870"/>
                    <a:pt x="6413" y="2692"/>
                    <a:pt x="6886" y="2692"/>
                  </a:cubicBezTo>
                  <a:cubicBezTo>
                    <a:pt x="7359" y="2692"/>
                    <a:pt x="7832" y="2870"/>
                    <a:pt x="8189" y="3227"/>
                  </a:cubicBezTo>
                  <a:cubicBezTo>
                    <a:pt x="8903" y="4002"/>
                    <a:pt x="8903" y="5212"/>
                    <a:pt x="8189" y="5988"/>
                  </a:cubicBezTo>
                  <a:lnTo>
                    <a:pt x="6049" y="8345"/>
                  </a:lnTo>
                  <a:cubicBezTo>
                    <a:pt x="5894" y="8531"/>
                    <a:pt x="6018" y="8810"/>
                    <a:pt x="6235" y="8810"/>
                  </a:cubicBezTo>
                  <a:cubicBezTo>
                    <a:pt x="6328" y="8810"/>
                    <a:pt x="6390" y="8779"/>
                    <a:pt x="6452" y="8717"/>
                  </a:cubicBezTo>
                  <a:lnTo>
                    <a:pt x="7010" y="8097"/>
                  </a:lnTo>
                  <a:cubicBezTo>
                    <a:pt x="7103" y="8221"/>
                    <a:pt x="7165" y="8345"/>
                    <a:pt x="7228" y="8469"/>
                  </a:cubicBezTo>
                  <a:cubicBezTo>
                    <a:pt x="7383" y="8810"/>
                    <a:pt x="7445" y="9183"/>
                    <a:pt x="7445" y="9555"/>
                  </a:cubicBezTo>
                  <a:cubicBezTo>
                    <a:pt x="7445" y="10392"/>
                    <a:pt x="7259" y="11199"/>
                    <a:pt x="6917" y="11912"/>
                  </a:cubicBezTo>
                  <a:cubicBezTo>
                    <a:pt x="6638" y="12533"/>
                    <a:pt x="6173" y="13029"/>
                    <a:pt x="5646" y="13401"/>
                  </a:cubicBezTo>
                  <a:lnTo>
                    <a:pt x="2326" y="13401"/>
                  </a:lnTo>
                  <a:cubicBezTo>
                    <a:pt x="2202" y="13308"/>
                    <a:pt x="2047" y="13215"/>
                    <a:pt x="1954" y="13122"/>
                  </a:cubicBezTo>
                  <a:cubicBezTo>
                    <a:pt x="1892" y="13091"/>
                    <a:pt x="1830" y="13060"/>
                    <a:pt x="1768" y="13060"/>
                  </a:cubicBezTo>
                  <a:cubicBezTo>
                    <a:pt x="1675" y="13060"/>
                    <a:pt x="1613" y="13091"/>
                    <a:pt x="1551" y="13153"/>
                  </a:cubicBezTo>
                  <a:cubicBezTo>
                    <a:pt x="1520" y="13184"/>
                    <a:pt x="1489" y="13277"/>
                    <a:pt x="1489" y="13339"/>
                  </a:cubicBezTo>
                  <a:cubicBezTo>
                    <a:pt x="1489" y="13401"/>
                    <a:pt x="1520" y="13463"/>
                    <a:pt x="1582" y="13525"/>
                  </a:cubicBezTo>
                  <a:cubicBezTo>
                    <a:pt x="1737" y="13649"/>
                    <a:pt x="1892" y="13773"/>
                    <a:pt x="2078" y="13897"/>
                  </a:cubicBezTo>
                  <a:cubicBezTo>
                    <a:pt x="2140" y="13929"/>
                    <a:pt x="2171" y="13960"/>
                    <a:pt x="2233" y="13960"/>
                  </a:cubicBezTo>
                  <a:lnTo>
                    <a:pt x="5708" y="13960"/>
                  </a:lnTo>
                  <a:cubicBezTo>
                    <a:pt x="5739" y="13960"/>
                    <a:pt x="5801" y="13929"/>
                    <a:pt x="5832" y="13897"/>
                  </a:cubicBezTo>
                  <a:cubicBezTo>
                    <a:pt x="6514" y="13463"/>
                    <a:pt x="7041" y="12874"/>
                    <a:pt x="7383" y="12129"/>
                  </a:cubicBezTo>
                  <a:cubicBezTo>
                    <a:pt x="7755" y="11323"/>
                    <a:pt x="7941" y="10423"/>
                    <a:pt x="7941" y="9524"/>
                  </a:cubicBezTo>
                  <a:cubicBezTo>
                    <a:pt x="7941" y="9307"/>
                    <a:pt x="7941" y="9058"/>
                    <a:pt x="7910" y="8841"/>
                  </a:cubicBezTo>
                  <a:cubicBezTo>
                    <a:pt x="7879" y="8624"/>
                    <a:pt x="7817" y="8438"/>
                    <a:pt x="7724" y="8252"/>
                  </a:cubicBezTo>
                  <a:cubicBezTo>
                    <a:pt x="7631" y="8035"/>
                    <a:pt x="7538" y="7818"/>
                    <a:pt x="7383" y="7663"/>
                  </a:cubicBezTo>
                  <a:lnTo>
                    <a:pt x="8592" y="6329"/>
                  </a:lnTo>
                  <a:cubicBezTo>
                    <a:pt x="9027" y="5863"/>
                    <a:pt x="9275" y="5243"/>
                    <a:pt x="9275" y="4592"/>
                  </a:cubicBezTo>
                  <a:cubicBezTo>
                    <a:pt x="9275" y="3940"/>
                    <a:pt x="9027" y="3289"/>
                    <a:pt x="8561" y="2824"/>
                  </a:cubicBezTo>
                  <a:cubicBezTo>
                    <a:pt x="8097" y="2359"/>
                    <a:pt x="7489" y="2121"/>
                    <a:pt x="6878" y="2121"/>
                  </a:cubicBezTo>
                  <a:cubicBezTo>
                    <a:pt x="6429" y="2121"/>
                    <a:pt x="5978" y="2250"/>
                    <a:pt x="5584" y="2513"/>
                  </a:cubicBezTo>
                  <a:cubicBezTo>
                    <a:pt x="5584" y="2265"/>
                    <a:pt x="5708" y="869"/>
                    <a:pt x="5708" y="869"/>
                  </a:cubicBezTo>
                  <a:cubicBezTo>
                    <a:pt x="5708" y="776"/>
                    <a:pt x="5708" y="714"/>
                    <a:pt x="5646" y="652"/>
                  </a:cubicBezTo>
                  <a:cubicBezTo>
                    <a:pt x="5615" y="590"/>
                    <a:pt x="5552" y="559"/>
                    <a:pt x="5490" y="559"/>
                  </a:cubicBezTo>
                  <a:lnTo>
                    <a:pt x="15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cxnSp>
        <p:nvCxnSpPr>
          <p:cNvPr id="142" name="Google Shape;245;p36">
            <a:extLst>
              <a:ext uri="{FF2B5EF4-FFF2-40B4-BE49-F238E27FC236}">
                <a16:creationId xmlns:a16="http://schemas.microsoft.com/office/drawing/2014/main" id="{AE46B17A-3164-43BE-8062-259DDBABAEC0}"/>
              </a:ext>
            </a:extLst>
          </p:cNvPr>
          <p:cNvCxnSpPr>
            <a:cxnSpLocks/>
          </p:cNvCxnSpPr>
          <p:nvPr/>
        </p:nvCxnSpPr>
        <p:spPr>
          <a:xfrm>
            <a:off x="8298683" y="2383255"/>
            <a:ext cx="5081" cy="2652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143" name="Google Shape;277;p36">
            <a:extLst>
              <a:ext uri="{FF2B5EF4-FFF2-40B4-BE49-F238E27FC236}">
                <a16:creationId xmlns:a16="http://schemas.microsoft.com/office/drawing/2014/main" id="{2FAAF56B-931C-49D0-9BB9-4293D454CD0C}"/>
              </a:ext>
            </a:extLst>
          </p:cNvPr>
          <p:cNvSpPr/>
          <p:nvPr/>
        </p:nvSpPr>
        <p:spPr>
          <a:xfrm>
            <a:off x="7982523" y="1498036"/>
            <a:ext cx="615756" cy="464609"/>
          </a:xfrm>
          <a:prstGeom prst="ellipse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236;p36">
            <a:extLst>
              <a:ext uri="{FF2B5EF4-FFF2-40B4-BE49-F238E27FC236}">
                <a16:creationId xmlns:a16="http://schemas.microsoft.com/office/drawing/2014/main" id="{55CCF476-51D0-4552-A280-85D382D51301}"/>
              </a:ext>
            </a:extLst>
          </p:cNvPr>
          <p:cNvSpPr txBox="1"/>
          <p:nvPr/>
        </p:nvSpPr>
        <p:spPr>
          <a:xfrm>
            <a:off x="7688043" y="2842413"/>
            <a:ext cx="1335700" cy="238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30,1 </a:t>
            </a:r>
          </a:p>
          <a:p>
            <a:pPr lvl="0" algn="ctr"/>
            <a:r>
              <a:rPr lang="en-US" sz="1200" dirty="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rPr>
              <a:t>million dal</a:t>
            </a:r>
            <a:endParaRPr sz="1200" dirty="0">
              <a:solidFill>
                <a:srgbClr val="FFFFFF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145" name="Google Shape;237;p36">
            <a:extLst>
              <a:ext uri="{FF2B5EF4-FFF2-40B4-BE49-F238E27FC236}">
                <a16:creationId xmlns:a16="http://schemas.microsoft.com/office/drawing/2014/main" id="{B386D718-3A33-4ADD-AF12-70676A216F41}"/>
              </a:ext>
            </a:extLst>
          </p:cNvPr>
          <p:cNvSpPr txBox="1"/>
          <p:nvPr/>
        </p:nvSpPr>
        <p:spPr>
          <a:xfrm>
            <a:off x="7674683" y="3254546"/>
            <a:ext cx="1335700" cy="465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1800" dirty="0">
                <a:solidFill>
                  <a:srgbClr val="FFFFFF"/>
                </a:solidFill>
                <a:latin typeface="Work Sans"/>
                <a:ea typeface="Work Sans"/>
                <a:cs typeface="Work Sans"/>
                <a:sym typeface="Work Sans"/>
              </a:rPr>
              <a:t>Beer</a:t>
            </a:r>
            <a:endParaRPr sz="1600" dirty="0">
              <a:solidFill>
                <a:srgbClr val="FFFFFF"/>
              </a:solidFill>
              <a:latin typeface="Work Sans"/>
              <a:ea typeface="Work Sans"/>
              <a:cs typeface="Work Sans"/>
              <a:sym typeface="Work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F79609-EAC9-4100-8C4A-F6677CB3E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50" y="3504087"/>
            <a:ext cx="4934333" cy="559367"/>
          </a:xfrm>
          <a:prstGeom prst="rect">
            <a:avLst/>
          </a:prstGeom>
        </p:spPr>
      </p:pic>
      <p:sp>
        <p:nvSpPr>
          <p:cNvPr id="879" name="Google Shape;879;p63"/>
          <p:cNvSpPr txBox="1">
            <a:spLocks noGrp="1"/>
          </p:cNvSpPr>
          <p:nvPr>
            <p:ph type="subTitle" idx="1"/>
          </p:nvPr>
        </p:nvSpPr>
        <p:spPr>
          <a:xfrm>
            <a:off x="715100" y="1569725"/>
            <a:ext cx="4293900" cy="121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/>
            <a:r>
              <a:rPr lang="en-US" sz="1800" dirty="0"/>
              <a:t>Rashid </a:t>
            </a:r>
            <a:r>
              <a:rPr lang="en-US" sz="1800" dirty="0" err="1"/>
              <a:t>Tangriev</a:t>
            </a:r>
            <a:r>
              <a:rPr lang="en-US" sz="1800" dirty="0"/>
              <a:t> </a:t>
            </a:r>
            <a:endParaRPr lang="ru-RU" sz="1800" dirty="0"/>
          </a:p>
          <a:p>
            <a:pPr marL="0" lvl="0" indent="0"/>
            <a:endParaRPr lang="en-US" dirty="0"/>
          </a:p>
          <a:p>
            <a:pPr marL="0" lvl="0" indent="0"/>
            <a:r>
              <a:rPr lang="en-US" dirty="0" err="1"/>
              <a:t>r.tangriev</a:t>
            </a:r>
            <a:r>
              <a:rPr lang="en" dirty="0"/>
              <a:t>@</a:t>
            </a:r>
            <a:r>
              <a:rPr lang="en-US" dirty="0" err="1"/>
              <a:t>miit</a:t>
            </a:r>
            <a:r>
              <a:rPr lang="en" dirty="0"/>
              <a:t>.</a:t>
            </a:r>
            <a:r>
              <a:rPr lang="en-US" dirty="0" err="1"/>
              <a:t>uz</a:t>
            </a:r>
            <a:r>
              <a:rPr lang="en" dirty="0"/>
              <a:t> </a:t>
            </a:r>
            <a:endParaRPr dirty="0"/>
          </a:p>
          <a:p>
            <a:pPr marL="0" lvl="0" indent="0"/>
            <a:r>
              <a:rPr lang="en" dirty="0"/>
              <a:t>+998  71 238 50 00  (</a:t>
            </a:r>
            <a:r>
              <a:rPr lang="en-US" dirty="0"/>
              <a:t>dept. internal</a:t>
            </a:r>
            <a:r>
              <a:rPr lang="ru-RU" dirty="0"/>
              <a:t> </a:t>
            </a:r>
            <a:r>
              <a:rPr lang="en-US" dirty="0"/>
              <a:t>number / 194)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hlinkClick r:id="rId4"/>
              </a:rPr>
              <a:t>www.miit</a:t>
            </a:r>
            <a:r>
              <a:rPr lang="en" dirty="0">
                <a:hlinkClick r:id="rId4"/>
              </a:rPr>
              <a:t>.</a:t>
            </a:r>
            <a:r>
              <a:rPr lang="en-US" dirty="0" err="1">
                <a:hlinkClick r:id="rId4"/>
              </a:rPr>
              <a:t>uz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880" name="Google Shape;880;p63"/>
          <p:cNvSpPr txBox="1">
            <a:spLocks noGrp="1"/>
          </p:cNvSpPr>
          <p:nvPr>
            <p:ph type="ctrTitle"/>
          </p:nvPr>
        </p:nvSpPr>
        <p:spPr>
          <a:xfrm>
            <a:off x="706627" y="441562"/>
            <a:ext cx="4284000" cy="99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4800" dirty="0"/>
              <a:t>Thank </a:t>
            </a:r>
            <a:r>
              <a:rPr lang="en-US" sz="4800" dirty="0"/>
              <a:t>you for attention</a:t>
            </a:r>
            <a:endParaRPr sz="4800" dirty="0"/>
          </a:p>
        </p:txBody>
      </p:sp>
      <p:sp>
        <p:nvSpPr>
          <p:cNvPr id="881" name="Google Shape;881;p63"/>
          <p:cNvSpPr txBox="1"/>
          <p:nvPr/>
        </p:nvSpPr>
        <p:spPr>
          <a:xfrm>
            <a:off x="715100" y="3054045"/>
            <a:ext cx="3077789" cy="43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Bef>
                <a:spcPts val="300"/>
              </a:spcBef>
            </a:pPr>
            <a:r>
              <a:rPr lang="en-US" sz="12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THE REPUBLIC OF UZBEKISTAN,</a:t>
            </a:r>
          </a:p>
          <a:p>
            <a:pPr lvl="0">
              <a:spcBef>
                <a:spcPts val="300"/>
              </a:spcBef>
            </a:pPr>
            <a:r>
              <a:rPr lang="en-US" sz="12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Tashkent, 100029</a:t>
            </a:r>
          </a:p>
          <a:p>
            <a:pPr lvl="0">
              <a:spcBef>
                <a:spcPts val="300"/>
              </a:spcBef>
            </a:pPr>
            <a:r>
              <a:rPr lang="en-US" sz="1200" dirty="0" err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I.Karimov</a:t>
            </a:r>
            <a:r>
              <a:rPr lang="en-US" sz="12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 </a:t>
            </a:r>
            <a:r>
              <a:rPr lang="en-US" sz="1200" dirty="0" err="1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st.</a:t>
            </a:r>
            <a:r>
              <a:rPr lang="en-US" sz="1200" dirty="0">
                <a:solidFill>
                  <a:schemeClr val="lt1"/>
                </a:solidFill>
                <a:latin typeface="Work Sans"/>
                <a:ea typeface="Work Sans"/>
                <a:cs typeface="Work Sans"/>
                <a:sym typeface="Work Sans"/>
              </a:rPr>
              <a:t>, 1</a:t>
            </a:r>
          </a:p>
        </p:txBody>
      </p:sp>
    </p:spTree>
    <p:extLst>
      <p:ext uri="{BB962C8B-B14F-4D97-AF65-F5344CB8AC3E}">
        <p14:creationId xmlns:p14="http://schemas.microsoft.com/office/powerpoint/2010/main" val="853743989"/>
      </p:ext>
    </p:extLst>
  </p:cSld>
  <p:clrMapOvr>
    <a:masterClrMapping/>
  </p:clrMapOvr>
</p:sld>
</file>

<file path=ppt/theme/theme1.xml><?xml version="1.0" encoding="utf-8"?>
<a:theme xmlns:a="http://schemas.openxmlformats.org/drawingml/2006/main" name="Red Wine Brand MK Plan by Slidesgo">
  <a:themeElements>
    <a:clrScheme name="Simple Light">
      <a:dk1>
        <a:srgbClr val="191919"/>
      </a:dk1>
      <a:lt1>
        <a:srgbClr val="FFFFFF"/>
      </a:lt1>
      <a:dk2>
        <a:srgbClr val="980000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794</Words>
  <Application>Microsoft Office PowerPoint</Application>
  <PresentationFormat>On-screen Show (16:9)</PresentationFormat>
  <Paragraphs>131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Anaheim</vt:lpstr>
      <vt:lpstr>Bebas Neue</vt:lpstr>
      <vt:lpstr>Arial</vt:lpstr>
      <vt:lpstr>Courier New</vt:lpstr>
      <vt:lpstr>Roboto</vt:lpstr>
      <vt:lpstr>Roboto Condensed</vt:lpstr>
      <vt:lpstr>Wingdings</vt:lpstr>
      <vt:lpstr>Work Sans</vt:lpstr>
      <vt:lpstr>Red Wine Brand MK Plan by Slidesgo</vt:lpstr>
      <vt:lpstr>PowerPoint Presentation</vt:lpstr>
      <vt:lpstr>ABOUT  THE REPUBLIC  OF UZBEKISTAN</vt:lpstr>
      <vt:lpstr>Area</vt:lpstr>
      <vt:lpstr>ECONOMIC GROWTH</vt:lpstr>
      <vt:lpstr>World Trade Organization</vt:lpstr>
      <vt:lpstr>HISTORY  OF VITICULTURE  AND WINE INDUSTRY </vt:lpstr>
      <vt:lpstr>Brief history of the development of viticulture and winemaking in Uzbekistan</vt:lpstr>
      <vt:lpstr>03.</vt:lpstr>
      <vt:lpstr>Alcohol industry today</vt:lpstr>
      <vt:lpstr>Export attractiveness of the industry</vt:lpstr>
      <vt:lpstr>Investment benefits:</vt:lpstr>
      <vt:lpstr>The existing capacities of the industry make it possible to provide</vt:lpstr>
      <vt:lpstr>Thank you for attention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Bakhtiyor Tadjiev</dc:creator>
  <cp:lastModifiedBy>DA</cp:lastModifiedBy>
  <cp:revision>31</cp:revision>
  <dcterms:modified xsi:type="dcterms:W3CDTF">2023-10-30T01:33:45Z</dcterms:modified>
</cp:coreProperties>
</file>