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4" r:id="rId1"/>
    <p:sldMasterId id="2147483687" r:id="rId2"/>
  </p:sldMasterIdLst>
  <p:notesMasterIdLst>
    <p:notesMasterId r:id="rId28"/>
  </p:notesMasterIdLst>
  <p:sldIdLst>
    <p:sldId id="299" r:id="rId3"/>
    <p:sldId id="309" r:id="rId4"/>
    <p:sldId id="293" r:id="rId5"/>
    <p:sldId id="261" r:id="rId6"/>
    <p:sldId id="320" r:id="rId7"/>
    <p:sldId id="316" r:id="rId8"/>
    <p:sldId id="258" r:id="rId9"/>
    <p:sldId id="911" r:id="rId10"/>
    <p:sldId id="912" r:id="rId11"/>
    <p:sldId id="296" r:id="rId12"/>
    <p:sldId id="262" r:id="rId13"/>
    <p:sldId id="938" r:id="rId14"/>
    <p:sldId id="939" r:id="rId15"/>
    <p:sldId id="313" r:id="rId16"/>
    <p:sldId id="314" r:id="rId17"/>
    <p:sldId id="297" r:id="rId18"/>
    <p:sldId id="303" r:id="rId19"/>
    <p:sldId id="290" r:id="rId20"/>
    <p:sldId id="304" r:id="rId21"/>
    <p:sldId id="291" r:id="rId22"/>
    <p:sldId id="918" r:id="rId23"/>
    <p:sldId id="919" r:id="rId24"/>
    <p:sldId id="922" r:id="rId25"/>
    <p:sldId id="923" r:id="rId26"/>
    <p:sldId id="942" r:id="rId27"/>
  </p:sldIdLst>
  <p:sldSz cx="9144000" cy="5143500" type="screen16x9"/>
  <p:notesSz cx="6797675" cy="9926638"/>
  <p:embeddedFontLs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Helvetica Neue Light" charset="0"/>
      <p:regular r:id="rId33"/>
      <p:bold r:id="rId34"/>
      <p:italic r:id="rId35"/>
      <p:boldItalic r:id="rId36"/>
    </p:embeddedFont>
    <p:embeddedFont>
      <p:font typeface="Century Gothic" pitchFamily="34" charset="0"/>
      <p:regular r:id="rId37"/>
      <p:bold r:id="rId38"/>
      <p:italic r:id="rId39"/>
      <p:boldItalic r:id="rId40"/>
    </p:embeddedFont>
    <p:embeddedFont>
      <p:font typeface="Arial Black" pitchFamily="34" charset="0"/>
      <p:bold r:id="rId41"/>
    </p:embeddedFont>
    <p:embeddedFont>
      <p:font typeface="Tahoma" pitchFamily="34" charset="0"/>
      <p:regular r:id="rId42"/>
      <p:bold r:id="rId43"/>
    </p:embeddedFont>
    <p:embeddedFont>
      <p:font typeface="Segoe UI Black" pitchFamily="34" charset="0"/>
      <p:bold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539F"/>
    <a:srgbClr val="C55A11"/>
    <a:srgbClr val="EAEAE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785" autoAdjust="0"/>
    <p:restoredTop sz="94694"/>
  </p:normalViewPr>
  <p:slideViewPr>
    <p:cSldViewPr snapToGrid="0">
      <p:cViewPr>
        <p:scale>
          <a:sx n="128" d="100"/>
          <a:sy n="128" d="100"/>
        </p:scale>
        <p:origin x="-960" y="2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Лист2!$C$23</c:f>
              <c:strCache>
                <c:ptCount val="1"/>
                <c:pt idx="0">
                  <c:v>доля ОТП 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F13-482E-901E-FB8687311E24}"/>
                </c:ext>
              </c:extLst>
            </c:dLbl>
            <c:dLbl>
              <c:idx val="1"/>
              <c:layout/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F13-482E-901E-FB8687311E24}"/>
                </c:ext>
              </c:extLst>
            </c:dLbl>
            <c:dLbl>
              <c:idx val="2"/>
              <c:layout>
                <c:manualLayout>
                  <c:x val="2.6657375333448394E-2"/>
                  <c:y val="-5.8966476486499901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F13-482E-901E-FB8687311E24}"/>
                </c:ext>
              </c:extLst>
            </c:dLbl>
            <c:dLbl>
              <c:idx val="3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F13-482E-901E-FB8687311E24}"/>
                </c:ext>
              </c:extLst>
            </c:dLbl>
            <c:dLbl>
              <c:idx val="4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F13-482E-901E-FB8687311E24}"/>
                </c:ext>
              </c:extLst>
            </c:dLbl>
            <c:dLbl>
              <c:idx val="5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F13-482E-901E-FB8687311E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Лист2!$B$24:$B$29</c:f>
              <c:strCache>
                <c:ptCount val="6"/>
                <c:pt idx="0">
                  <c:v>Теплоизоляционные изделия </c:v>
                </c:pt>
                <c:pt idx="1">
                  <c:v>Керамическая плитка </c:v>
                </c:pt>
                <c:pt idx="2">
                  <c:v>Мягкая кровля</c:v>
                </c:pt>
                <c:pt idx="3">
                  <c:v>Обои </c:v>
                </c:pt>
                <c:pt idx="4">
                  <c:v>Линолеум </c:v>
                </c:pt>
                <c:pt idx="5">
                  <c:v>Санфаянс</c:v>
                </c:pt>
              </c:strCache>
            </c:strRef>
          </c:cat>
          <c:val>
            <c:numRef>
              <c:f>Лист2!$C$24:$C$29</c:f>
              <c:numCache>
                <c:formatCode>0%</c:formatCode>
                <c:ptCount val="6"/>
                <c:pt idx="0">
                  <c:v>0.31</c:v>
                </c:pt>
                <c:pt idx="1">
                  <c:v>0.06</c:v>
                </c:pt>
                <c:pt idx="2">
                  <c:v>0.03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F13-482E-901E-FB8687311E24}"/>
            </c:ext>
          </c:extLst>
        </c:ser>
        <c:ser>
          <c:idx val="1"/>
          <c:order val="1"/>
          <c:tx>
            <c:strRef>
              <c:f>Лист2!$D$23</c:f>
              <c:strCache>
                <c:ptCount val="1"/>
                <c:pt idx="0">
                  <c:v>импорт 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Лист2!$B$24:$B$29</c:f>
              <c:strCache>
                <c:ptCount val="6"/>
                <c:pt idx="0">
                  <c:v>Теплоизоляционные изделия </c:v>
                </c:pt>
                <c:pt idx="1">
                  <c:v>Керамическая плитка </c:v>
                </c:pt>
                <c:pt idx="2">
                  <c:v>Мягкая кровля</c:v>
                </c:pt>
                <c:pt idx="3">
                  <c:v>Обои </c:v>
                </c:pt>
                <c:pt idx="4">
                  <c:v>Линолеум </c:v>
                </c:pt>
                <c:pt idx="5">
                  <c:v>Санфаянс</c:v>
                </c:pt>
              </c:strCache>
            </c:strRef>
          </c:cat>
          <c:val>
            <c:numRef>
              <c:f>Лист2!$D$24:$D$29</c:f>
              <c:numCache>
                <c:formatCode>0%</c:formatCode>
                <c:ptCount val="6"/>
                <c:pt idx="0">
                  <c:v>0.69</c:v>
                </c:pt>
                <c:pt idx="1">
                  <c:v>0.94</c:v>
                </c:pt>
                <c:pt idx="2">
                  <c:v>0.97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3F13-482E-901E-FB8687311E2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6"/>
        <c:overlap val="100"/>
        <c:axId val="180048256"/>
        <c:axId val="180049792"/>
      </c:barChart>
      <c:catAx>
        <c:axId val="180048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1000">
                <a:solidFill>
                  <a:srgbClr val="002060"/>
                </a:solidFill>
              </a:defRPr>
            </a:pPr>
            <a:endParaRPr lang="ru-RU"/>
          </a:p>
        </c:txPr>
        <c:crossAx val="180049792"/>
        <c:crosses val="autoZero"/>
        <c:auto val="1"/>
        <c:lblAlgn val="ctr"/>
        <c:lblOffset val="100"/>
        <c:noMultiLvlLbl val="0"/>
      </c:catAx>
      <c:valAx>
        <c:axId val="18004979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180048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2375050613938976"/>
          <c:w val="1"/>
          <c:h val="0.551286139236514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5A-4B62-A5ED-508A8FC810A1}"/>
              </c:ext>
            </c:extLst>
          </c:dPt>
          <c:dPt>
            <c:idx val="1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5A-4B62-A5ED-508A8FC810A1}"/>
              </c:ext>
            </c:extLst>
          </c:dPt>
          <c:cat>
            <c:strRef>
              <c:f>Лист1!$A$2:$A$3</c:f>
              <c:strCache>
                <c:ptCount val="2"/>
                <c:pt idx="0">
                  <c:v>ОТП 63%</c:v>
                </c:pt>
                <c:pt idx="1">
                  <c:v>Импорт 37%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63</c:v>
                </c:pt>
                <c:pt idx="1">
                  <c:v>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15A-4B62-A5ED-508A8FC810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36904761904762E-2"/>
          <c:y val="5.6098413877064678E-2"/>
          <c:w val="0.96726190476190477"/>
          <c:h val="0.8752238445133270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госзакупки</c:v>
                </c:pt>
              </c:strCache>
            </c:strRef>
          </c:tx>
          <c:spPr>
            <a:solidFill>
              <a:schemeClr val="accent5">
                <a:shade val="58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C3-47B8-8C56-BEB60970F99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гособорон заказ</c:v>
                </c:pt>
              </c:strCache>
            </c:strRef>
          </c:tx>
          <c:spPr>
            <a:solidFill>
              <a:schemeClr val="accent5">
                <a:shade val="86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1C3-47B8-8C56-BEB60970F992}"/>
            </c:ext>
          </c:extLst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квазигоссектор</c:v>
                </c:pt>
              </c:strCache>
            </c:strRef>
          </c:tx>
          <c:spPr>
            <a:solidFill>
              <a:schemeClr val="accent5">
                <a:tint val="58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1C3-47B8-8C56-BEB60970F9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0"/>
        <c:overlap val="100"/>
        <c:axId val="207918976"/>
        <c:axId val="207920512"/>
      </c:barChart>
      <c:catAx>
        <c:axId val="2079189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7920512"/>
        <c:crosses val="autoZero"/>
        <c:auto val="1"/>
        <c:lblAlgn val="ctr"/>
        <c:lblOffset val="100"/>
        <c:noMultiLvlLbl val="0"/>
      </c:catAx>
      <c:valAx>
        <c:axId val="207920512"/>
        <c:scaling>
          <c:orientation val="minMax"/>
          <c:max val="100"/>
          <c:min val="20"/>
        </c:scaling>
        <c:delete val="1"/>
        <c:axPos val="b"/>
        <c:numFmt formatCode="General" sourceLinked="1"/>
        <c:majorTickMark val="out"/>
        <c:minorTickMark val="none"/>
        <c:tickLblPos val="nextTo"/>
        <c:crossAx val="207918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96039984426479"/>
          <c:y val="8.4255223655559569E-2"/>
          <c:w val="0.71924047831995142"/>
          <c:h val="0.7858248163247529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explosion val="1"/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0395-4C7D-85ED-DF059579043F}"/>
              </c:ext>
            </c:extLst>
          </c:dPt>
          <c:dPt>
            <c:idx val="1"/>
            <c:bubble3D val="0"/>
            <c:spPr>
              <a:solidFill>
                <a:schemeClr val="accent1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395-4C7D-85ED-DF059579043F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0395-4C7D-85ED-DF059579043F}"/>
              </c:ext>
            </c:extLst>
          </c:dPt>
          <c:cat>
            <c:strRef>
              <c:f>Лист1!$A$2:$A$4</c:f>
              <c:strCache>
                <c:ptCount val="2"/>
                <c:pt idx="0">
                  <c:v>Имопрт</c:v>
                </c:pt>
                <c:pt idx="1">
                  <c:v>Прозводство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">
                  <c:v>483</c:v>
                </c:pt>
                <c:pt idx="1">
                  <c:v>773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395-4C7D-85ED-DF05957904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12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Straight Connector 5">
          <a:extLst xmlns:a="http://schemas.openxmlformats.org/drawingml/2006/main">
            <a:ext uri="{FF2B5EF4-FFF2-40B4-BE49-F238E27FC236}">
              <a16:creationId xmlns:a16="http://schemas.microsoft.com/office/drawing/2014/main" xmlns="" id="{823E8B16-F74C-0A14-C88D-127BD2B547ED}"/>
            </a:ext>
          </a:extLst>
        </cdr:cNvPr>
        <cdr:cNvCxnSpPr>
          <a:cxnSpLocks xmlns:a="http://schemas.openxmlformats.org/drawingml/2006/main"/>
        </cdr:cNvCxnSpPr>
      </cdr:nvCxnSpPr>
      <cdr:spPr bwMode="auto">
        <a:xfrm xmlns:a="http://schemas.openxmlformats.org/drawingml/2006/main">
          <a:off x="5073783" y="2423527"/>
          <a:ext cx="0" cy="2649557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1F4E79"/>
          </a:solidFill>
          <a:prstDash val="sysDot"/>
          <a:round/>
          <a:headEnd/>
          <a:tailEnd/>
        </a:ln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</a:extLst>
      </cdr:spPr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6" tIns="91416" rIns="91416" bIns="91416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6641629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1affa457f_8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1" name="Google Shape;191;g101affa457f_8_54:notes"/>
          <p:cNvSpPr txBox="1">
            <a:spLocks noGrp="1"/>
          </p:cNvSpPr>
          <p:nvPr>
            <p:ph type="body" idx="1"/>
          </p:nvPr>
        </p:nvSpPr>
        <p:spPr>
          <a:xfrm>
            <a:off x="906358" y="4715156"/>
            <a:ext cx="4984962" cy="4466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6" tIns="45696" rIns="91416" bIns="45696" anchor="t" anchorCtr="0">
            <a:noAutofit/>
          </a:bodyPr>
          <a:lstStyle/>
          <a:p>
            <a:pPr marL="0" indent="0">
              <a:lnSpc>
                <a:spcPct val="117999"/>
              </a:lnSpc>
              <a:buNone/>
            </a:pPr>
            <a:endParaRPr/>
          </a:p>
        </p:txBody>
      </p:sp>
      <p:sp>
        <p:nvSpPr>
          <p:cNvPr id="192" name="Google Shape;192;g101affa457f_8_54:notes"/>
          <p:cNvSpPr txBox="1">
            <a:spLocks noGrp="1"/>
          </p:cNvSpPr>
          <p:nvPr>
            <p:ph type="sldNum" idx="12"/>
          </p:nvPr>
        </p:nvSpPr>
        <p:spPr>
          <a:xfrm>
            <a:off x="1" y="0"/>
            <a:ext cx="2973611" cy="2993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6" tIns="45696" rIns="91416" bIns="45696" anchor="t" anchorCtr="0">
            <a:noAutofit/>
          </a:bodyPr>
          <a:lstStyle/>
          <a:p>
            <a:pPr algn="ctr">
              <a:buSzPts val="3000"/>
            </a:pPr>
            <a:fld id="{00000000-1234-1234-1234-123412341234}" type="slidenum">
              <a:rPr lang="en" sz="3000">
                <a:latin typeface="Calibri"/>
                <a:ea typeface="Calibri"/>
                <a:cs typeface="Calibri"/>
                <a:sym typeface="Calibri"/>
              </a:rPr>
              <a:pPr algn="ctr">
                <a:buSzPts val="3000"/>
              </a:pPr>
              <a:t>2</a:t>
            </a:fld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1684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1affa457f_8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91" name="Google Shape;191;g101affa457f_8_54:notes"/>
          <p:cNvSpPr txBox="1">
            <a:spLocks noGrp="1"/>
          </p:cNvSpPr>
          <p:nvPr>
            <p:ph type="body" idx="1"/>
          </p:nvPr>
        </p:nvSpPr>
        <p:spPr>
          <a:xfrm>
            <a:off x="906358" y="4715156"/>
            <a:ext cx="4984962" cy="4466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6" tIns="45696" rIns="91416" bIns="45696" anchor="t" anchorCtr="0">
            <a:noAutofit/>
          </a:bodyPr>
          <a:lstStyle/>
          <a:p>
            <a:pPr marL="0" indent="0">
              <a:lnSpc>
                <a:spcPct val="117999"/>
              </a:lnSpc>
              <a:buNone/>
            </a:pPr>
            <a:endParaRPr/>
          </a:p>
        </p:txBody>
      </p:sp>
      <p:sp>
        <p:nvSpPr>
          <p:cNvPr id="192" name="Google Shape;192;g101affa457f_8_54:notes"/>
          <p:cNvSpPr txBox="1">
            <a:spLocks noGrp="1"/>
          </p:cNvSpPr>
          <p:nvPr>
            <p:ph type="sldNum" idx="12"/>
          </p:nvPr>
        </p:nvSpPr>
        <p:spPr>
          <a:xfrm>
            <a:off x="1" y="0"/>
            <a:ext cx="2973611" cy="2993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6" tIns="45696" rIns="91416" bIns="45696" anchor="t" anchorCtr="0">
            <a:noAutofit/>
          </a:bodyPr>
          <a:lstStyle/>
          <a:p>
            <a:pPr algn="ctr">
              <a:buSzPts val="3000"/>
            </a:pPr>
            <a:fld id="{00000000-1234-1234-1234-123412341234}" type="slidenum">
              <a:rPr lang="en" sz="3000">
                <a:latin typeface="Calibri"/>
                <a:ea typeface="Calibri"/>
                <a:cs typeface="Calibri"/>
                <a:sym typeface="Calibri"/>
              </a:rPr>
              <a:pPr algn="ctr">
                <a:buSzPts val="3000"/>
              </a:pPr>
              <a:t>3</a:t>
            </a:fld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8191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4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8339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5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8339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2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8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4" tIns="91404" rIns="91404" bIns="91404" anchor="t" anchorCtr="0">
            <a:noAutofit/>
          </a:bodyPr>
          <a:lstStyle/>
          <a:p>
            <a:pPr marL="456468" indent="-228234">
              <a:buNone/>
            </a:pPr>
            <a:endParaRPr/>
          </a:p>
        </p:txBody>
      </p:sp>
      <p:sp>
        <p:nvSpPr>
          <p:cNvPr id="244" name="Google Shape;244;p8:notes"/>
          <p:cNvSpPr txBox="1">
            <a:spLocks noGrp="1"/>
          </p:cNvSpPr>
          <p:nvPr>
            <p:ph type="sldNum" idx="12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8" tIns="45702" rIns="91428" bIns="45702" anchor="t" anchorCtr="0">
            <a:noAutofit/>
          </a:bodyPr>
          <a:lstStyle/>
          <a:p>
            <a:fld id="{00000000-1234-1234-1234-123412341234}" type="slidenum">
              <a:rPr lang="ru-RU">
                <a:latin typeface="Calibri"/>
                <a:ea typeface="Calibri"/>
                <a:cs typeface="Calibri"/>
                <a:sym typeface="Calibri"/>
              </a:rPr>
              <a:pPr/>
              <a:t>7</a:t>
            </a:fld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0692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2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9" name="Google Shape;429;p12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4" tIns="91404" rIns="91404" bIns="91404" anchor="t" anchorCtr="0">
            <a:noAutofit/>
          </a:bodyPr>
          <a:lstStyle/>
          <a:p>
            <a:pPr marL="456468" indent="-228234">
              <a:buNone/>
            </a:pPr>
            <a:endParaRPr/>
          </a:p>
        </p:txBody>
      </p:sp>
      <p:sp>
        <p:nvSpPr>
          <p:cNvPr id="430" name="Google Shape;430;p12:notes"/>
          <p:cNvSpPr txBox="1">
            <a:spLocks noGrp="1"/>
          </p:cNvSpPr>
          <p:nvPr>
            <p:ph type="sldNum" idx="12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8" tIns="45702" rIns="91428" bIns="45702" anchor="t" anchorCtr="0">
            <a:noAutofit/>
          </a:bodyPr>
          <a:lstStyle/>
          <a:p>
            <a:fld id="{00000000-1234-1234-1234-123412341234}" type="slidenum">
              <a:rPr lang="ru-RU">
                <a:latin typeface="Calibri"/>
                <a:ea typeface="Calibri"/>
                <a:cs typeface="Calibri"/>
                <a:sym typeface="Calibri"/>
              </a:rPr>
              <a:pPr/>
              <a:t>11</a:t>
            </a:fld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1261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13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58633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9955" y="9429039"/>
            <a:ext cx="2946135" cy="496015"/>
          </a:xfrm>
          <a:prstGeom prst="rect">
            <a:avLst/>
          </a:prstGeom>
        </p:spPr>
        <p:txBody>
          <a:bodyPr lIns="91430" tIns="45716" rIns="91430" bIns="45716"/>
          <a:lstStyle/>
          <a:p>
            <a:fld id="{DFC38B6C-5398-40D2-A660-985D6CCBA77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234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15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8339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lIns="91430" tIns="45716" rIns="91430" bIns="45716"/>
          <a:lstStyle/>
          <a:p>
            <a:fld id="{DFC38B6C-5398-40D2-A660-985D6CCBA77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2342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17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8339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lIns="91430" tIns="45716" rIns="91430" bIns="45716"/>
          <a:lstStyle/>
          <a:p>
            <a:fld id="{DFC38B6C-5398-40D2-A660-985D6CCBA77D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891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3863" y="1243013"/>
            <a:ext cx="5961062" cy="33528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49689" y="9428632"/>
            <a:ext cx="2946400" cy="496411"/>
          </a:xfrm>
          <a:prstGeom prst="rect">
            <a:avLst/>
          </a:prstGeom>
        </p:spPr>
        <p:txBody>
          <a:bodyPr lIns="91430" tIns="45716" rIns="91430" bIns="45716"/>
          <a:lstStyle/>
          <a:p>
            <a:pPr defTabSz="455594">
              <a:defRPr/>
            </a:pPr>
            <a:fld id="{D0E7835C-A407-4CF7-BF0A-81D8305A340F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defTabSz="455594">
                <a:defRPr/>
              </a:pPr>
              <a:t>19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8339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lIns="91430" tIns="45716" rIns="91430" bIns="45716"/>
          <a:lstStyle/>
          <a:p>
            <a:fld id="{DFC38B6C-5398-40D2-A660-985D6CCBA77D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373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49955" y="9429039"/>
            <a:ext cx="2946135" cy="496015"/>
          </a:xfrm>
          <a:prstGeom prst="rect">
            <a:avLst/>
          </a:prstGeom>
        </p:spPr>
        <p:txBody>
          <a:bodyPr lIns="91430" tIns="45716" rIns="91430" bIns="45716"/>
          <a:lstStyle/>
          <a:p>
            <a:fld id="{DFC38B6C-5398-40D2-A660-985D6CCBA77D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8725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74625" y="1330325"/>
            <a:ext cx="6372225" cy="3584575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kumimoji="0" lang="ru-RU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xfrm>
            <a:off x="3850444" y="9428584"/>
            <a:ext cx="2945659" cy="496332"/>
          </a:xfrm>
          <a:prstGeom prst="rect">
            <a:avLst/>
          </a:prstGeom>
          <a:noFill/>
          <a:ln>
            <a:miter lim="800000"/>
          </a:ln>
        </p:spPr>
        <p:txBody>
          <a:bodyPr lIns="91430" tIns="45716" rIns="91430" bIns="45716"/>
          <a:lstStyle/>
          <a:p>
            <a:fld id="{E9D70C35-331D-4441-9749-DB66A4D1C6BB}" type="slidenum">
              <a:rPr lang="ru-RU" sz="800"/>
              <a:t>22</a:t>
            </a:fld>
            <a:endParaRPr lang="ru-RU" sz="800"/>
          </a:p>
        </p:txBody>
      </p:sp>
    </p:spTree>
    <p:extLst>
      <p:ext uri="{BB962C8B-B14F-4D97-AF65-F5344CB8AC3E}">
        <p14:creationId xmlns:p14="http://schemas.microsoft.com/office/powerpoint/2010/main" val="2134264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621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0E97F41C-B7FF-4854-9F3D-A9D539430120}" type="datetime1">
              <a:rPr lang="ru-RU" smtClean="0"/>
              <a:t>18.01.2024</a:t>
            </a:fld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6E4766E1-0834-4EEF-BCF3-04B4DD74D950}" type="datetime1">
              <a:rPr lang="ru-RU" smtClean="0"/>
              <a:t>18.01.2024</a:t>
            </a:fld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1BCC7600-DB5D-460F-AB39-6FFB12F62BDE}" type="datetime1">
              <a:rPr lang="ru-RU" smtClean="0"/>
              <a:t>18.01.2024</a:t>
            </a:fld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D527C50C-88D6-412D-823D-B58D1C725C8E}" type="datetime1">
              <a:rPr lang="ru-RU" smtClean="0"/>
              <a:t>18.01.2024</a:t>
            </a:fld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6380587B-6B92-4C7D-8E7D-5655C9473490}" type="datetime1">
              <a:rPr lang="ru-RU" smtClean="0"/>
              <a:t>18.01.2024</a:t>
            </a:fld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BF0AF9FF-ABD5-4F3A-9220-7AB055F8E252}" type="datetime1">
              <a:rPr lang="ru-RU" smtClean="0"/>
              <a:t>18.01.2024</a:t>
            </a:fld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7A5BBB68-9FDA-4682-9126-AF9EF99E7238}" type="datetime1">
              <a:rPr lang="ru-RU" smtClean="0"/>
              <a:t>18.01.2024</a:t>
            </a:fld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69AF4441-1FF9-4756-A552-78C17DDF9622}" type="datetime1">
              <a:rPr lang="ru-RU" smtClean="0"/>
              <a:t>18.01.2024</a:t>
            </a:fld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 rot="5400000">
            <a:off x="5350073" y="1467446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79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fld id="{FCA96FF5-E6F3-45CB-AF0E-670E1B0F9885}" type="datetime1">
              <a:rPr lang="ru-RU" smtClean="0"/>
              <a:t>18.01.2024</a:t>
            </a:fld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ND CONTENTS LAYOUT_18">
  <p:cSld name="IMAGE AND CONTENTS LAYOUT_18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>
            <a:spLocks noGrp="1"/>
          </p:cNvSpPr>
          <p:nvPr>
            <p:ph type="pic" idx="2"/>
          </p:nvPr>
        </p:nvSpPr>
        <p:spPr>
          <a:xfrm>
            <a:off x="547181" y="1136475"/>
            <a:ext cx="2475479" cy="358513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7" name="Google Shape;127;p25"/>
          <p:cNvSpPr>
            <a:spLocks noGrp="1"/>
          </p:cNvSpPr>
          <p:nvPr>
            <p:ph type="pic" idx="3"/>
          </p:nvPr>
        </p:nvSpPr>
        <p:spPr>
          <a:xfrm>
            <a:off x="6159070" y="1136475"/>
            <a:ext cx="2475479" cy="3585130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128" name="Google Shape;128;p25"/>
          <p:cNvSpPr txBox="1">
            <a:spLocks noGrp="1"/>
          </p:cNvSpPr>
          <p:nvPr>
            <p:ph type="title"/>
          </p:nvPr>
        </p:nvSpPr>
        <p:spPr>
          <a:xfrm>
            <a:off x="0" y="195486"/>
            <a:ext cx="9144000" cy="601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100"/>
              <a:buFont typeface="Calibri"/>
              <a:buNone/>
              <a:defRPr sz="4100" b="0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AFA39-871C-428E-846F-DCD16A012EA6}" type="datetime1">
              <a:rPr lang="ru-RU" smtClean="0"/>
              <a:t>18.01.2024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182FB-C8FE-47D6-B2C6-AD6C91A770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043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B3C3D442-9BBF-4D4F-BC65-0BB14A995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BDB902C-AE4F-4588-80FE-754B7A6B7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66DDAFE-A194-4E01-B7EF-F3B6566E3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A3202-E6C2-42F4-A099-25F2ADDF778B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48666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- Center">
  <p:cSld name="Title - Center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0"/>
          <p:cNvSpPr txBox="1">
            <a:spLocks noGrp="1"/>
          </p:cNvSpPr>
          <p:nvPr>
            <p:ph type="title"/>
          </p:nvPr>
        </p:nvSpPr>
        <p:spPr>
          <a:xfrm>
            <a:off x="666750" y="1700213"/>
            <a:ext cx="7810500" cy="1743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1pPr>
            <a:lvl2pPr lvl="1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2pPr>
            <a:lvl3pPr lvl="2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3pPr>
            <a:lvl4pPr lvl="3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4pPr>
            <a:lvl5pPr lvl="4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5pPr>
            <a:lvl6pPr lvl="5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6pPr>
            <a:lvl7pPr lvl="6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7pPr>
            <a:lvl8pPr lvl="7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8pPr>
            <a:lvl9pPr lvl="8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7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30"/>
          <p:cNvSpPr txBox="1">
            <a:spLocks noGrp="1"/>
          </p:cNvSpPr>
          <p:nvPr>
            <p:ph type="sldNum" idx="12"/>
          </p:nvPr>
        </p:nvSpPr>
        <p:spPr>
          <a:xfrm>
            <a:off x="4484637" y="4905375"/>
            <a:ext cx="169965" cy="1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>
            <a:lvl1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1pPr>
            <a:lvl2pPr marL="0" lvl="1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2pPr>
            <a:lvl3pPr marL="0" lvl="2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3pPr>
            <a:lvl4pPr marL="0" lvl="3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4pPr>
            <a:lvl5pPr marL="0" lvl="4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5pPr>
            <a:lvl6pPr marL="0" lvl="5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6pPr>
            <a:lvl7pPr marL="0" lvl="6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7pPr>
            <a:lvl8pPr marL="0" lvl="7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8pPr>
            <a:lvl9pPr marL="0" lvl="8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Helvetica Neue Light"/>
              <a:buNone/>
              <a:defRPr/>
            </a:lvl9pPr>
          </a:lstStyle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1986426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41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862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986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2199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285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101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0171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5610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66" indent="0">
              <a:buNone/>
              <a:defRPr sz="2800"/>
            </a:lvl2pPr>
            <a:lvl3pPr marL="914333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29" indent="0">
              <a:buNone/>
              <a:defRPr sz="2000"/>
            </a:lvl6pPr>
            <a:lvl7pPr marL="2742995" indent="0">
              <a:buNone/>
              <a:defRPr sz="2000"/>
            </a:lvl7pPr>
            <a:lvl8pPr marL="3200160" indent="0">
              <a:buNone/>
              <a:defRPr sz="2000"/>
            </a:lvl8pPr>
            <a:lvl9pPr marL="3657326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463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240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639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1/18/2024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4">
              <a:lnSpc>
                <a:spcPts val="955"/>
              </a:lnSpc>
            </a:pPr>
            <a:fld id="{81D60167-4931-47E6-BA6A-407CBD079E47}" type="slidenum">
              <a:rPr lang="ru-RU" spc="-25" smtClean="0"/>
              <a:pPr marL="38104">
                <a:lnSpc>
                  <a:spcPts val="955"/>
                </a:lnSpc>
              </a:pPr>
              <a:t>‹#›</a:t>
            </a:fld>
            <a:endParaRPr lang="ru-RU" spc="-25" dirty="0"/>
          </a:p>
        </p:txBody>
      </p:sp>
    </p:spTree>
    <p:extLst>
      <p:ext uri="{BB962C8B-B14F-4D97-AF65-F5344CB8AC3E}">
        <p14:creationId xmlns:p14="http://schemas.microsoft.com/office/powerpoint/2010/main" val="3746570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89652568-EC44-443D-823B-B78324754FD6}" type="datetime1">
              <a:rPr lang="ru-RU" smtClean="0"/>
              <a:t>18.01.2024</a:t>
            </a:fld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86" r:id="rId11"/>
    <p:sldLayoutId id="2147483700" r:id="rId12"/>
    <p:sldLayoutId id="214748370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34" tIns="45717" rIns="91434" bIns="45717" rtlCol="0" anchor="ctr">
            <a:normAutofit/>
          </a:bodyPr>
          <a:lstStyle/>
          <a:p>
            <a:r>
              <a:rPr lang="en"/>
              <a:t>Header Sample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en"/>
              <a:t>Sample text</a:t>
            </a:r>
          </a:p>
          <a:p>
            <a:pPr lvl="1"/>
            <a:r>
              <a:rPr lang="en"/>
              <a:t>Second level</a:t>
            </a:r>
          </a:p>
          <a:p>
            <a:pPr lvl="2"/>
            <a:r>
              <a:rPr lang="en"/>
              <a:t>Third level</a:t>
            </a:r>
          </a:p>
          <a:p>
            <a:pPr lvl="3"/>
            <a:r>
              <a:rPr lang="en"/>
              <a:t>Fourth level</a:t>
            </a:r>
          </a:p>
          <a:p>
            <a:pPr lvl="4"/>
            <a:r>
              <a:rPr lang="en"/>
              <a:t>Fifth level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>
              <a:buClrTx/>
              <a:buFontTx/>
              <a:buNone/>
            </a:pPr>
            <a:fld id="{B4C71EC6-210F-42DE-9C53-41977AD35B3D}" type="datetimeFigureOut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914333">
                <a:buClrTx/>
                <a:buFontTx/>
                <a:buNone/>
              </a:pPr>
              <a:t>18.01.2024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>
              <a:buClrTx/>
              <a:buFontTx/>
              <a:buNone/>
            </a:pPr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>
              <a:buClrTx/>
              <a:buFontTx/>
              <a:buNone/>
            </a:pPr>
            <a:fld id="{B19B0651-EE4F-4900-A07F-96A6BFA9D0F0}" type="slidenum">
              <a:rPr lang="ru-RU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defTabSz="914333">
                <a:buClrTx/>
                <a:buFontTx/>
                <a:buNone/>
              </a:pPr>
              <a:t>‹#›</a:t>
            </a:fld>
            <a:endParaRPr lang="ru-RU" kern="120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0946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defTabSz="91433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5" indent="-342875" algn="l" defTabSz="91433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95" indent="-285729" algn="l" defTabSz="91433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5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80" indent="-228582" algn="l" defTabSz="91433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46" indent="-228582" algn="l" defTabSz="91433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1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9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jpeg"/><Relationship Id="rId5" Type="http://schemas.microsoft.com/office/2007/relationships/hdphoto" Target="../media/hdphoto3.wdp"/><Relationship Id="rId10" Type="http://schemas.openxmlformats.org/officeDocument/2006/relationships/chart" Target="../charts/chart2.xml"/><Relationship Id="rId4" Type="http://schemas.openxmlformats.org/officeDocument/2006/relationships/image" Target="../media/image6.pn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svg"/><Relationship Id="rId5" Type="http://schemas.openxmlformats.org/officeDocument/2006/relationships/image" Target="../media/image20.png"/><Relationship Id="rId10" Type="http://schemas.openxmlformats.org/officeDocument/2006/relationships/image" Target="../media/image58.svg"/><Relationship Id="rId4" Type="http://schemas.microsoft.com/office/2007/relationships/hdphoto" Target="../media/hdphoto5.wdp"/><Relationship Id="rId9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4.png"/><Relationship Id="rId4" Type="http://schemas.microsoft.com/office/2007/relationships/hdphoto" Target="../media/hdphoto6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microsoft.com/office/2007/relationships/hdphoto" Target="../media/hdphoto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microsoft.com/office/2007/relationships/hdphoto" Target="../media/hdphoto7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jpeg"/><Relationship Id="rId7" Type="http://schemas.microsoft.com/office/2007/relationships/hdphoto" Target="../media/hdphoto9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/>
          </p:cNvSpPr>
          <p:nvPr/>
        </p:nvSpPr>
        <p:spPr>
          <a:xfrm>
            <a:off x="127343" y="199872"/>
            <a:ext cx="9134707" cy="1216984"/>
          </a:xfrm>
          <a:prstGeom prst="rect">
            <a:avLst/>
          </a:prstGeom>
          <a:ln>
            <a:noFill/>
          </a:ln>
        </p:spPr>
        <p:txBody>
          <a:bodyPr lIns="91371" tIns="45685" rIns="91371" bIns="45685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386312">
              <a:buClr>
                <a:srgbClr val="44546A"/>
              </a:buClr>
              <a:buFontTx/>
              <a:buNone/>
              <a:defRPr/>
            </a:pP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55470"/>
            <a:ext cx="9144000" cy="1177243"/>
          </a:xfrm>
          <a:prstGeom prst="rect">
            <a:avLst/>
          </a:prstGeom>
          <a:noFill/>
        </p:spPr>
        <p:txBody>
          <a:bodyPr wrap="square" lIns="68561" tIns="34289" rIns="68561" bIns="34289" rtlCol="0">
            <a:spAutoFit/>
          </a:bodyPr>
          <a:lstStyle/>
          <a:p>
            <a:pPr algn="ctr" defTabSz="914333">
              <a:buClrTx/>
              <a:buFontTx/>
              <a:buNone/>
            </a:pPr>
            <a:r>
              <a:rPr lang="en" sz="2400" kern="1200" dirty="0">
                <a:solidFill>
                  <a:srgbClr val="4F81BD">
                    <a:lumMod val="50000"/>
                  </a:srgbClr>
                </a:solidFill>
                <a:latin typeface="Arial Black" pitchFamily="34" charset="0"/>
                <a:ea typeface="+mn-ea"/>
                <a:cs typeface="+mn-cs"/>
              </a:rPr>
              <a:t>INVESTMENT ATTRACTION</a:t>
            </a:r>
          </a:p>
          <a:p>
            <a:pPr algn="ctr" defTabSz="914333">
              <a:buClrTx/>
              <a:buFontTx/>
              <a:buNone/>
            </a:pPr>
            <a:r>
              <a:rPr lang="en" sz="2400" kern="1200" dirty="0">
                <a:solidFill>
                  <a:srgbClr val="4F81BD">
                    <a:lumMod val="50000"/>
                  </a:srgbClr>
                </a:solidFill>
                <a:latin typeface="Arial Black" pitchFamily="34" charset="0"/>
                <a:ea typeface="+mn-ea"/>
                <a:cs typeface="+mn-cs"/>
              </a:rPr>
              <a:t>to the manufacturing industry</a:t>
            </a:r>
          </a:p>
          <a:p>
            <a:pPr algn="ctr" defTabSz="914333">
              <a:buClrTx/>
              <a:buFontTx/>
              <a:buNone/>
            </a:pPr>
            <a:r>
              <a:rPr lang="en-US" sz="2400" kern="1200" dirty="0">
                <a:solidFill>
                  <a:srgbClr val="4F81BD">
                    <a:lumMod val="50000"/>
                  </a:srgbClr>
                </a:solidFill>
                <a:latin typeface="Arial Black" pitchFamily="34" charset="0"/>
                <a:ea typeface="+mn-ea"/>
                <a:cs typeface="+mn-cs"/>
              </a:rPr>
              <a:t>o</a:t>
            </a:r>
            <a:r>
              <a:rPr lang="en" sz="2400" kern="1200" dirty="0">
                <a:solidFill>
                  <a:srgbClr val="4F81BD">
                    <a:lumMod val="50000"/>
                  </a:srgbClr>
                </a:solidFill>
                <a:latin typeface="Arial Black" pitchFamily="34" charset="0"/>
                <a:ea typeface="+mn-ea"/>
                <a:cs typeface="+mn-cs"/>
              </a:rPr>
              <a:t>f the Republic of Kazakhstan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D065D74-E18F-48D6-9AEB-78E824F7D83D}"/>
              </a:ext>
            </a:extLst>
          </p:cNvPr>
          <p:cNvSpPr txBox="1"/>
          <p:nvPr/>
        </p:nvSpPr>
        <p:spPr>
          <a:xfrm>
            <a:off x="4033365" y="4861997"/>
            <a:ext cx="843782" cy="207747"/>
          </a:xfrm>
          <a:prstGeom prst="rect">
            <a:avLst/>
          </a:prstGeom>
          <a:noFill/>
        </p:spPr>
        <p:txBody>
          <a:bodyPr wrap="none" lIns="68561" tIns="34289" rIns="68561" bIns="34289" rtlCol="0">
            <a:spAutoFit/>
          </a:bodyPr>
          <a:lstStyle/>
          <a:p>
            <a:pPr algn="ctr" defTabSz="914333">
              <a:buClrTx/>
              <a:buFontTx/>
              <a:buNone/>
            </a:pPr>
            <a:r>
              <a:rPr lang="en" sz="900" b="1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Astana, </a:t>
            </a:r>
            <a:r>
              <a:rPr lang="en" sz="900" b="1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2024</a:t>
            </a:r>
            <a:endParaRPr lang="en" sz="900" b="1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3860" y="227553"/>
            <a:ext cx="7576279" cy="602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573" tIns="40786" rIns="81573" bIns="40786" anchor="ctr"/>
          <a:lstStyle/>
          <a:p>
            <a:pPr algn="ctr" defTabSz="6856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 smtClean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MINISTRY OF INDUSTRY AND CONSTRUCTION </a:t>
            </a:r>
          </a:p>
          <a:p>
            <a:pPr algn="ctr" defTabSz="68568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 smtClean="0">
                <a:solidFill>
                  <a:srgbClr val="002060"/>
                </a:solidFill>
                <a:latin typeface="Arial" pitchFamily="34" charset="0"/>
                <a:cs typeface="Arial" panose="020B0604020202020204" pitchFamily="34" charset="0"/>
              </a:rPr>
              <a:t>OF THE REPUBLIC OF KAZAKHSTAN</a:t>
            </a:r>
            <a:endParaRPr lang="ru-RU" sz="1200" b="1" dirty="0">
              <a:solidFill>
                <a:srgbClr val="00206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Изображение выглядит как здание&#10;&#10;Автоматически созданное описание">
            <a:extLst>
              <a:ext uri="{FF2B5EF4-FFF2-40B4-BE49-F238E27FC236}">
                <a16:creationId xmlns="" xmlns:a16="http://schemas.microsoft.com/office/drawing/2014/main" id="{AC026D14-46B7-44A9-937D-7CB10447CD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47" y="175434"/>
            <a:ext cx="684967" cy="70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920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2C428B1-9564-2E4D-A461-93116872A222}"/>
              </a:ext>
            </a:extLst>
          </p:cNvPr>
          <p:cNvSpPr/>
          <p:nvPr/>
        </p:nvSpPr>
        <p:spPr>
          <a:xfrm>
            <a:off x="977693" y="1654283"/>
            <a:ext cx="2818721" cy="99257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" sz="54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$ </a:t>
            </a:r>
            <a:r>
              <a:rPr lang="ru-RU" sz="60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46</a:t>
            </a:r>
            <a:r>
              <a:rPr lang="en" sz="60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  <a:r>
              <a:rPr lang="ru-RU" sz="60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3</a:t>
            </a:r>
            <a:r>
              <a:rPr lang="en" sz="5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A4B00E1-0DF2-B34A-A9B0-57FE6FAB2D91}"/>
              </a:ext>
            </a:extLst>
          </p:cNvPr>
          <p:cNvSpPr/>
          <p:nvPr/>
        </p:nvSpPr>
        <p:spPr>
          <a:xfrm>
            <a:off x="1883977" y="2630814"/>
            <a:ext cx="935192" cy="392415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billion</a:t>
            </a:r>
            <a:endParaRPr lang="ru-RU" sz="15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459C911-35A6-0349-8FDB-E05CCC01511E}"/>
              </a:ext>
            </a:extLst>
          </p:cNvPr>
          <p:cNvSpPr/>
          <p:nvPr/>
        </p:nvSpPr>
        <p:spPr>
          <a:xfrm>
            <a:off x="432804" y="866858"/>
            <a:ext cx="3908501" cy="2568439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x-non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940667F-8BFF-1847-B04C-8883BEF11189}"/>
              </a:ext>
            </a:extLst>
          </p:cNvPr>
          <p:cNvSpPr txBox="1"/>
          <p:nvPr/>
        </p:nvSpPr>
        <p:spPr>
          <a:xfrm>
            <a:off x="675861" y="538879"/>
            <a:ext cx="3366052" cy="715581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for manufacturing industry development</a:t>
            </a:r>
          </a:p>
          <a:p>
            <a:pPr algn="ctr"/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financed from </a:t>
            </a:r>
            <a:r>
              <a:rPr lang="e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reserves</a:t>
            </a:r>
            <a:endParaRPr lang="ru-RU" sz="1050" b="1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71866F8F-4007-7941-99EE-84052F86E3FD}"/>
              </a:ext>
            </a:extLst>
          </p:cNvPr>
          <p:cNvSpPr/>
          <p:nvPr/>
        </p:nvSpPr>
        <p:spPr>
          <a:xfrm>
            <a:off x="4823791" y="866854"/>
            <a:ext cx="3969802" cy="256844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x-none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9A919C4-BD6B-1B44-BA27-65C2E0933227}"/>
              </a:ext>
            </a:extLst>
          </p:cNvPr>
          <p:cNvSpPr txBox="1"/>
          <p:nvPr/>
        </p:nvSpPr>
        <p:spPr>
          <a:xfrm>
            <a:off x="5174973" y="538879"/>
            <a:ext cx="3405809" cy="715581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Supply potential</a:t>
            </a:r>
          </a:p>
          <a:p>
            <a:pPr algn="ctr"/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processed goods </a:t>
            </a:r>
          </a:p>
          <a:p>
            <a:pPr algn="ctr"/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macroregion </a:t>
            </a:r>
            <a:r>
              <a:rPr lang="en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C428B1-9564-2E4D-A461-93116872A222}"/>
              </a:ext>
            </a:extLst>
          </p:cNvPr>
          <p:cNvSpPr/>
          <p:nvPr/>
        </p:nvSpPr>
        <p:spPr>
          <a:xfrm>
            <a:off x="5245059" y="1654283"/>
            <a:ext cx="3331682" cy="992579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kumimoji="0" lang="en" sz="5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Black" panose="020B0A04020102020204" pitchFamily="34" charset="0"/>
                <a:cs typeface="Arial" panose="020B0604020202020204" pitchFamily="34" charset="0"/>
                <a:sym typeface="Arial"/>
              </a:rPr>
              <a:t>$ </a:t>
            </a:r>
            <a:r>
              <a:rPr lang="en" sz="6000" b="1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294.7</a:t>
            </a:r>
            <a:r>
              <a:rPr lang="en" sz="5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191D287B-B3E3-4243-A5CF-2C80B67866A9}"/>
              </a:ext>
            </a:extLst>
          </p:cNvPr>
          <p:cNvSpPr/>
          <p:nvPr/>
        </p:nvSpPr>
        <p:spPr>
          <a:xfrm>
            <a:off x="6165021" y="1258020"/>
            <a:ext cx="1440138" cy="392415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ore than</a:t>
            </a:r>
            <a:endParaRPr lang="x-none" sz="21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A4B00E1-0DF2-B34A-A9B0-57FE6FAB2D91}"/>
              </a:ext>
            </a:extLst>
          </p:cNvPr>
          <p:cNvSpPr/>
          <p:nvPr/>
        </p:nvSpPr>
        <p:spPr>
          <a:xfrm>
            <a:off x="6343335" y="2630814"/>
            <a:ext cx="935192" cy="392415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billion</a:t>
            </a:r>
            <a:endParaRPr lang="ru-RU" sz="15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37298" y="3435294"/>
            <a:ext cx="2114681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(imports of the Republic of Kazakhstan for 202</a:t>
            </a:r>
            <a:r>
              <a:rPr lang="ru-RU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700" dirty="0"/>
          </a:p>
        </p:txBody>
      </p:sp>
      <p:sp>
        <p:nvSpPr>
          <p:cNvPr id="24" name="Google Shape;212;p40"/>
          <p:cNvSpPr txBox="1"/>
          <p:nvPr/>
        </p:nvSpPr>
        <p:spPr>
          <a:xfrm>
            <a:off x="265926" y="35902"/>
            <a:ext cx="8639400" cy="2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025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CURRENT STATE IN THE MANUFACTURING INDUSTRY</a:t>
            </a:r>
            <a:endParaRPr sz="18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25" name="Google Shape;1445;p23">
            <a:extLst>
              <a:ext uri="{FF2B5EF4-FFF2-40B4-BE49-F238E27FC236}">
                <a16:creationId xmlns:a16="http://schemas.microsoft.com/office/drawing/2014/main" xmlns="" id="{A33B2ACD-CE38-4B0C-AE4F-1D3EB6C9D5B3}"/>
              </a:ext>
            </a:extLst>
          </p:cNvPr>
          <p:cNvCxnSpPr/>
          <p:nvPr/>
        </p:nvCxnSpPr>
        <p:spPr>
          <a:xfrm>
            <a:off x="10511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195;p40"/>
          <p:cNvSpPr txBox="1">
            <a:spLocks noGrp="1"/>
          </p:cNvSpPr>
          <p:nvPr>
            <p:ph type="sldNum" idx="12"/>
          </p:nvPr>
        </p:nvSpPr>
        <p:spPr>
          <a:xfrm>
            <a:off x="8967588" y="4869657"/>
            <a:ext cx="102793" cy="17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9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2E3B33F9-98D5-FA67-93E5-B8036A362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970190"/>
              </p:ext>
            </p:extLst>
          </p:nvPr>
        </p:nvGraphicFramePr>
        <p:xfrm>
          <a:off x="594680" y="3713346"/>
          <a:ext cx="3612839" cy="11334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4353">
                  <a:extLst>
                    <a:ext uri="{9D8B030D-6E8A-4147-A177-3AD203B41FA5}">
                      <a16:colId xmlns:a16="http://schemas.microsoft.com/office/drawing/2014/main" xmlns="" val="2987620888"/>
                    </a:ext>
                  </a:extLst>
                </a:gridCol>
                <a:gridCol w="798486">
                  <a:extLst>
                    <a:ext uri="{9D8B030D-6E8A-4147-A177-3AD203B41FA5}">
                      <a16:colId xmlns:a16="http://schemas.microsoft.com/office/drawing/2014/main" xmlns="" val="4002123510"/>
                    </a:ext>
                  </a:extLst>
                </a:gridCol>
              </a:tblGrid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Machinery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19,9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04702486"/>
                  </a:ext>
                </a:extLst>
              </a:tr>
              <a:tr h="125519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Chemical industry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89672708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Metallurgy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,3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20042966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Light industry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97314799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Pharmaceuticals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,9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 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76969009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Construction materials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,2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7972182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industries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2,6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5900833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459AA4F-435E-F441-C69E-5DB96ED5B686}"/>
              </a:ext>
            </a:extLst>
          </p:cNvPr>
          <p:cNvSpPr/>
          <p:nvPr/>
        </p:nvSpPr>
        <p:spPr>
          <a:xfrm>
            <a:off x="4823791" y="3435294"/>
            <a:ext cx="2302233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imports of other EAEU member countries for 2021</a:t>
            </a:r>
            <a:r>
              <a:rPr lang="en" sz="7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700" dirty="0"/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xmlns="" id="{722293F2-CD66-1E80-4422-491F6BBF9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290284"/>
              </p:ext>
            </p:extLst>
          </p:nvPr>
        </p:nvGraphicFramePr>
        <p:xfrm>
          <a:off x="5002272" y="3713346"/>
          <a:ext cx="3612839" cy="11334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4353">
                  <a:extLst>
                    <a:ext uri="{9D8B030D-6E8A-4147-A177-3AD203B41FA5}">
                      <a16:colId xmlns:a16="http://schemas.microsoft.com/office/drawing/2014/main" xmlns="" val="2987620888"/>
                    </a:ext>
                  </a:extLst>
                </a:gridCol>
                <a:gridCol w="798486">
                  <a:extLst>
                    <a:ext uri="{9D8B030D-6E8A-4147-A177-3AD203B41FA5}">
                      <a16:colId xmlns:a16="http://schemas.microsoft.com/office/drawing/2014/main" xmlns="" val="4002123510"/>
                    </a:ext>
                  </a:extLst>
                </a:gridCol>
              </a:tblGrid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Machinery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141,2</a:t>
                      </a:r>
                      <a:r>
                        <a:rPr lang="en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04702486"/>
                  </a:ext>
                </a:extLst>
              </a:tr>
              <a:tr h="125519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Chemical industry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27,9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89672708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Metallurgy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kk-KZ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14,8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20042966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Light industry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ru-RU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20,5</a:t>
                      </a:r>
                      <a:r>
                        <a:rPr lang="en" sz="10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97314799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Pharmaceuticals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kk-KZ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 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76969009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Construction materials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kk-KZ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4,5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7972182"/>
                  </a:ext>
                </a:extLst>
              </a:tr>
              <a:tr h="111576">
                <a:tc>
                  <a:txBody>
                    <a:bodyPr/>
                    <a:lstStyle/>
                    <a:p>
                      <a:pPr marL="171450" indent="-171450" algn="l" fontAlgn="b">
                        <a:buFont typeface="Wingdings" panose="05000000000000000000" pitchFamily="2" charset="2"/>
                        <a:buChar char="§"/>
                      </a:pPr>
                      <a:r>
                        <a:rPr lang="en" sz="100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industries</a:t>
                      </a:r>
                      <a:endParaRPr lang="ru-RU" sz="10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" sz="1000" b="1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$ </a:t>
                      </a:r>
                      <a:r>
                        <a:rPr lang="kk-KZ" sz="1000" b="1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69,3 </a:t>
                      </a:r>
                      <a:r>
                        <a:rPr lang="en" sz="1000" b="0" i="1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billion</a:t>
                      </a:r>
                      <a:endParaRPr lang="ru-RU" sz="800" b="0" i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15900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5390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0"/>
          <p:cNvSpPr txBox="1">
            <a:spLocks noGrp="1"/>
          </p:cNvSpPr>
          <p:nvPr>
            <p:ph type="sldNum" idx="12"/>
          </p:nvPr>
        </p:nvSpPr>
        <p:spPr>
          <a:xfrm>
            <a:off x="8967588" y="4869657"/>
            <a:ext cx="102793" cy="17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9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40"/>
          <p:cNvSpPr txBox="1"/>
          <p:nvPr/>
        </p:nvSpPr>
        <p:spPr>
          <a:xfrm>
            <a:off x="265926" y="35902"/>
            <a:ext cx="8639400" cy="2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025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MANUFACTURING INDUSTRIES	</a:t>
            </a:r>
            <a:endParaRPr sz="18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22" name="Google Shape;1445;p23">
            <a:extLst>
              <a:ext uri="{FF2B5EF4-FFF2-40B4-BE49-F238E27FC236}">
                <a16:creationId xmlns:a16="http://schemas.microsoft.com/office/drawing/2014/main" xmlns="" id="{A33B2ACD-CE38-4B0C-AE4F-1D3EB6C9D5B3}"/>
              </a:ext>
            </a:extLst>
          </p:cNvPr>
          <p:cNvCxnSpPr/>
          <p:nvPr/>
        </p:nvCxnSpPr>
        <p:spPr>
          <a:xfrm>
            <a:off x="10511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" name="TextBox 2"/>
          <p:cNvSpPr txBox="1"/>
          <p:nvPr/>
        </p:nvSpPr>
        <p:spPr>
          <a:xfrm>
            <a:off x="243066" y="393150"/>
            <a:ext cx="86394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dirty="0">
                <a:solidFill>
                  <a:srgbClr val="002060"/>
                </a:solidFill>
              </a:rPr>
              <a:t>Manufacturing industries</a:t>
            </a:r>
          </a:p>
          <a:p>
            <a:pPr algn="ctr"/>
            <a:r>
              <a:rPr lang="en" dirty="0">
                <a:solidFill>
                  <a:srgbClr val="002060"/>
                </a:solidFill>
              </a:rPr>
              <a:t>have </a:t>
            </a:r>
            <a:r>
              <a:rPr lang="en" sz="1600" b="1" dirty="0">
                <a:solidFill>
                  <a:srgbClr val="00B050"/>
                </a:solidFill>
              </a:rPr>
              <a:t>competitive advantages </a:t>
            </a:r>
            <a:r>
              <a:rPr lang="en" dirty="0">
                <a:solidFill>
                  <a:srgbClr val="002060"/>
                </a:solidFill>
              </a:rPr>
              <a:t>in attracting investments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49754" y="1091562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2045754" y="1114127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Oil and gas engineering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457923" y="1088015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649754" y="1534231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2045754" y="1556796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Construction materials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1457923" y="1530684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649754" y="1976900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2045754" y="1999465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Light industry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4" name="Овал 53"/>
          <p:cNvSpPr/>
          <p:nvPr/>
        </p:nvSpPr>
        <p:spPr>
          <a:xfrm>
            <a:off x="1457923" y="1973353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1649754" y="2419569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2045754" y="2442134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Agrochemistry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1457923" y="2416022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649754" y="2862238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2045754" y="2884803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Steel industry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1457923" y="2858691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1649754" y="3304907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2045754" y="3327472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Aluminum industry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1457923" y="3301360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1649754" y="3747576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/>
          <p:cNvSpPr txBox="1"/>
          <p:nvPr/>
        </p:nvSpPr>
        <p:spPr>
          <a:xfrm>
            <a:off x="2045754" y="3770141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Copper industry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1457923" y="3744029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1649754" y="4190245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045754" y="4212810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Lead industry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1457923" y="4186698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1649754" y="4632912"/>
            <a:ext cx="6087477" cy="352907"/>
          </a:xfrm>
          <a:prstGeom prst="rect">
            <a:avLst/>
          </a:prstGeom>
          <a:noFill/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TextBox 76"/>
          <p:cNvSpPr txBox="1"/>
          <p:nvPr/>
        </p:nvSpPr>
        <p:spPr>
          <a:xfrm>
            <a:off x="2045754" y="4655477"/>
            <a:ext cx="390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b="1" dirty="0">
                <a:solidFill>
                  <a:srgbClr val="002060"/>
                </a:solidFill>
              </a:rPr>
              <a:t>Rare and rare earth metals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1457923" y="4629365"/>
            <a:ext cx="360000" cy="360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" sz="20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276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01980" y="1043940"/>
            <a:ext cx="2225040" cy="355854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593979" y="998221"/>
            <a:ext cx="2247290" cy="207454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67588" y="4869657"/>
            <a:ext cx="102793" cy="17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4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DF656209-E8BF-4FFE-B4EC-CF6B9B90859B}"/>
              </a:ext>
            </a:extLst>
          </p:cNvPr>
          <p:cNvSpPr txBox="1"/>
          <p:nvPr/>
        </p:nvSpPr>
        <p:spPr>
          <a:xfrm>
            <a:off x="2344130" y="449784"/>
            <a:ext cx="449180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INDICATORS FOR 202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x-non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AutoShape 2" descr="data:image/jpeg;base64,/9j/4AAQSkZJRgABAQAAAQABAAD/2wCEAAkGBhQSERUUDxQQEhQWFhcVFBAUFxUUFhUXFRQYGBgWFBIXGyYeFxkjGRQVHy8iIycpLC0tFR4xNTAqNSYrLCkBCQoKDgwOGg8PGjAkHyUvLCwtNSw1KSwyLDIwLC8tLC8vNCotLCksLCw0LCw0LDA1LC0sNSwsLDQtLCwuLCwsLP/AABEIAOEA4QMBIgACEQEDEQH/xAAcAAEAAgMBAQEAAAAAAAAAAAAABgcEBQgDAQL/xABMEAABAwIBBwYJBwsDBAMAAAABAAIDBBEFBgcSEyExUSJBYXGBoSMyQlJykZKx0RQzU2Jzk8EVFhc0Q1SCorKz0yTC0jWD4vGj4fD/xAAbAQEAAgMBAQAAAAAAAAAAAAAABAUDBgcCAf/EADkRAAIBAgIGCAQFAwUAAAAAAAABAgMEBRESITFBUaEGEzJhcYGx0SLB4fAUNEJTkRVSYhYjQ3Lx/9oADAMBAAIRAxEAPwC8UREAREQBEJUcxjL6kp7gya148iLlm/Au8UetfHJLaZqVCpWlo04tvuJGiqrE87MztlPGyIec/wAI71bAO9RivyoqpvnZ5SPNDtFvstsFglcRWwu6PR+5nrqNR5vlq5l41eLwxfOyxR+k9re4laepzhULP24eeDGvf3gW71SR48/FFidzLci0p9HKK7c2/DJe5bc2dilHisnd/C0DvcsJ+eCPyaeU9bmj4qsUXjr5kyOBWa2xb838six3Z4eFN65P/Bfh2eF3NTM7ZT/wVdovPXT4mRYLZft85e5Ygzwv56Zn3p/xr0Znh403qk/8FW6J10+IeC2X7fOXuWfHnfi8qnlHU5p+CzIc69KfGbO3+FpHc5VIi9dfMxSwKzexNeb+eZdtNnBoX/tw302vZ3kW71uKTFoZfmpYpPRe13cCuekHHn4r2rl70RKnRyi+xNrxyfsdIIqDoMqKqH5qeUAeSXaTfZdcKTYZnZnbsqI45R5zfBu/EH1BZY3EXtKut0fuYa4NS5Pnq5lrIo1hGcGknsNPVPPkS8n1O8U+tSQHgs6kpbCkrUKlF6NSLT7z6iIvphCIiAIiIAiIgCjuU+W0FGNE+Eltshado6Xu8kd/Qv1ltlF8kpi5pGsedCP0iNrrdAueu3FUjJIXEucS4k3Libkk7yTzlR61XR1LabDhGEq6XW1ezw4/Q3WPZZ1NWSJH6Ef0LOS3t53dq0aLZ4Nk1UVR8BG5w55DyWDrednYLlQtcnxNzUaNtT1ZRivI1iKzcJzSMFjVSucfMi5I7XnaewBS3DslKWC2qgjBHlEabvadcrNG3k9uop6+P21PVDOXhqXP2KSo8Fnm+Zhmk6Wsdb2rW71uaXNxWv3xNYOL3tHcCT3K6kWVW0d7Kmp0jrPsQS8c37FUwZo6g+PNA3q03/g1Z0eZ7zqn2Y7e96shFkVCHAhSxy9eyWXkvYr4Zn4+eol9li/f6IYfp5/Uz4KfIvvUw4GL+r3v7np7EBOaGH6eb1M+C/BzPx81RL2tYrBROphwCxe9X/J6exW0mZ7zan2o/g9YM2aOoHiS07uvTZ/tKtdF8dCHAyxxy9W2WfkvYpWpzc1rP2QeOLHtPcSCtLWYLPF89DNH0uY4D2rW710Iixu2juZNp9I6y7cE/DNe5zeivrEck6We+tgjJPlNGg72m2KiWKZo2G5pZXNPMyQaQ9sWI7QVilbyWzWW1DH7apqnnHmuXsVktzgeV9TSEap5LPon8pnYPJ7LLzxnJeopfn4yG/SN5TD/ABDd22K1Sw64vgXDVG5p7pRfmi6cmMvYauzD4Kb6Nx2O9B3P1b1J1zgDbaNh5irgzdZTmqhMczryxWBcd72HxXHieY9nFTKNbS+Fmn4tg6t49dR7O9cPoS9ERSTWwiIgCIvhKAqLOlimsqxEDyYWgW+u+zj3aI9ahqzMYrNdUSyHy5HO7C427rLDA4bTzBVU5aUmzqVnRVChCnwXPfzJ/m9yIjnj+UVILm6REcW5rtHYXO4i9xbds51Z8cQaAGgNAFg0CwA4ADcsTBMPEFPFEPIY1p6Tbae03Pas1WNOCijnl/eTuq0pN6s9XcgiIshACIiAIiIAi0OWWUTqKnErGNeS9rNFxIG0ON7j0VCv0vTfu8Ptv+CxSqxi8mWVthdzcw6yms14otNFVn6Xpv3eH23/AAUryIytfXCUyRsj1ZaBokm+kHb7+ikasZPJH24wq5t6bqVI6l3olCIiylYEREAREQH5ewEEEAg7CDtB6wq9y4zfxCJ9RSjVuYNJ8I8RwG8tHkkC5sNmzmViL8yRhwLXAEEEEHnB2ELxOCksmS7S7qWtRTg/FcTnFb/ITFNRXREmzXnVO6n7B6naJWpxKiMM0kR3se5nskgHtFj2rHa4g3G8bR1hVqei8zpVWEa9Jx3SXqdHosbDavWwxyDy2Nd7TQfxWSrU5XKLi2mEREPgWBj1Vq6WZ/O2J7h1hht32Weo9l/Lo4fP0ta32ntHuuvMnlFskW0NOtCPFpcykAFssmqXWVcDDtBlZfqDrnuC1qk2bmHSxCL6oe71RuA73BVkFnJI6Xdz6uhOXBP0LqREVqcsCIiAIiIAiIgIXnX/AFJv2zP6Xqo1bmdf9Sb9sz+l6qNV9x2zfsA/KebCsrM/4tT6Ufueq1VlZn/FqfSj9z18odtGbG/yU/L1RYyIisTnYREQBERAEREBSmcWl0MQl4PDH+toB7wVGlOc7cNqqJ3nQ29l7v8AkFBlWVFlNnTcNnp2lN9y5ai7s31Tp4fB9UOZ7D3AdwCkShmamW9E4ebK8dha0/iVM1YU3nBGgYhDQuqi/wAmERF7IIUUzmvth7+l8Y/nClaiOdH9Qd9pH/UsdTsMnYcs7un/ANl6lOqYZq2XrieELz/MwfiVD1NM0/6677F39bFApdtG/Ym8rSp4MtxERWZzMIiIAtPlbir6akkmi0dNmhbSBI5UjWm4BHM4863CjecT/p0//b/vMXmbyiyTZxU7inGWxyXqQT9KtZwpvu3/AORP0q1nCm+7f/kUORV3Wz4nQ/6Zaftr+Df49lvUVcQjnEOiHB3Ia5puAQNpcdm0rQIi8Nt62S6VGnRjo01ku4Lc5PZWTUQeINVyyC7TaXeLe1rOFt5WmRE2nmj7VpQqx0JrNEx/SrWcKb7t/wDkT9KtZwpvu3/5FDkXvrZ8SH/TLT9tfwXZkJlBLWU7pJ9DSErmDQBaLBjDuJO27ipIoTmm/U3/AG7v7cSmyn03nFNmg4jCNO5nGKySYREWQghERAVlngZy6Y/VlHez/wC1XisbPDvpuqX/AGKuVW1u2zo2Dfkqfn6stPNE/wD08w4SjvYFPVX+aD5mf7Rv9AVgKbR7CNNxf85U8fkgiIspVhRXOYy+Hv6HRn+cfFSpR7L+LSw+foaD7L2n3XXip2WTLCWjc03/AJL1KQUwzVvtXEcYXj+Zh/AqHqTZuJtHEIvrCRv/AMbj72hV1Pto6FiMdK1qL/F+hdSIitDmIREQBRvOJ/06f/t/3mKSLxq6NkrCyVrXsNrscAQbEEXB6QD2LzJZpoz29RUqsKj3NP8AhnOtksr5/NCi/dab7tnwT80KL91pvu2fBRPw0uJt3+o6P9j5FDIrNzk4DTw0gdBDDG7WsGkxjWmxa+4uBu2BVksE4aDyZdWV3G7pdZFZLPLWERT7Ndg0M7Z9fFFLomPR02h1rh97X3bgvkI6TyPd3cxtaLqyWaWXrkQGyWV8/mhRfutN92z4J+aFF+6033bPgpH4aXEov9R0f7HyNBmm/U3/AG7v7camyxqHDYoGlsEbImk6RaxoaLkAXsOewHqWSpUI6MUjVLyuq9eVVLU2ERF7IoREQFY54H+EpxwZIfW5nwKr1TfO1Nerjb5sI9bnv/ABQhVtbts6RhEdGzpru9W2WpmiZ/ppTxl9zB8VPFDc1UVqEnzpXn1Bo/AqZKdS7CNIxSWleVH3hERZCuC1+UFNrKWdnO6KQDr0DbvstgvjhcWXxrNHuEtCSktxzgCtpkvU6usp3bgJWA9RNj3FYVfTauWSM7NB7m29FxH4LxY8ggjeCCOsbR3qqWpnVJxVWm1ua9To9F4UNSJImSDc9jXjqc0H8V7q2OUtNPJhERD4EREAREQELzr/AKk37Zn9L1UatzOwf9E37Zn9L1UWmOIVfcds37APynmz6rKzP+LU+lH7nqtNMcQrLzPHk1PpR+56+UO2jNjf5Kfl6osZERWJzsIiIAiIgCIhKApPOJU6eIS23N0Gepgv3kqNrLxes1tRLJ58j3DqLjbussS192/mVVJ5ts6pbU+qowhwSXIu/ICn0MPg6Wl/tvc4dxCkKxcLpdVDHHu0GNb7LQFlKziskkcyuKnWVpz4tvmERF6MAREQFJ5w6DVV8uywk0ZB/ELO/ma5RtWVndw27YZwNxMTj18pvud61WqrKscps6VhdbrrSEuCy/jUXTm5xDW0EYvcxkxn+E3b/KWqTqrc0uK6M0sBOyRoe30mbD62keyrSU6lLSgjSMWodTdzW5615hERZSsCIiAIiID8SwNcLPa1w32cAR6ivH8mRfRRew34LJRfMj0pSWxmN+TIvoovYb8F6Q0zGX0GtbffogC/XZeqJkHOT1NhERfTyEREAREQBajK3ENRRzP3HQLW+k/kjvctuq8zt4rZkUAO1x1jh0N2N7yT/CsdSWjFsnYdQ6+5hDvzfgtbKyW1yVoNdWQR2uDI0u9FnKd3NI7VqlO802G6VRJMRsjZog/WkP8AxafWFX046UkjoN/W6m2nPu5vUi1URFaHMAiIgCIiA1OVWE/KaSWIC7i27PTbym94t2qhV0gqTzgYJ8nrHECzJbyM4bTyx2O7nBRLmOyRtfR26ycqD3618/vuNPg+JGnnjmbvY4OtxG5w7WkjtV/01Q2RjXsN2uAc08QRcLnRWlmsyh04jTSHlR8qO/OwnaB6JPqcOC8W88nokvpBadZTVeO2O3w+nzJ8iIpxpIURx/OnQ0dUKWokeJeRezC5rdPdpO5thB6ipNiFcyGJ8sp0WRsc97uDWgk9wXK1RM6uZX1UtLVyyTSNfFURxl8UGg7Ska945hGQ3sBKA6xui54yuyykqsBw+Rkr2SsnMEzmOLSXRxEAuIO8t0HdZXr+bMjMdbh4rq/VVEIfNJrPCOvG6Qi+7a5nDcSEB0Ei5ownKCuiwnEo4Jp3CGohYZNIl0cTzK17muvdoc5kYNvOPErZZupntr6b5NV09nwAz0wnqZTLyHF5cHxaLJR42jpC2jvsUBf1dWNiifK/S0Y2Oe7RBJsxpcbNG82G5YOTeUsVdDrqfWBmkWeEYWOu21+SebaFRmbPCpJ6KtrZaqrLqaOoEcWsdoaTqV93uub35Qta24LWSY7U/kWkD5qgQS1sramYOcXWAj0Wl2+1jI624lqA6buipCPFsOpKTETh1XiU7WsiBjZI5rWB7mN04pnMIaS4kF2+xIA3FRXJLFnMxbD9RKGiUxiVkdRNOSHkgioL+Tp28luwbNxQHTKLmGCilqKXFqh1VVtNJKx0cQkdoEvme27gTzNFha29XrmvxCSbCaSSZznvMdi9xuTovc0EnnNmjagJSiIgPhNlQ+VmM/KquSUG7b6MfoN2D17T/ErKzk5Q6im1TD4Sa7Rbe1nlu7fF7TwVPKFcT/Sbl0etNGLuJb9S8N/33BXXm9wjUUTNIWdJ4V38VtEeyGqqslcFNVVRxW5N9KToY3a717B/Er5aLCwX22jtkeekV1lGNBeL+R9REUw08IiIAiIgCjeXmTvyqlOgLyx8uPpsOU3tHeApIi+SSksmZqFaVCpGpDajm9ZWGYi+CVksRs5huOB4g9BFx2qUZyMmNRNr4x4KUm4G5km8joDt47VDVVyi4SyOmUK1O7oqa1pr/wBR0FguLMqYWTReK4budpG9p6QVnKmMgsrPkk2hKfASEaX1Hbg/q5j0dSuZrri42g7irClU00aBiVi7Oto/pez74o02WeJtp6GomkiZO2OMuML7aLwLcl1wRbsKrOlzuyw0TZxg7I6F7izTiljDLlxa4asRjeQRtABVg5yKR8uF1bImPke6IhsbGlznG42Na3aT1Ki6jN3Wtw2kl1WITN1z9fhjhMNACR2i5kIGk0OaDd1t7gedZSsLm/KuDtpoXyjD4I52tnjilZCwnSaOVq7bwDok9FrrcVFZQMa2ukdRtbYBlYdVtBBADJt+64sDxVI5U4BKzEPlHyaubRy0zGQNipmzOhaIWsED4ZmkRkFrht27bi9yvzieQdSzDKN8dPXSxMqHyy0MjQZQ14j3Mj26B1bhtAI0r2F0BY+TWWtLNik9BSU1LqjGZHVUJYWzclps5jWWd864bSefivuWOVVJgzmR0dFE+rqdjIIWMjLgXaI03Nbc3dsDQNpB3KMZusLf+X5qmOgqaGlfC7VskhdExpIi2bBoNJIcdEFZudrJyqZiFJilJC+pEGgJIWAucNXIXA6IBOiQ4i4Bta5QGfkllk5s7qKuwptBpxmRzomNMBZom7pg1uiG2BGkSRssbKU4bimFzM+TUz8PkY/Sd8mj1Ja7RsXExDYbWBvbmUVosuK/EHzMjw6WGkNPIHSzB7ZNPVvtq9lnkmzdAA8bhRnILNxKcGrCaaSHEHmWOJ0zXxSGMxR8hofawdeRt7c527EBZuGY3hVzSU0uHcslpp4zEA8nYRoDY87LW2r8VtbhFJK2OY4bTysIc1pbCx0ZO0OGzkE2BvsVJOydlqKOkoqbDKqGuimcZqt0JjGiS6xdMQDba07d2hs3rYZeYHNHX1MlNBiJlksCH0rKqnqSdHTLHG4Y24uAWuPo7gBcVfiGFUzLTOw+JlQA8tIhDZxe4eQBZ4ud5uNq3ODTQOhaaMwmHyDDo6vft0dDZvuqOy3wioL6Wpmp66KrFKxr3wU7Kmm0wHWiMV/Bkh1jvHBp2lWfmq+U/k2IV0LYJAXBsYjbCdX5JdE0AMcduyw5jbagJevCurWQxukkOixgLnHoH4r3VS5xsrte/wCTwnwUZ5bhukePe1veeoLHUmoLMn4fZSvKygtm98F97CN5Q426rqHzP2X2Nb5rB4rfj0krWopJkLkx8rqAXjwMdnScHeazttt6AVXJObOiTnTtaOk9UYonObPJ3UU+ukFpJrEA72xjxR2+N2hTNfAF9VnGKiskc0ubiVxVlVltYREXojhERAEREAREQGJiuGMqInxSi7Xix4g8xHSDt7FROO4K+lmdFLvG1ruZ7TucOvuNwugVH8sslW1sNhZsrLmN/Tztd9U92wrBWp6azW0u8IxH8JU0J9h7e58fco9WNm5y0to0tQ7ZuhkP9tx93q4KvammdG9zJGlrmkhzTvBHMvNQoTcHmjdbu1p3lLQl5Ph3nSCWUByCy81ujT1TvCbo5T+04NcfP6efr3z5WUJqSzRzm6talrUdOovr3oIiL0RQiIgCIiAIiIAiKFZdZdCnBhpiDOdjnDaIgf8AfwHNvXmUlFZskW1tUuaip01r9O9mLnEy11YNNTO8Idkrx5APkA+cefgOk7KuX1ziSSSSTtJO0knnJRjC4gNBJJsANpJO4Ac5VbObm82dGsrOnZ0tCPm+JkYbhz55WxRDSe82A4cSeAA2lXrk9gbKSBsUe221z+d7jvcf/wBsAC02QmR4pI9OUAzvHK59BvmA+88epStTKNLRWb2moYziX4mfVU38C5v24BERSCgCIiAIiIAiIgCIiAIiICI5dZFCrZrYQBUNHUJAPJd08D2dVPyRlpLXAtIJBaRYgjeCOYro5RDLfIVtUDLAA2cDqEoHM7g7gew9EatR0viibLhGL9TlRrP4dz4fT08CngVZWROcW+jBWu27mVB5+DZDx+t6+KrmeBzHFj2lrmmzmkWII5iF5qJCbg80bVd2dK8p6M/J8PA6QBRVBkhnCfTWiqNKSHcDvfH6PnN6PVwVr0GIRzMEkLmvYdzh7jwPQrCFRTWo0C+w+rZyyms1ue5+zMhERZCvCIiAIvGsrGRML5XNYxouXONgFVmV+cZ894qTSji3Ok3PkHR5je89G5Y51FBayfZWFW8llBat73L74G7y1ziCPSgoyHSbnzDaGcQzi7p3Dr3Vc5xJJJJJ2knaSTzkr4v1HGXEBoJJNgALkk7gBzlV85ubzZv9nZUrOnow83xPyBwVr5A5DagCoqW+FI5EZ/ZA85+ue7rTIbIAQWnqgDNvZHvEXSeL/d1qcqVRo5fFI1rF8X6zOhQere+Pcu718NpERSjVgiIgCIiAIiIAiIgCIiAIiIAiIgI3lbkVHWt0haOYDky23/VeOcd47lT+K4RLTSGOdpY4epw4tdzhdCLX4zgUNVHoTtDhzO3OaeLXcxWCrRUta2l7huMTtf8Abqa4c14exz+tjgmUE1I/TgeW+cw7WO9JvP17+lbXKjISakJe28sP0rRtb9o3m693VuUZUFpwZu0KlG7p5xylFly5NZwoKmzZCIZfMceS4/Ufz9R29ala5vUnyfzg1NNZrjroh+zeTcDgyTeO24UmFxuka1e9H/12z8n8n7/yXSoxlJl9BS3a066X6Nh2NP137m9W09Cr/KDOHU1N2sOojPkMJ0iPrSbz2WCiyTuN0T5ZdH/1XL8l837fybTHcpJ6t+lO7YPFjGxjepvHpO1atFIsmciJ6wh1jHDzzOG/0G+Ue7pUZKU2bNKdG0p5vKMUabDsNknkEcLS953Ae8ncB0lW7kfkKyjAfJaSc+X5LL8zL+/eehbfAsnYaRmhA21/Gedr3ni534bls1NpUVHW9ppeJYzO5zp0tUOb+ncERFIKAIiIAiIgCIiAIiIAiIgCIiAIiIAiIgCIiA+EX3qE5S5soprvpbQybyz9m49Q8Q9WzoU3ReZQUlkyTbXVW2lpUpZfPxOfMVwWamfoVEbmHmJ2td6LhsKwl0VV0bJWFkrGvad7XAEeoqC45mojdd1G/Vn6J93M7HeM3vUOdu12TbrPpBSqfDXWi+O73XPxKvWbhWDTVL9Cnjc885G5vpOOwdqsPA807G2dWP1h+iZdrO13jO7LKc0dEyJgZExrGjc1oAH/ALSFu32hd9IKVP4aC0nx3e7+9ZDcmc2McVn1ejM/eIx823rv4569nQpw1thYbANwX1FMjBRWSNRubqrcy0qrz+XgERF6IwREQBERAEREAREQBERAEREAREQBERAEREAREQBERAEREAREQBERAEREAREQBERAEREAREQBERAf/9k=">
            <a:extLst>
              <a:ext uri="{FF2B5EF4-FFF2-40B4-BE49-F238E27FC236}">
                <a16:creationId xmlns:a16="http://schemas.microsoft.com/office/drawing/2014/main" xmlns="" id="{E08F1363-8D1B-4434-9234-4A03294C52E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24497" y="394438"/>
            <a:ext cx="185738" cy="19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defTabSz="685814"/>
            <a:endParaRPr lang="ru-RU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AutoShape 2" descr="data:image/jpeg;base64,/9j/4AAQSkZJRgABAQAAAQABAAD/2wCEAAkGBhQSERUUDxQQEhQWFhcVFBAUFxUUFhUXFRQYGBgWFBIXGyYeFxkjGRQVHy8iIycpLC0tFR4xNTAqNSYrLCkBCQoKDgwOGg8PGjAkHyUvLCwtNSw1KSwyLDIwLC8tLC8vNCotLCksLCw0LCw0LDA1LC0sNSwsLDQtLCwuLCwsLP/AABEIAOEA4QMBIgACEQEDEQH/xAAcAAEAAgMBAQEAAAAAAAAAAAAABgcEBQgDAQL/xABMEAABAwIBBwYJBwsDBAMAAAABAAIDBBEFBgcSEyExUSJBYXGBoSMyQlJykZKx0RQzU2Jzk8EVFhc0Q1SCorKz0yTC0jWD4vGj4fD/xAAbAQEAAgMBAQAAAAAAAAAAAAAABAUDBgcCAf/EADkRAAIBAgIGCAQFAwUAAAAAAAABAgMEBRESITFBUaEGEzJhcYGx0SLB4fAUNEJTkRVSYhYjQ3Lx/9oADAMBAAIRAxEAPwC8UREAREQBEJUcxjL6kp7gya148iLlm/Au8UetfHJLaZqVCpWlo04tvuJGiqrE87MztlPGyIec/wAI71bAO9RivyoqpvnZ5SPNDtFvstsFglcRWwu6PR+5nrqNR5vlq5l41eLwxfOyxR+k9re4laepzhULP24eeDGvf3gW71SR48/FFidzLci0p9HKK7c2/DJe5bc2dilHisnd/C0DvcsJ+eCPyaeU9bmj4qsUXjr5kyOBWa2xb838six3Z4eFN65P/Bfh2eF3NTM7ZT/wVdovPXT4mRYLZft85e5Ygzwv56Zn3p/xr0Znh403qk/8FW6J10+IeC2X7fOXuWfHnfi8qnlHU5p+CzIc69KfGbO3+FpHc5VIi9dfMxSwKzexNeb+eZdtNnBoX/tw302vZ3kW71uKTFoZfmpYpPRe13cCuekHHn4r2rl70RKnRyi+xNrxyfsdIIqDoMqKqH5qeUAeSXaTfZdcKTYZnZnbsqI45R5zfBu/EH1BZY3EXtKut0fuYa4NS5Pnq5lrIo1hGcGknsNPVPPkS8n1O8U+tSQHgs6kpbCkrUKlF6NSLT7z6iIvphCIiAIiIAiIgCjuU+W0FGNE+Eltshado6Xu8kd/Qv1ltlF8kpi5pGsedCP0iNrrdAueu3FUjJIXEucS4k3Libkk7yTzlR61XR1LabDhGEq6XW1ezw4/Q3WPZZ1NWSJH6Ef0LOS3t53dq0aLZ4Nk1UVR8BG5w55DyWDrednYLlQtcnxNzUaNtT1ZRivI1iKzcJzSMFjVSucfMi5I7XnaewBS3DslKWC2qgjBHlEabvadcrNG3k9uop6+P21PVDOXhqXP2KSo8Fnm+Zhmk6Wsdb2rW71uaXNxWv3xNYOL3tHcCT3K6kWVW0d7Kmp0jrPsQS8c37FUwZo6g+PNA3q03/g1Z0eZ7zqn2Y7e96shFkVCHAhSxy9eyWXkvYr4Zn4+eol9li/f6IYfp5/Uz4KfIvvUw4GL+r3v7np7EBOaGH6eb1M+C/BzPx81RL2tYrBROphwCxe9X/J6exW0mZ7zan2o/g9YM2aOoHiS07uvTZ/tKtdF8dCHAyxxy9W2WfkvYpWpzc1rP2QeOLHtPcSCtLWYLPF89DNH0uY4D2rW710Iixu2juZNp9I6y7cE/DNe5zeivrEck6We+tgjJPlNGg72m2KiWKZo2G5pZXNPMyQaQ9sWI7QVilbyWzWW1DH7apqnnHmuXsVktzgeV9TSEap5LPon8pnYPJ7LLzxnJeopfn4yG/SN5TD/ABDd22K1Sw64vgXDVG5p7pRfmi6cmMvYauzD4Kb6Nx2O9B3P1b1J1zgDbaNh5irgzdZTmqhMczryxWBcd72HxXHieY9nFTKNbS+Fmn4tg6t49dR7O9cPoS9ERSTWwiIgCIvhKAqLOlimsqxEDyYWgW+u+zj3aI9ahqzMYrNdUSyHy5HO7C427rLDA4bTzBVU5aUmzqVnRVChCnwXPfzJ/m9yIjnj+UVILm6REcW5rtHYXO4i9xbds51Z8cQaAGgNAFg0CwA4ADcsTBMPEFPFEPIY1p6Tbae03Pas1WNOCijnl/eTuq0pN6s9XcgiIshACIiAIiIAi0OWWUTqKnErGNeS9rNFxIG0ON7j0VCv0vTfu8Ptv+CxSqxi8mWVthdzcw6yms14otNFVn6Xpv3eH23/AAUryIytfXCUyRsj1ZaBokm+kHb7+ikasZPJH24wq5t6bqVI6l3olCIiylYEREAREQH5ewEEEAg7CDtB6wq9y4zfxCJ9RSjVuYNJ8I8RwG8tHkkC5sNmzmViL8yRhwLXAEEEEHnB2ELxOCksmS7S7qWtRTg/FcTnFb/ITFNRXREmzXnVO6n7B6naJWpxKiMM0kR3se5nskgHtFj2rHa4g3G8bR1hVqei8zpVWEa9Jx3SXqdHosbDavWwxyDy2Nd7TQfxWSrU5XKLi2mEREPgWBj1Vq6WZ/O2J7h1hht32Weo9l/Lo4fP0ta32ntHuuvMnlFskW0NOtCPFpcykAFssmqXWVcDDtBlZfqDrnuC1qk2bmHSxCL6oe71RuA73BVkFnJI6Xdz6uhOXBP0LqREVqcsCIiAIiIAiIgIXnX/AFJv2zP6Xqo1bmdf9Sb9sz+l6qNV9x2zfsA/KebCsrM/4tT6Ufueq1VlZn/FqfSj9z18odtGbG/yU/L1RYyIisTnYREQBERAEREBSmcWl0MQl4PDH+toB7wVGlOc7cNqqJ3nQ29l7v8AkFBlWVFlNnTcNnp2lN9y5ai7s31Tp4fB9UOZ7D3AdwCkShmamW9E4ebK8dha0/iVM1YU3nBGgYhDQuqi/wAmERF7IIUUzmvth7+l8Y/nClaiOdH9Qd9pH/UsdTsMnYcs7un/ANl6lOqYZq2XrieELz/MwfiVD1NM0/6677F39bFApdtG/Ym8rSp4MtxERWZzMIiIAtPlbir6akkmi0dNmhbSBI5UjWm4BHM4863CjecT/p0//b/vMXmbyiyTZxU7inGWxyXqQT9KtZwpvu3/AORP0q1nCm+7f/kUORV3Wz4nQ/6Zaftr+Df49lvUVcQjnEOiHB3Ia5puAQNpcdm0rQIi8Nt62S6VGnRjo01ku4Lc5PZWTUQeINVyyC7TaXeLe1rOFt5WmRE2nmj7VpQqx0JrNEx/SrWcKb7t/wDkT9KtZwpvu3/5FDkXvrZ8SH/TLT9tfwXZkJlBLWU7pJ9DSErmDQBaLBjDuJO27ipIoTmm/U3/AG7v7cSmyn03nFNmg4jCNO5nGKySYREWQghERAVlngZy6Y/VlHez/wC1XisbPDvpuqX/AGKuVW1u2zo2Dfkqfn6stPNE/wD08w4SjvYFPVX+aD5mf7Rv9AVgKbR7CNNxf85U8fkgiIspVhRXOYy+Hv6HRn+cfFSpR7L+LSw+foaD7L2n3XXip2WTLCWjc03/AJL1KQUwzVvtXEcYXj+Zh/AqHqTZuJtHEIvrCRv/AMbj72hV1Pto6FiMdK1qL/F+hdSIitDmIREQBRvOJ/06f/t/3mKSLxq6NkrCyVrXsNrscAQbEEXB6QD2LzJZpoz29RUqsKj3NP8AhnOtksr5/NCi/dab7tnwT80KL91pvu2fBRPw0uJt3+o6P9j5FDIrNzk4DTw0gdBDDG7WsGkxjWmxa+4uBu2BVksE4aDyZdWV3G7pdZFZLPLWERT7Ndg0M7Z9fFFLomPR02h1rh97X3bgvkI6TyPd3cxtaLqyWaWXrkQGyWV8/mhRfutN92z4J+aFF+6033bPgpH4aXEov9R0f7HyNBmm/U3/AG7v7camyxqHDYoGlsEbImk6RaxoaLkAXsOewHqWSpUI6MUjVLyuq9eVVLU2ERF7IoREQFY54H+EpxwZIfW5nwKr1TfO1Nerjb5sI9bnv/ABQhVtbts6RhEdGzpru9W2WpmiZ/ppTxl9zB8VPFDc1UVqEnzpXn1Bo/AqZKdS7CNIxSWleVH3hERZCuC1+UFNrKWdnO6KQDr0DbvstgvjhcWXxrNHuEtCSktxzgCtpkvU6usp3bgJWA9RNj3FYVfTauWSM7NB7m29FxH4LxY8ggjeCCOsbR3qqWpnVJxVWm1ua9To9F4UNSJImSDc9jXjqc0H8V7q2OUtNPJhERD4EREAREQELzr/AKk37Zn9L1UatzOwf9E37Zn9L1UWmOIVfcds37APynmz6rKzP+LU+lH7nqtNMcQrLzPHk1PpR+56+UO2jNjf5Kfl6osZERWJzsIiIAiIgCIhKApPOJU6eIS23N0Gepgv3kqNrLxes1tRLJ58j3DqLjbussS192/mVVJ5ts6pbU+qowhwSXIu/ICn0MPg6Wl/tvc4dxCkKxcLpdVDHHu0GNb7LQFlKziskkcyuKnWVpz4tvmERF6MAREQFJ5w6DVV8uywk0ZB/ELO/ma5RtWVndw27YZwNxMTj18pvud61WqrKscps6VhdbrrSEuCy/jUXTm5xDW0EYvcxkxn+E3b/KWqTqrc0uK6M0sBOyRoe30mbD62keyrSU6lLSgjSMWodTdzW5615hERZSsCIiAIiID8SwNcLPa1w32cAR6ivH8mRfRRew34LJRfMj0pSWxmN+TIvoovYb8F6Q0zGX0GtbffogC/XZeqJkHOT1NhERfTyEREAREQBajK3ENRRzP3HQLW+k/kjvctuq8zt4rZkUAO1x1jh0N2N7yT/CsdSWjFsnYdQ6+5hDvzfgtbKyW1yVoNdWQR2uDI0u9FnKd3NI7VqlO802G6VRJMRsjZog/WkP8AxafWFX046UkjoN/W6m2nPu5vUi1URFaHMAiIgCIiA1OVWE/KaSWIC7i27PTbym94t2qhV0gqTzgYJ8nrHECzJbyM4bTyx2O7nBRLmOyRtfR26ycqD3618/vuNPg+JGnnjmbvY4OtxG5w7WkjtV/01Q2RjXsN2uAc08QRcLnRWlmsyh04jTSHlR8qO/OwnaB6JPqcOC8W88nokvpBadZTVeO2O3w+nzJ8iIpxpIURx/OnQ0dUKWokeJeRezC5rdPdpO5thB6ipNiFcyGJ8sp0WRsc97uDWgk9wXK1RM6uZX1UtLVyyTSNfFURxl8UGg7Ska945hGQ3sBKA6xui54yuyykqsBw+Rkr2SsnMEzmOLSXRxEAuIO8t0HdZXr+bMjMdbh4rq/VVEIfNJrPCOvG6Qi+7a5nDcSEB0Ei5ownKCuiwnEo4Jp3CGohYZNIl0cTzK17muvdoc5kYNvOPErZZupntr6b5NV09nwAz0wnqZTLyHF5cHxaLJR42jpC2jvsUBf1dWNiifK/S0Y2Oe7RBJsxpcbNG82G5YOTeUsVdDrqfWBmkWeEYWOu21+SebaFRmbPCpJ6KtrZaqrLqaOoEcWsdoaTqV93uub35Qta24LWSY7U/kWkD5qgQS1sramYOcXWAj0Wl2+1jI624lqA6buipCPFsOpKTETh1XiU7WsiBjZI5rWB7mN04pnMIaS4kF2+xIA3FRXJLFnMxbD9RKGiUxiVkdRNOSHkgioL+Tp28luwbNxQHTKLmGCilqKXFqh1VVtNJKx0cQkdoEvme27gTzNFha29XrmvxCSbCaSSZznvMdi9xuTovc0EnnNmjagJSiIgPhNlQ+VmM/KquSUG7b6MfoN2D17T/ErKzk5Q6im1TD4Sa7Rbe1nlu7fF7TwVPKFcT/Sbl0etNGLuJb9S8N/33BXXm9wjUUTNIWdJ4V38VtEeyGqqslcFNVVRxW5N9KToY3a717B/Er5aLCwX22jtkeekV1lGNBeL+R9REUw08IiIAiIgCjeXmTvyqlOgLyx8uPpsOU3tHeApIi+SSksmZqFaVCpGpDajm9ZWGYi+CVksRs5huOB4g9BFx2qUZyMmNRNr4x4KUm4G5km8joDt47VDVVyi4SyOmUK1O7oqa1pr/wBR0FguLMqYWTReK4budpG9p6QVnKmMgsrPkk2hKfASEaX1Hbg/q5j0dSuZrri42g7irClU00aBiVi7Oto/pez74o02WeJtp6GomkiZO2OMuML7aLwLcl1wRbsKrOlzuyw0TZxg7I6F7izTiljDLlxa4asRjeQRtABVg5yKR8uF1bImPke6IhsbGlznG42Na3aT1Ki6jN3Wtw2kl1WITN1z9fhjhMNACR2i5kIGk0OaDd1t7gedZSsLm/KuDtpoXyjD4I52tnjilZCwnSaOVq7bwDok9FrrcVFZQMa2ukdRtbYBlYdVtBBADJt+64sDxVI5U4BKzEPlHyaubRy0zGQNipmzOhaIWsED4ZmkRkFrht27bi9yvzieQdSzDKN8dPXSxMqHyy0MjQZQ14j3Mj26B1bhtAI0r2F0BY+TWWtLNik9BSU1LqjGZHVUJYWzclps5jWWd864bSefivuWOVVJgzmR0dFE+rqdjIIWMjLgXaI03Nbc3dsDQNpB3KMZusLf+X5qmOgqaGlfC7VskhdExpIi2bBoNJIcdEFZudrJyqZiFJilJC+pEGgJIWAucNXIXA6IBOiQ4i4Bta5QGfkllk5s7qKuwptBpxmRzomNMBZom7pg1uiG2BGkSRssbKU4bimFzM+TUz8PkY/Sd8mj1Ja7RsXExDYbWBvbmUVosuK/EHzMjw6WGkNPIHSzB7ZNPVvtq9lnkmzdAA8bhRnILNxKcGrCaaSHEHmWOJ0zXxSGMxR8hofawdeRt7c527EBZuGY3hVzSU0uHcslpp4zEA8nYRoDY87LW2r8VtbhFJK2OY4bTysIc1pbCx0ZO0OGzkE2BvsVJOydlqKOkoqbDKqGuimcZqt0JjGiS6xdMQDba07d2hs3rYZeYHNHX1MlNBiJlksCH0rKqnqSdHTLHG4Y24uAWuPo7gBcVfiGFUzLTOw+JlQA8tIhDZxe4eQBZ4ud5uNq3ODTQOhaaMwmHyDDo6vft0dDZvuqOy3wioL6Wpmp66KrFKxr3wU7Kmm0wHWiMV/Bkh1jvHBp2lWfmq+U/k2IV0LYJAXBsYjbCdX5JdE0AMcduyw5jbagJevCurWQxukkOixgLnHoH4r3VS5xsrte/wCTwnwUZ5bhukePe1veeoLHUmoLMn4fZSvKygtm98F97CN5Q426rqHzP2X2Nb5rB4rfj0krWopJkLkx8rqAXjwMdnScHeazttt6AVXJObOiTnTtaOk9UYonObPJ3UU+ukFpJrEA72xjxR2+N2hTNfAF9VnGKiskc0ubiVxVlVltYREXojhERAEREAREQGJiuGMqInxSi7Xix4g8xHSDt7FROO4K+lmdFLvG1ruZ7TucOvuNwugVH8sslW1sNhZsrLmN/Tztd9U92wrBWp6azW0u8IxH8JU0J9h7e58fco9WNm5y0to0tQ7ZuhkP9tx93q4KvammdG9zJGlrmkhzTvBHMvNQoTcHmjdbu1p3lLQl5Ph3nSCWUByCy81ujT1TvCbo5T+04NcfP6efr3z5WUJqSzRzm6talrUdOovr3oIiL0RQiIgCIiAIiIAiKFZdZdCnBhpiDOdjnDaIgf8AfwHNvXmUlFZskW1tUuaip01r9O9mLnEy11YNNTO8Idkrx5APkA+cefgOk7KuX1ziSSSSTtJO0knnJRjC4gNBJJsANpJO4Ac5VbObm82dGsrOnZ0tCPm+JkYbhz55WxRDSe82A4cSeAA2lXrk9gbKSBsUe221z+d7jvcf/wBsAC02QmR4pI9OUAzvHK59BvmA+88epStTKNLRWb2moYziX4mfVU38C5v24BERSCgCIiAIiIAiIgCIiAIiICI5dZFCrZrYQBUNHUJAPJd08D2dVPyRlpLXAtIJBaRYgjeCOYro5RDLfIVtUDLAA2cDqEoHM7g7gew9EatR0viibLhGL9TlRrP4dz4fT08CngVZWROcW+jBWu27mVB5+DZDx+t6+KrmeBzHFj2lrmmzmkWII5iF5qJCbg80bVd2dK8p6M/J8PA6QBRVBkhnCfTWiqNKSHcDvfH6PnN6PVwVr0GIRzMEkLmvYdzh7jwPQrCFRTWo0C+w+rZyyms1ue5+zMhERZCvCIiAIvGsrGRML5XNYxouXONgFVmV+cZ894qTSji3Ok3PkHR5je89G5Y51FBayfZWFW8llBat73L74G7y1ziCPSgoyHSbnzDaGcQzi7p3Dr3Vc5xJJJJJ2knaSTzkr4v1HGXEBoJJNgALkk7gBzlV85ubzZv9nZUrOnow83xPyBwVr5A5DagCoqW+FI5EZ/ZA85+ue7rTIbIAQWnqgDNvZHvEXSeL/d1qcqVRo5fFI1rF8X6zOhQere+Pcu718NpERSjVgiIgCIiAIiIAiIgCIiAIiIAiIgI3lbkVHWt0haOYDky23/VeOcd47lT+K4RLTSGOdpY4epw4tdzhdCLX4zgUNVHoTtDhzO3OaeLXcxWCrRUta2l7huMTtf8Abqa4c14exz+tjgmUE1I/TgeW+cw7WO9JvP17+lbXKjISakJe28sP0rRtb9o3m693VuUZUFpwZu0KlG7p5xylFly5NZwoKmzZCIZfMceS4/Ufz9R29ala5vUnyfzg1NNZrjroh+zeTcDgyTeO24UmFxuka1e9H/12z8n8n7/yXSoxlJl9BS3a066X6Nh2NP137m9W09Cr/KDOHU1N2sOojPkMJ0iPrSbz2WCiyTuN0T5ZdH/1XL8l837fybTHcpJ6t+lO7YPFjGxjepvHpO1atFIsmciJ6wh1jHDzzOG/0G+Ue7pUZKU2bNKdG0p5vKMUabDsNknkEcLS953Ae8ncB0lW7kfkKyjAfJaSc+X5LL8zL+/eehbfAsnYaRmhA21/Gedr3ni534bls1NpUVHW9ppeJYzO5zp0tUOb+ncERFIKAIiIAiIgCIiAIiIAiIgCIiAIiIAiIgCIiA+EX3qE5S5soprvpbQybyz9m49Q8Q9WzoU3ReZQUlkyTbXVW2lpUpZfPxOfMVwWamfoVEbmHmJ2td6LhsKwl0VV0bJWFkrGvad7XAEeoqC45mojdd1G/Vn6J93M7HeM3vUOdu12TbrPpBSqfDXWi+O73XPxKvWbhWDTVL9Cnjc885G5vpOOwdqsPA807G2dWP1h+iZdrO13jO7LKc0dEyJgZExrGjc1oAH/ALSFu32hd9IKVP4aC0nx3e7+9ZDcmc2McVn1ejM/eIx823rv4569nQpw1thYbANwX1FMjBRWSNRubqrcy0qrz+XgERF6IwREQBERAEREAREQBERAEREAREQBERAEREAREQBERAEREAREQBERAEREAREQBERAEREAREQBERAf/9k=">
            <a:extLst>
              <a:ext uri="{FF2B5EF4-FFF2-40B4-BE49-F238E27FC236}">
                <a16:creationId xmlns:a16="http://schemas.microsoft.com/office/drawing/2014/main" xmlns="" id="{3F3E1D35-8374-48BB-A31A-7B69CD7CF3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24497" y="394438"/>
            <a:ext cx="185738" cy="19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defTabSz="685814"/>
            <a:endParaRPr lang="ru-RU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587732" y="3095690"/>
            <a:ext cx="2247289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$</a:t>
            </a:r>
            <a:r>
              <a:rPr lang="ru-RU" sz="4000" b="1" spc="-150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65</a:t>
            </a:r>
            <a:endParaRPr lang="en" sz="4000" b="1" spc="-150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R="10160" algn="ctr"/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endParaRPr lang="ru-RU" sz="10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846306" y="2204345"/>
            <a:ext cx="1767555" cy="30777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endParaRPr lang="x-none" b="1" spc="-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6300688" y="3095690"/>
            <a:ext cx="2236165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$ 14 622</a:t>
            </a:r>
            <a:endParaRPr sz="4000" b="1" spc="-150" dirty="0">
              <a:solidFill>
                <a:srgbClr val="0070C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endParaRPr lang="ru-RU" sz="1000" b="1" baseline="30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3456297" y="3095690"/>
            <a:ext cx="2173198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$</a:t>
            </a:r>
            <a:r>
              <a:rPr lang="ru-RU" sz="4000" b="1" spc="-150" dirty="0">
                <a:solidFill>
                  <a:srgbClr val="0070C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955</a:t>
            </a:r>
            <a:endParaRPr sz="4000" b="1" spc="-150" dirty="0">
              <a:solidFill>
                <a:srgbClr val="0070C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endParaRPr lang="ru-RU" sz="1000" b="1" baseline="30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448296" y="1043940"/>
            <a:ext cx="2181199" cy="355854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426376" y="998221"/>
            <a:ext cx="2225039" cy="207454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3670701" y="2204345"/>
            <a:ext cx="1767555" cy="30777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KAZAKH IMPORT</a:t>
            </a: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311813" y="1043940"/>
            <a:ext cx="2225040" cy="355854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6300688" y="998221"/>
            <a:ext cx="2247290" cy="207454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556139" y="2096624"/>
            <a:ext cx="1767555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MACROREGION</a:t>
            </a:r>
            <a:r>
              <a:rPr lang="kk-KZ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IMPORT*</a:t>
            </a:r>
          </a:p>
        </p:txBody>
      </p:sp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B4F855ED-25A7-8E0B-DA9E-86E85C58725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2891" y1="19727" x2="12891" y2="19727"/>
                        <a14:foregroundMark x1="20508" y1="17383" x2="20508" y2="17383"/>
                        <a14:foregroundMark x1="29102" y1="18359" x2="29102" y2="18359"/>
                        <a14:foregroundMark x1="29492" y1="11914" x2="29492" y2="11914"/>
                        <a14:foregroundMark x1="33008" y1="8008" x2="39063" y2="7227"/>
                        <a14:foregroundMark x1="50000" y1="76367" x2="90430" y2="76367"/>
                        <a14:backgroundMark x1="9180" y1="4688" x2="9180" y2="4688"/>
                        <a14:backgroundMark x1="77539" y1="16992" x2="77539" y2="16992"/>
                        <a14:backgroundMark x1="44922" y1="72266" x2="44922" y2="72266"/>
                        <a14:backgroundMark x1="17383" y1="67578" x2="17383" y2="67578"/>
                        <a14:backgroundMark x1="5078" y1="69922" x2="5078" y2="69922"/>
                      </a14:backgroundRemoval>
                    </a14:imgEffect>
                    <a14:imgEffect>
                      <a14:colorTemperature colorTemp="5875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4370" y="1456082"/>
            <a:ext cx="700947" cy="700947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799" t="26427" r="22214" b="28291"/>
          <a:stretch/>
        </p:blipFill>
        <p:spPr>
          <a:xfrm>
            <a:off x="4308091" y="1198581"/>
            <a:ext cx="466280" cy="288000"/>
          </a:xfrm>
          <a:prstGeom prst="rect">
            <a:avLst/>
          </a:prstGeom>
        </p:spPr>
      </p:pic>
      <p:pic>
        <p:nvPicPr>
          <p:cNvPr id="54" name="Picture 2" descr="F:\Без названия (1)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78" b="89778" l="9778" r="89778">
                        <a14:foregroundMark x1="52000" y1="36889" x2="52000" y2="36889"/>
                        <a14:backgroundMark x1="22222" y1="12000" x2="28889" y2="12444"/>
                        <a14:backgroundMark x1="34667" y1="15556" x2="36000" y2="27111"/>
                        <a14:backgroundMark x1="31556" y1="57778" x2="72889" y2="75111"/>
                        <a14:backgroundMark x1="75556" y1="12444" x2="70222" y2="21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157" y="1549877"/>
            <a:ext cx="827476" cy="64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2" y="41834"/>
            <a:ext cx="8882268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OIL AND GAS ENGINEERING</a:t>
            </a:r>
          </a:p>
        </p:txBody>
      </p:sp>
      <p:cxnSp>
        <p:nvCxnSpPr>
          <p:cNvPr id="59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6" name="Picture 2" descr="F:\Без названия (1)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78" b="89778" l="9778" r="89778">
                        <a14:foregroundMark x1="52000" y1="36889" x2="52000" y2="36889"/>
                        <a14:backgroundMark x1="22222" y1="12000" x2="28889" y2="12444"/>
                        <a14:backgroundMark x1="34667" y1="15556" x2="36000" y2="27111"/>
                        <a14:backgroundMark x1="31556" y1="57778" x2="72889" y2="75111"/>
                        <a14:backgroundMark x1="75556" y1="12444" x2="70222" y2="21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608" y="1549877"/>
            <a:ext cx="827476" cy="64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0BEEB14-18DD-7164-7D9C-631F2165859C}"/>
              </a:ext>
            </a:extLst>
          </p:cNvPr>
          <p:cNvSpPr/>
          <p:nvPr/>
        </p:nvSpPr>
        <p:spPr>
          <a:xfrm>
            <a:off x="6311813" y="4705021"/>
            <a:ext cx="23449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*</a:t>
            </a:r>
            <a:r>
              <a:rPr lang="en-US" sz="600" b="1" i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*imports of the machinery industry in the EAEU for 2021 - Russia, Belarus, Armenia, Kyrgyzstan</a:t>
            </a:r>
            <a:endParaRPr lang="ru-RU" sz="600" i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210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67588" y="4869657"/>
            <a:ext cx="102793" cy="17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5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928735" y="584753"/>
            <a:ext cx="8971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products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841031" y="517113"/>
            <a:ext cx="1931839" cy="4408031"/>
          </a:xfrm>
          <a:prstGeom prst="roundRect">
            <a:avLst>
              <a:gd name="adj" fmla="val 65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6827487" y="517113"/>
            <a:ext cx="1931839" cy="4408031"/>
          </a:xfrm>
          <a:prstGeom prst="roundRect">
            <a:avLst>
              <a:gd name="adj" fmla="val 6529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Прямоугольник 141"/>
          <p:cNvSpPr/>
          <p:nvPr/>
        </p:nvSpPr>
        <p:spPr>
          <a:xfrm>
            <a:off x="5444082" y="540611"/>
            <a:ext cx="125627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Kazakh import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5059486" y="800126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5863888" y="800126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7096383" y="800126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7853495" y="800126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344082" y="1007948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6472" y="989731"/>
            <a:ext cx="252000" cy="25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528020" y="988773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FITTINGS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 pipelines, boilers and tanks</a:t>
            </a:r>
            <a:endParaRPr lang="ru-RU" sz="6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0" name="Овал 169"/>
          <p:cNvSpPr/>
          <p:nvPr/>
        </p:nvSpPr>
        <p:spPr>
          <a:xfrm>
            <a:off x="344082" y="1407657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12468" y="1389440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2" name="Прямоугольник 171"/>
          <p:cNvSpPr/>
          <p:nvPr/>
        </p:nvSpPr>
        <p:spPr>
          <a:xfrm>
            <a:off x="528020" y="1388482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PUMPS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air or vacuum, gas compressors</a:t>
            </a:r>
          </a:p>
        </p:txBody>
      </p:sp>
      <p:sp>
        <p:nvSpPr>
          <p:cNvPr id="178" name="Овал 177"/>
          <p:cNvSpPr/>
          <p:nvPr/>
        </p:nvSpPr>
        <p:spPr>
          <a:xfrm>
            <a:off x="344082" y="1807366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Прямоугольник 178"/>
          <p:cNvSpPr/>
          <p:nvPr/>
        </p:nvSpPr>
        <p:spPr>
          <a:xfrm>
            <a:off x="312468" y="1789149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80" name="Прямоугольник 179"/>
          <p:cNvSpPr/>
          <p:nvPr/>
        </p:nvSpPr>
        <p:spPr>
          <a:xfrm>
            <a:off x="528020" y="1788191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MACHINERY AND MECHANICAL DEVICES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6" name="Овал 185"/>
          <p:cNvSpPr/>
          <p:nvPr/>
        </p:nvSpPr>
        <p:spPr>
          <a:xfrm>
            <a:off x="344082" y="2207075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Прямоугольник 186"/>
          <p:cNvSpPr/>
          <p:nvPr/>
        </p:nvSpPr>
        <p:spPr>
          <a:xfrm>
            <a:off x="312468" y="2188858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88" name="Прямоугольник 187"/>
          <p:cNvSpPr/>
          <p:nvPr/>
        </p:nvSpPr>
        <p:spPr>
          <a:xfrm>
            <a:off x="528020" y="2187900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CENTRIFUGAL PUMPS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Овал 193"/>
          <p:cNvSpPr/>
          <p:nvPr/>
        </p:nvSpPr>
        <p:spPr>
          <a:xfrm>
            <a:off x="344082" y="2606784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5" name="Прямоугольник 194"/>
          <p:cNvSpPr/>
          <p:nvPr/>
        </p:nvSpPr>
        <p:spPr>
          <a:xfrm>
            <a:off x="312468" y="2588567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96" name="Прямоугольник 195"/>
          <p:cNvSpPr/>
          <p:nvPr/>
        </p:nvSpPr>
        <p:spPr>
          <a:xfrm>
            <a:off x="528020" y="2587609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EQUIPMENT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 water treatment and filtering</a:t>
            </a:r>
          </a:p>
        </p:txBody>
      </p:sp>
      <p:sp>
        <p:nvSpPr>
          <p:cNvPr id="211" name="Овал 210"/>
          <p:cNvSpPr/>
          <p:nvPr/>
        </p:nvSpPr>
        <p:spPr>
          <a:xfrm>
            <a:off x="344082" y="3006493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2" name="Прямоугольник 211"/>
          <p:cNvSpPr/>
          <p:nvPr/>
        </p:nvSpPr>
        <p:spPr>
          <a:xfrm>
            <a:off x="312468" y="2988276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13" name="Прямоугольник 212"/>
          <p:cNvSpPr/>
          <p:nvPr/>
        </p:nvSpPr>
        <p:spPr>
          <a:xfrm>
            <a:off x="528020" y="2987318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EQUIPMENT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 sorting, screening and separation</a:t>
            </a:r>
          </a:p>
        </p:txBody>
      </p:sp>
      <p:sp>
        <p:nvSpPr>
          <p:cNvPr id="219" name="Овал 218"/>
          <p:cNvSpPr/>
          <p:nvPr/>
        </p:nvSpPr>
        <p:spPr>
          <a:xfrm>
            <a:off x="344082" y="3406202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" name="Прямоугольник 219"/>
          <p:cNvSpPr/>
          <p:nvPr/>
        </p:nvSpPr>
        <p:spPr>
          <a:xfrm>
            <a:off x="312468" y="3387985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528019" y="3387027"/>
            <a:ext cx="439082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PUMPS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reciprocating positive displacement</a:t>
            </a:r>
          </a:p>
        </p:txBody>
      </p:sp>
      <p:sp>
        <p:nvSpPr>
          <p:cNvPr id="227" name="Овал 226"/>
          <p:cNvSpPr/>
          <p:nvPr/>
        </p:nvSpPr>
        <p:spPr>
          <a:xfrm>
            <a:off x="344082" y="3805911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8" name="Прямоугольник 227"/>
          <p:cNvSpPr/>
          <p:nvPr/>
        </p:nvSpPr>
        <p:spPr>
          <a:xfrm>
            <a:off x="312468" y="3787694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229" name="Прямоугольник 228"/>
          <p:cNvSpPr/>
          <p:nvPr/>
        </p:nvSpPr>
        <p:spPr>
          <a:xfrm>
            <a:off x="528020" y="3786736"/>
            <a:ext cx="4390821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EQUIPMENT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en" sz="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oil or fuel filtering in engines</a:t>
            </a:r>
          </a:p>
        </p:txBody>
      </p:sp>
      <p:sp>
        <p:nvSpPr>
          <p:cNvPr id="235" name="Овал 234"/>
          <p:cNvSpPr/>
          <p:nvPr/>
        </p:nvSpPr>
        <p:spPr>
          <a:xfrm>
            <a:off x="344082" y="4205620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6" name="Прямоугольник 235"/>
          <p:cNvSpPr/>
          <p:nvPr/>
        </p:nvSpPr>
        <p:spPr>
          <a:xfrm>
            <a:off x="312468" y="4187403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37" name="Прямоугольник 236"/>
          <p:cNvSpPr/>
          <p:nvPr/>
        </p:nvSpPr>
        <p:spPr>
          <a:xfrm>
            <a:off x="528020" y="4186445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MACHINERY AND UNITS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 material processesing</a:t>
            </a:r>
          </a:p>
        </p:txBody>
      </p:sp>
      <p:sp>
        <p:nvSpPr>
          <p:cNvPr id="243" name="Овал 242"/>
          <p:cNvSpPr/>
          <p:nvPr/>
        </p:nvSpPr>
        <p:spPr>
          <a:xfrm>
            <a:off x="344082" y="4605333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4" name="Прямоугольник 243"/>
          <p:cNvSpPr/>
          <p:nvPr/>
        </p:nvSpPr>
        <p:spPr>
          <a:xfrm>
            <a:off x="274798" y="4587116"/>
            <a:ext cx="33534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245" name="Прямоугольник 244"/>
          <p:cNvSpPr/>
          <p:nvPr/>
        </p:nvSpPr>
        <p:spPr>
          <a:xfrm>
            <a:off x="528020" y="4586158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POWER UNITS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hydraulic engines (cylinders)</a:t>
            </a:r>
            <a:endParaRPr lang="ru-RU" sz="5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7" name="Рисунок 86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9" t="26427" r="22214" b="28291"/>
          <a:stretch/>
        </p:blipFill>
        <p:spPr>
          <a:xfrm>
            <a:off x="5234557" y="608826"/>
            <a:ext cx="238078" cy="153388"/>
          </a:xfrm>
          <a:prstGeom prst="rect">
            <a:avLst/>
          </a:prstGeom>
        </p:spPr>
      </p:pic>
      <p:sp>
        <p:nvSpPr>
          <p:cNvPr id="90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93465" y="41834"/>
            <a:ext cx="8985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POTENTIAL INVESTMENT AREAS FOR OIL AND GAS ENGINEERING GOODS</a:t>
            </a:r>
          </a:p>
        </p:txBody>
      </p:sp>
      <p:cxnSp>
        <p:nvCxnSpPr>
          <p:cNvPr id="91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2851DD4-DCFC-BB47-6F6E-4C4FBE5697FB}"/>
              </a:ext>
            </a:extLst>
          </p:cNvPr>
          <p:cNvSpPr/>
          <p:nvPr/>
        </p:nvSpPr>
        <p:spPr>
          <a:xfrm>
            <a:off x="5039558" y="1000965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279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AF620E7-B760-F510-093F-29347AAC2FF0}"/>
              </a:ext>
            </a:extLst>
          </p:cNvPr>
          <p:cNvSpPr/>
          <p:nvPr/>
        </p:nvSpPr>
        <p:spPr>
          <a:xfrm>
            <a:off x="5897199" y="100096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25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20527C1-607B-E067-6F64-7B0E223A7207}"/>
              </a:ext>
            </a:extLst>
          </p:cNvPr>
          <p:cNvSpPr/>
          <p:nvPr/>
        </p:nvSpPr>
        <p:spPr>
          <a:xfrm>
            <a:off x="6969257" y="1000965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2 101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12F632B-941C-BE55-4005-2B9D5C890989}"/>
              </a:ext>
            </a:extLst>
          </p:cNvPr>
          <p:cNvSpPr/>
          <p:nvPr/>
        </p:nvSpPr>
        <p:spPr>
          <a:xfrm>
            <a:off x="7886806" y="100096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164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8350890A-48CB-6500-50AF-782CAAC6919D}"/>
              </a:ext>
            </a:extLst>
          </p:cNvPr>
          <p:cNvSpPr/>
          <p:nvPr/>
        </p:nvSpPr>
        <p:spPr>
          <a:xfrm>
            <a:off x="5039558" y="1400674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200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7A79329-8657-1D65-0B20-B61E09030449}"/>
              </a:ext>
            </a:extLst>
          </p:cNvPr>
          <p:cNvSpPr/>
          <p:nvPr/>
        </p:nvSpPr>
        <p:spPr>
          <a:xfrm>
            <a:off x="5897199" y="1400674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36055F02-C7CB-DB4F-6D67-E73678CD2EFD}"/>
              </a:ext>
            </a:extLst>
          </p:cNvPr>
          <p:cNvSpPr/>
          <p:nvPr/>
        </p:nvSpPr>
        <p:spPr>
          <a:xfrm>
            <a:off x="6969257" y="1400674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735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EE431BEB-D472-A282-36FF-E1DEB5A7952E}"/>
              </a:ext>
            </a:extLst>
          </p:cNvPr>
          <p:cNvSpPr/>
          <p:nvPr/>
        </p:nvSpPr>
        <p:spPr>
          <a:xfrm>
            <a:off x="7886806" y="1400674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63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BFFDF25-EF59-0ACB-1C1D-38E6EE41FD4C}"/>
              </a:ext>
            </a:extLst>
          </p:cNvPr>
          <p:cNvSpPr/>
          <p:nvPr/>
        </p:nvSpPr>
        <p:spPr>
          <a:xfrm>
            <a:off x="5039558" y="1800383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9D5A52CF-C7C3-E22B-3692-315A8AA386C4}"/>
              </a:ext>
            </a:extLst>
          </p:cNvPr>
          <p:cNvSpPr/>
          <p:nvPr/>
        </p:nvSpPr>
        <p:spPr>
          <a:xfrm>
            <a:off x="5897199" y="1800383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623B422-A48D-1592-266F-219080BA1D9D}"/>
              </a:ext>
            </a:extLst>
          </p:cNvPr>
          <p:cNvSpPr/>
          <p:nvPr/>
        </p:nvSpPr>
        <p:spPr>
          <a:xfrm>
            <a:off x="6969257" y="1800383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1 299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C8D5B33-8FD2-D741-ACE9-E59460A29239}"/>
              </a:ext>
            </a:extLst>
          </p:cNvPr>
          <p:cNvSpPr/>
          <p:nvPr/>
        </p:nvSpPr>
        <p:spPr>
          <a:xfrm>
            <a:off x="7886806" y="1800383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F9A51595-C09E-156A-B8C6-EFFB9DD7AF74}"/>
              </a:ext>
            </a:extLst>
          </p:cNvPr>
          <p:cNvSpPr/>
          <p:nvPr/>
        </p:nvSpPr>
        <p:spPr>
          <a:xfrm>
            <a:off x="5039558" y="2200092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646D495F-E616-03C5-B3DE-62907641BC91}"/>
              </a:ext>
            </a:extLst>
          </p:cNvPr>
          <p:cNvSpPr/>
          <p:nvPr/>
        </p:nvSpPr>
        <p:spPr>
          <a:xfrm>
            <a:off x="5897199" y="2200092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68652A96-7002-AA5D-01E6-9EBF289F0369}"/>
              </a:ext>
            </a:extLst>
          </p:cNvPr>
          <p:cNvSpPr/>
          <p:nvPr/>
        </p:nvSpPr>
        <p:spPr>
          <a:xfrm>
            <a:off x="6969257" y="2200092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862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0B637D47-1A10-509F-033B-E484E69A0C7D}"/>
              </a:ext>
            </a:extLst>
          </p:cNvPr>
          <p:cNvSpPr/>
          <p:nvPr/>
        </p:nvSpPr>
        <p:spPr>
          <a:xfrm>
            <a:off x="7886806" y="2200092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BE034951-619C-A38F-B15B-B3A46831BDE2}"/>
              </a:ext>
            </a:extLst>
          </p:cNvPr>
          <p:cNvSpPr/>
          <p:nvPr/>
        </p:nvSpPr>
        <p:spPr>
          <a:xfrm>
            <a:off x="5039558" y="2599801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9CA4DCB8-7098-4DD4-C800-52157977C741}"/>
              </a:ext>
            </a:extLst>
          </p:cNvPr>
          <p:cNvSpPr/>
          <p:nvPr/>
        </p:nvSpPr>
        <p:spPr>
          <a:xfrm>
            <a:off x="5897199" y="2599801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889219DB-A28E-44BE-A37D-416887230531}"/>
              </a:ext>
            </a:extLst>
          </p:cNvPr>
          <p:cNvSpPr/>
          <p:nvPr/>
        </p:nvSpPr>
        <p:spPr>
          <a:xfrm>
            <a:off x="6969257" y="2599801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262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01511093-E184-87B2-1E99-FD8948336C4A}"/>
              </a:ext>
            </a:extLst>
          </p:cNvPr>
          <p:cNvSpPr/>
          <p:nvPr/>
        </p:nvSpPr>
        <p:spPr>
          <a:xfrm>
            <a:off x="7886806" y="2599801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4EFDF694-F26E-67F9-16AB-CF2FA66DE18C}"/>
              </a:ext>
            </a:extLst>
          </p:cNvPr>
          <p:cNvSpPr/>
          <p:nvPr/>
        </p:nvSpPr>
        <p:spPr>
          <a:xfrm>
            <a:off x="5039558" y="2999510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74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542C1F74-4304-03E6-F0D7-A4C4DE70EA05}"/>
              </a:ext>
            </a:extLst>
          </p:cNvPr>
          <p:cNvSpPr/>
          <p:nvPr/>
        </p:nvSpPr>
        <p:spPr>
          <a:xfrm>
            <a:off x="5897199" y="2999510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9D3B3D1F-6E41-34AF-978D-77D6E85C7582}"/>
              </a:ext>
            </a:extLst>
          </p:cNvPr>
          <p:cNvSpPr/>
          <p:nvPr/>
        </p:nvSpPr>
        <p:spPr>
          <a:xfrm>
            <a:off x="6969257" y="2999510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829BC53-BFD9-314D-B401-BCC0987C78B3}"/>
              </a:ext>
            </a:extLst>
          </p:cNvPr>
          <p:cNvSpPr/>
          <p:nvPr/>
        </p:nvSpPr>
        <p:spPr>
          <a:xfrm>
            <a:off x="7886806" y="2999510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3F3DE4EC-42DB-12A7-783F-9CD1DAC99BAF}"/>
              </a:ext>
            </a:extLst>
          </p:cNvPr>
          <p:cNvSpPr/>
          <p:nvPr/>
        </p:nvSpPr>
        <p:spPr>
          <a:xfrm>
            <a:off x="5039558" y="3399219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6AFBA748-2F8A-A115-9C7B-DDD7AEA258C3}"/>
              </a:ext>
            </a:extLst>
          </p:cNvPr>
          <p:cNvSpPr/>
          <p:nvPr/>
        </p:nvSpPr>
        <p:spPr>
          <a:xfrm>
            <a:off x="5897199" y="3399219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B493D337-2ECD-2C8D-395F-E1345C0A4D37}"/>
              </a:ext>
            </a:extLst>
          </p:cNvPr>
          <p:cNvSpPr/>
          <p:nvPr/>
        </p:nvSpPr>
        <p:spPr>
          <a:xfrm>
            <a:off x="6969257" y="3399219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303</a:t>
            </a:r>
            <a:endParaRPr lang="ru-RU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D1443A2C-2CAE-1954-CA57-108634057A03}"/>
              </a:ext>
            </a:extLst>
          </p:cNvPr>
          <p:cNvSpPr/>
          <p:nvPr/>
        </p:nvSpPr>
        <p:spPr>
          <a:xfrm>
            <a:off x="7886806" y="3399219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32C93504-E492-527B-D2E1-BFA3BB80647B}"/>
              </a:ext>
            </a:extLst>
          </p:cNvPr>
          <p:cNvSpPr/>
          <p:nvPr/>
        </p:nvSpPr>
        <p:spPr>
          <a:xfrm>
            <a:off x="5039558" y="3798928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60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5BDC051A-6AD7-D1B1-6971-8340CB5FBDC0}"/>
              </a:ext>
            </a:extLst>
          </p:cNvPr>
          <p:cNvSpPr/>
          <p:nvPr/>
        </p:nvSpPr>
        <p:spPr>
          <a:xfrm>
            <a:off x="5897199" y="379892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E964DC5E-8BD2-1FDF-C101-3F96CFE7367C}"/>
              </a:ext>
            </a:extLst>
          </p:cNvPr>
          <p:cNvSpPr/>
          <p:nvPr/>
        </p:nvSpPr>
        <p:spPr>
          <a:xfrm>
            <a:off x="6969257" y="3798928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379</a:t>
            </a:r>
            <a:endParaRPr lang="ru-RU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5DB59F29-684A-3F68-5AA1-57BA8D993BAD}"/>
              </a:ext>
            </a:extLst>
          </p:cNvPr>
          <p:cNvSpPr/>
          <p:nvPr/>
        </p:nvSpPr>
        <p:spPr>
          <a:xfrm>
            <a:off x="7886806" y="379892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39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BA7B4479-0D14-9699-C944-99AB760AA2DB}"/>
              </a:ext>
            </a:extLst>
          </p:cNvPr>
          <p:cNvSpPr/>
          <p:nvPr/>
        </p:nvSpPr>
        <p:spPr>
          <a:xfrm>
            <a:off x="5039558" y="4198637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025C19BD-C6FA-4C95-93CA-19E29FBD98B6}"/>
              </a:ext>
            </a:extLst>
          </p:cNvPr>
          <p:cNvSpPr/>
          <p:nvPr/>
        </p:nvSpPr>
        <p:spPr>
          <a:xfrm>
            <a:off x="5897199" y="419863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45AE7828-6CD3-4C48-7DAA-1B3458F9B27E}"/>
              </a:ext>
            </a:extLst>
          </p:cNvPr>
          <p:cNvSpPr/>
          <p:nvPr/>
        </p:nvSpPr>
        <p:spPr>
          <a:xfrm>
            <a:off x="6969257" y="4198637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1 051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xmlns="" id="{CA558DE3-632A-35AC-FDEB-B5EDD5AC46E2}"/>
              </a:ext>
            </a:extLst>
          </p:cNvPr>
          <p:cNvSpPr/>
          <p:nvPr/>
        </p:nvSpPr>
        <p:spPr>
          <a:xfrm>
            <a:off x="7886806" y="419863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70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7CA5484B-65F0-A6CE-C288-B1AC113E5B2E}"/>
              </a:ext>
            </a:extLst>
          </p:cNvPr>
          <p:cNvSpPr/>
          <p:nvPr/>
        </p:nvSpPr>
        <p:spPr>
          <a:xfrm>
            <a:off x="5039558" y="4598350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EDE90608-3EE3-3F52-04C6-40BEB2544548}"/>
              </a:ext>
            </a:extLst>
          </p:cNvPr>
          <p:cNvSpPr/>
          <p:nvPr/>
        </p:nvSpPr>
        <p:spPr>
          <a:xfrm>
            <a:off x="5897199" y="4598350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92D9B6B1-568B-589D-5ED1-D7ED306AA6E0}"/>
              </a:ext>
            </a:extLst>
          </p:cNvPr>
          <p:cNvSpPr/>
          <p:nvPr/>
        </p:nvSpPr>
        <p:spPr>
          <a:xfrm>
            <a:off x="6969257" y="4598350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347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39DCFF25-2E9F-4BF0-A4A9-93FE7E446BEE}"/>
              </a:ext>
            </a:extLst>
          </p:cNvPr>
          <p:cNvSpPr/>
          <p:nvPr/>
        </p:nvSpPr>
        <p:spPr>
          <a:xfrm>
            <a:off x="7886806" y="4598350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33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6783946" y="515995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60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DF59944A-0063-4075-9A6A-CBEF6E16A5FC}"/>
              </a:ext>
            </a:extLst>
          </p:cNvPr>
          <p:cNvSpPr/>
          <p:nvPr/>
        </p:nvSpPr>
        <p:spPr>
          <a:xfrm>
            <a:off x="261733" y="675861"/>
            <a:ext cx="8569327" cy="25898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x-none" sz="1800" dirty="0">
              <a:solidFill>
                <a:prstClr val="black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213890" y="2544017"/>
            <a:ext cx="8569326" cy="2459590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C167A8C4-9375-45D9-8034-FC06CAAC0243}"/>
              </a:ext>
            </a:extLst>
          </p:cNvPr>
          <p:cNvSpPr txBox="1"/>
          <p:nvPr/>
        </p:nvSpPr>
        <p:spPr>
          <a:xfrm>
            <a:off x="4174169" y="2396868"/>
            <a:ext cx="319341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sz="1200" dirty="0"/>
              <a:t>MARKET DEMAND FOR PRODUCTS</a:t>
            </a:r>
            <a:endParaRPr lang="ru-RU" sz="1800" dirty="0"/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xmlns="" id="{BA0AB54E-457B-4F9B-B340-560EEC961860}"/>
              </a:ext>
            </a:extLst>
          </p:cNvPr>
          <p:cNvSpPr/>
          <p:nvPr/>
        </p:nvSpPr>
        <p:spPr>
          <a:xfrm>
            <a:off x="922081" y="401819"/>
            <a:ext cx="2523675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defTabSz="457189">
              <a:spcAft>
                <a:spcPts val="800"/>
              </a:spcAft>
              <a:defRPr/>
            </a:pPr>
            <a:r>
              <a:rPr lang="en" sz="1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DOMESTIC MARKET, 202</a:t>
            </a:r>
            <a:r>
              <a:rPr lang="ru-RU" sz="1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" sz="1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2" name="Диаграмма 91">
            <a:extLst>
              <a:ext uri="{FF2B5EF4-FFF2-40B4-BE49-F238E27FC236}">
                <a16:creationId xmlns:a16="http://schemas.microsoft.com/office/drawing/2014/main" xmlns="" id="{CC08D758-F871-467C-B6CC-0849C57609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8044421"/>
              </p:ext>
            </p:extLst>
          </p:nvPr>
        </p:nvGraphicFramePr>
        <p:xfrm>
          <a:off x="4368184" y="620851"/>
          <a:ext cx="4540432" cy="1464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4" name="TextBox 8">
            <a:extLst>
              <a:ext uri="{FF2B5EF4-FFF2-40B4-BE49-F238E27FC236}">
                <a16:creationId xmlns:a16="http://schemas.microsoft.com/office/drawing/2014/main" xmlns="" id="{1C1A95B6-C952-4B1A-BAB8-B8F5EE6A59AB}"/>
              </a:ext>
            </a:extLst>
          </p:cNvPr>
          <p:cNvSpPr txBox="1"/>
          <p:nvPr/>
        </p:nvSpPr>
        <p:spPr>
          <a:xfrm>
            <a:off x="5084289" y="359850"/>
            <a:ext cx="3043185" cy="276999"/>
          </a:xfrm>
          <a:prstGeom prst="rect">
            <a:avLst/>
          </a:prstGeom>
          <a:effectLst/>
        </p:spPr>
        <p:txBody>
          <a:bodyPr wrap="square">
            <a:spAutoFit/>
          </a:bodyPr>
          <a:lstStyle>
            <a:defPPr>
              <a:defRPr lang="de-DE"/>
            </a:defPPr>
            <a:lvl1pPr>
              <a:defRPr sz="24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ctr" defTabSz="914418">
              <a:defRPr/>
            </a:pPr>
            <a:r>
              <a:rPr lang="en" sz="1200" dirty="0"/>
              <a:t>IMPORT-DEPENDENT GOODS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CDFFA1C0-9232-A5EA-6A36-0D7953D609EE}"/>
              </a:ext>
            </a:extLst>
          </p:cNvPr>
          <p:cNvSpPr txBox="1"/>
          <p:nvPr/>
        </p:nvSpPr>
        <p:spPr>
          <a:xfrm>
            <a:off x="442061" y="2928107"/>
            <a:ext cx="2303483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sz="1200" dirty="0"/>
              <a:t>HOUSING CONSTRUCTION </a:t>
            </a:r>
            <a:r>
              <a:rPr lang="en" sz="900" i="1" dirty="0"/>
              <a:t>2023-2025</a:t>
            </a:r>
          </a:p>
        </p:txBody>
      </p:sp>
      <p:sp>
        <p:nvSpPr>
          <p:cNvPr id="1029" name="Прямоугольник 1028">
            <a:extLst>
              <a:ext uri="{FF2B5EF4-FFF2-40B4-BE49-F238E27FC236}">
                <a16:creationId xmlns:a16="http://schemas.microsoft.com/office/drawing/2014/main" xmlns="" id="{91F0875B-72F4-3F32-3624-89C92C789287}"/>
              </a:ext>
            </a:extLst>
          </p:cNvPr>
          <p:cNvSpPr/>
          <p:nvPr/>
        </p:nvSpPr>
        <p:spPr>
          <a:xfrm>
            <a:off x="3379847" y="3171794"/>
            <a:ext cx="83953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Ceramic tiles</a:t>
            </a:r>
          </a:p>
        </p:txBody>
      </p:sp>
      <p:sp>
        <p:nvSpPr>
          <p:cNvPr id="1030" name="Прямоугольник 1029">
            <a:extLst>
              <a:ext uri="{FF2B5EF4-FFF2-40B4-BE49-F238E27FC236}">
                <a16:creationId xmlns:a16="http://schemas.microsoft.com/office/drawing/2014/main" xmlns="" id="{7309B92B-44C3-647A-24C1-1ADF779453EB}"/>
              </a:ext>
            </a:extLst>
          </p:cNvPr>
          <p:cNvSpPr/>
          <p:nvPr/>
        </p:nvSpPr>
        <p:spPr>
          <a:xfrm>
            <a:off x="4264202" y="3160039"/>
            <a:ext cx="939514" cy="3506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insulating materials</a:t>
            </a:r>
          </a:p>
        </p:txBody>
      </p:sp>
      <p:sp>
        <p:nvSpPr>
          <p:cNvPr id="1045" name="Прямоугольник 1044">
            <a:extLst>
              <a:ext uri="{FF2B5EF4-FFF2-40B4-BE49-F238E27FC236}">
                <a16:creationId xmlns:a16="http://schemas.microsoft.com/office/drawing/2014/main" xmlns="" id="{D0762D56-214D-6546-3BE9-94253B07879D}"/>
              </a:ext>
            </a:extLst>
          </p:cNvPr>
          <p:cNvSpPr/>
          <p:nvPr/>
        </p:nvSpPr>
        <p:spPr>
          <a:xfrm>
            <a:off x="5167888" y="3286197"/>
            <a:ext cx="1071417" cy="1875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Paints and varnishes</a:t>
            </a:r>
          </a:p>
        </p:txBody>
      </p:sp>
      <p:sp>
        <p:nvSpPr>
          <p:cNvPr id="1048" name="Прямоугольник 1047">
            <a:extLst>
              <a:ext uri="{FF2B5EF4-FFF2-40B4-BE49-F238E27FC236}">
                <a16:creationId xmlns:a16="http://schemas.microsoft.com/office/drawing/2014/main" xmlns="" id="{E66A562A-CC70-1CE5-EF92-4BCA5C581630}"/>
              </a:ext>
            </a:extLst>
          </p:cNvPr>
          <p:cNvSpPr/>
          <p:nvPr/>
        </p:nvSpPr>
        <p:spPr>
          <a:xfrm>
            <a:off x="6219276" y="3279258"/>
            <a:ext cx="1053985" cy="187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Interroom door units</a:t>
            </a:r>
          </a:p>
        </p:txBody>
      </p:sp>
      <p:sp>
        <p:nvSpPr>
          <p:cNvPr id="1051" name="Прямоугольник 1050">
            <a:extLst>
              <a:ext uri="{FF2B5EF4-FFF2-40B4-BE49-F238E27FC236}">
                <a16:creationId xmlns:a16="http://schemas.microsoft.com/office/drawing/2014/main" xmlns="" id="{0141F5A5-3591-9153-2151-FF9FB8B023E0}"/>
              </a:ext>
            </a:extLst>
          </p:cNvPr>
          <p:cNvSpPr/>
          <p:nvPr/>
        </p:nvSpPr>
        <p:spPr>
          <a:xfrm>
            <a:off x="7289062" y="3273867"/>
            <a:ext cx="644574" cy="185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>
              <a:defRPr/>
            </a:pPr>
            <a:r>
              <a:rPr lang="en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Wallpaper</a:t>
            </a:r>
            <a:endParaRPr lang="ru-RU" sz="675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4" name="Прямоугольник 1053">
            <a:extLst>
              <a:ext uri="{FF2B5EF4-FFF2-40B4-BE49-F238E27FC236}">
                <a16:creationId xmlns:a16="http://schemas.microsoft.com/office/drawing/2014/main" xmlns="" id="{F8EE8D6F-F37C-8071-68C7-FE3880D24D4D}"/>
              </a:ext>
            </a:extLst>
          </p:cNvPr>
          <p:cNvSpPr/>
          <p:nvPr/>
        </p:nvSpPr>
        <p:spPr>
          <a:xfrm>
            <a:off x="7808100" y="3266879"/>
            <a:ext cx="919711" cy="2011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r"/>
            <a:r>
              <a:rPr lang="en-US" sz="82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Bathroom ceramics</a:t>
            </a:r>
          </a:p>
        </p:txBody>
      </p:sp>
      <p:cxnSp>
        <p:nvCxnSpPr>
          <p:cNvPr id="1067" name="Straight Connector 5">
            <a:extLst>
              <a:ext uri="{FF2B5EF4-FFF2-40B4-BE49-F238E27FC236}">
                <a16:creationId xmlns:a16="http://schemas.microsoft.com/office/drawing/2014/main" xmlns="" id="{1F0B399B-F842-457E-08EB-9C24C109C7F9}"/>
              </a:ext>
            </a:extLst>
          </p:cNvPr>
          <p:cNvCxnSpPr>
            <a:cxnSpLocks/>
          </p:cNvCxnSpPr>
          <p:nvPr/>
        </p:nvCxnSpPr>
        <p:spPr bwMode="auto">
          <a:xfrm>
            <a:off x="2812321" y="3545417"/>
            <a:ext cx="5875640" cy="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69" name="Straight Connector 5">
            <a:extLst>
              <a:ext uri="{FF2B5EF4-FFF2-40B4-BE49-F238E27FC236}">
                <a16:creationId xmlns:a16="http://schemas.microsoft.com/office/drawing/2014/main" xmlns="" id="{70B50305-4CF4-CFE7-7807-CAF2A9B6CFA7}"/>
              </a:ext>
            </a:extLst>
          </p:cNvPr>
          <p:cNvCxnSpPr>
            <a:cxnSpLocks/>
          </p:cNvCxnSpPr>
          <p:nvPr/>
        </p:nvCxnSpPr>
        <p:spPr bwMode="auto">
          <a:xfrm>
            <a:off x="2780133" y="3974646"/>
            <a:ext cx="5907828" cy="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0" name="Straight Connector 5">
            <a:extLst>
              <a:ext uri="{FF2B5EF4-FFF2-40B4-BE49-F238E27FC236}">
                <a16:creationId xmlns:a16="http://schemas.microsoft.com/office/drawing/2014/main" xmlns="" id="{15D9AB3E-DA5D-1B65-5838-47848B27B3AB}"/>
              </a:ext>
            </a:extLst>
          </p:cNvPr>
          <p:cNvCxnSpPr>
            <a:cxnSpLocks/>
          </p:cNvCxnSpPr>
          <p:nvPr/>
        </p:nvCxnSpPr>
        <p:spPr bwMode="auto">
          <a:xfrm>
            <a:off x="2780133" y="4457728"/>
            <a:ext cx="5915791" cy="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73" name="Picture 8" descr="Сантехника и керамическая плитка: выбрать и купить в Севастополе">
            <a:extLst>
              <a:ext uri="{FF2B5EF4-FFF2-40B4-BE49-F238E27FC236}">
                <a16:creationId xmlns:a16="http://schemas.microsoft.com/office/drawing/2014/main" xmlns="" id="{B29DF930-88EE-2EC6-9C63-E0226DD2B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191" y="2772135"/>
            <a:ext cx="366216" cy="34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5" name="Picture 14" descr="Knauf Earthwool Acoustic Insulation Roll (OEM) - Pricewise Insulation">
            <a:extLst>
              <a:ext uri="{FF2B5EF4-FFF2-40B4-BE49-F238E27FC236}">
                <a16:creationId xmlns:a16="http://schemas.microsoft.com/office/drawing/2014/main" xmlns="" id="{26DED7A6-0645-267A-412B-E1C053BFC2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892" b="75301" l="3077" r="93077"/>
                    </a14:imgEffect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32" t="23429" r="5011" b="25649"/>
          <a:stretch/>
        </p:blipFill>
        <p:spPr bwMode="auto">
          <a:xfrm>
            <a:off x="4512959" y="2772829"/>
            <a:ext cx="438771" cy="347139"/>
          </a:xfrm>
          <a:prstGeom prst="rect">
            <a:avLst/>
          </a:prstGeom>
          <a:noFill/>
        </p:spPr>
      </p:pic>
      <p:pic>
        <p:nvPicPr>
          <p:cNvPr id="1077" name="Picture 18" descr="Лакокрасочные материалы.: продажа, цена в Кропивницком. Лакокрасочные  строительные материалы, общее от &amp;quot;&amp;quot;Строй на век&amp;quot;. Строительные материалы и  услуги&amp;quot; - 999571912">
            <a:extLst>
              <a:ext uri="{FF2B5EF4-FFF2-40B4-BE49-F238E27FC236}">
                <a16:creationId xmlns:a16="http://schemas.microsoft.com/office/drawing/2014/main" xmlns="" id="{892B32A6-655A-86D8-DAE8-3F481D934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500" y="2744941"/>
            <a:ext cx="415501" cy="41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9" name="Picture 20" descr="Купить межкомнатные двери в Челябинске на нашем официальном сайте по  недорогой цене. Каталог межкомнатных дверей: купе, раздвижные, гармошка,  складные, двухстворчатые и т.д. - Центр дверей, паркета и обоев">
            <a:extLst>
              <a:ext uri="{FF2B5EF4-FFF2-40B4-BE49-F238E27FC236}">
                <a16:creationId xmlns:a16="http://schemas.microsoft.com/office/drawing/2014/main" xmlns="" id="{80EB1B94-484C-1249-EEBA-4A6EDF7A8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635" y="2795654"/>
            <a:ext cx="339026" cy="33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1" name="Picture 10" descr="Каталог обоев в Челябинске. Купить в интернет магазине обоев: 3д, жидкие,  флизелиновые и немецкие обои на нашем сайте. - Центр дверей, паркета и обоев">
            <a:extLst>
              <a:ext uri="{FF2B5EF4-FFF2-40B4-BE49-F238E27FC236}">
                <a16:creationId xmlns:a16="http://schemas.microsoft.com/office/drawing/2014/main" xmlns="" id="{F5C2CCB1-139B-55C3-336E-2A8B0933D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125" y="2819933"/>
            <a:ext cx="401938" cy="32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4" descr="Раковина угловая Cersanit Sigma 32 см">
            <a:extLst>
              <a:ext uri="{FF2B5EF4-FFF2-40B4-BE49-F238E27FC236}">
                <a16:creationId xmlns:a16="http://schemas.microsoft.com/office/drawing/2014/main" xmlns="" id="{5E01D69A-AB15-45BB-EA73-23DE4070D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073" y="2833899"/>
            <a:ext cx="495884" cy="318931"/>
          </a:xfrm>
          <a:prstGeom prst="rect">
            <a:avLst/>
          </a:prstGeom>
          <a:noFill/>
        </p:spPr>
      </p:pic>
      <p:cxnSp>
        <p:nvCxnSpPr>
          <p:cNvPr id="1089" name="Straight Connector 5">
            <a:extLst>
              <a:ext uri="{FF2B5EF4-FFF2-40B4-BE49-F238E27FC236}">
                <a16:creationId xmlns:a16="http://schemas.microsoft.com/office/drawing/2014/main" xmlns="" id="{7A01E28F-35C5-5AF9-E4AF-83D32A0ED32B}"/>
              </a:ext>
            </a:extLst>
          </p:cNvPr>
          <p:cNvCxnSpPr>
            <a:cxnSpLocks/>
          </p:cNvCxnSpPr>
          <p:nvPr/>
        </p:nvCxnSpPr>
        <p:spPr bwMode="auto">
          <a:xfrm flipH="1">
            <a:off x="3325158" y="3135194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93" name="TextBox 1092">
            <a:extLst>
              <a:ext uri="{FF2B5EF4-FFF2-40B4-BE49-F238E27FC236}">
                <a16:creationId xmlns:a16="http://schemas.microsoft.com/office/drawing/2014/main" xmlns="" id="{EC0FAC34-1D8B-B025-3E86-B6798DD31A53}"/>
              </a:ext>
            </a:extLst>
          </p:cNvPr>
          <p:cNvSpPr txBox="1"/>
          <p:nvPr/>
        </p:nvSpPr>
        <p:spPr>
          <a:xfrm>
            <a:off x="2784251" y="3641556"/>
            <a:ext cx="46644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sz="900" dirty="0"/>
              <a:t>2023</a:t>
            </a:r>
            <a:endParaRPr lang="ru-RU" sz="1100" dirty="0"/>
          </a:p>
        </p:txBody>
      </p:sp>
      <p:sp>
        <p:nvSpPr>
          <p:cNvPr id="1095" name="TextBox 1094">
            <a:extLst>
              <a:ext uri="{FF2B5EF4-FFF2-40B4-BE49-F238E27FC236}">
                <a16:creationId xmlns:a16="http://schemas.microsoft.com/office/drawing/2014/main" xmlns="" id="{04A44015-09EA-9279-5026-13CBED891879}"/>
              </a:ext>
            </a:extLst>
          </p:cNvPr>
          <p:cNvSpPr txBox="1"/>
          <p:nvPr/>
        </p:nvSpPr>
        <p:spPr>
          <a:xfrm>
            <a:off x="2780133" y="4082626"/>
            <a:ext cx="507525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sz="900" dirty="0"/>
              <a:t>2024</a:t>
            </a:r>
            <a:endParaRPr lang="ru-RU" sz="1100" dirty="0"/>
          </a:p>
        </p:txBody>
      </p:sp>
      <p:sp>
        <p:nvSpPr>
          <p:cNvPr id="1097" name="TextBox 1096">
            <a:extLst>
              <a:ext uri="{FF2B5EF4-FFF2-40B4-BE49-F238E27FC236}">
                <a16:creationId xmlns:a16="http://schemas.microsoft.com/office/drawing/2014/main" xmlns="" id="{29086249-06A8-4DCD-5ABA-22683C3528D0}"/>
              </a:ext>
            </a:extLst>
          </p:cNvPr>
          <p:cNvSpPr txBox="1"/>
          <p:nvPr/>
        </p:nvSpPr>
        <p:spPr>
          <a:xfrm>
            <a:off x="2812321" y="4538146"/>
            <a:ext cx="44278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sz="900" dirty="0"/>
              <a:t>2025</a:t>
            </a:r>
            <a:endParaRPr lang="ru-RU" sz="1100" dirty="0"/>
          </a:p>
        </p:txBody>
      </p:sp>
      <p:sp>
        <p:nvSpPr>
          <p:cNvPr id="1108" name="Равнобедренный треугольник 1107">
            <a:extLst>
              <a:ext uri="{FF2B5EF4-FFF2-40B4-BE49-F238E27FC236}">
                <a16:creationId xmlns:a16="http://schemas.microsoft.com/office/drawing/2014/main" xmlns="" id="{B9956A27-B547-E331-2432-D0E5B248134C}"/>
              </a:ext>
            </a:extLst>
          </p:cNvPr>
          <p:cNvSpPr/>
          <p:nvPr/>
        </p:nvSpPr>
        <p:spPr>
          <a:xfrm rot="5400000">
            <a:off x="974281" y="4030584"/>
            <a:ext cx="901005" cy="118535"/>
          </a:xfrm>
          <a:prstGeom prst="triangle">
            <a:avLst/>
          </a:prstGeom>
          <a:solidFill>
            <a:schemeClr val="bg1"/>
          </a:solidFill>
          <a:ln w="127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9" name="Равнобедренный треугольник 1108">
            <a:extLst>
              <a:ext uri="{FF2B5EF4-FFF2-40B4-BE49-F238E27FC236}">
                <a16:creationId xmlns:a16="http://schemas.microsoft.com/office/drawing/2014/main" xmlns="" id="{D0607454-3892-920E-2FEF-79D0DDEBC27B}"/>
              </a:ext>
            </a:extLst>
          </p:cNvPr>
          <p:cNvSpPr/>
          <p:nvPr/>
        </p:nvSpPr>
        <p:spPr>
          <a:xfrm rot="5400000">
            <a:off x="2120669" y="4030195"/>
            <a:ext cx="901005" cy="118535"/>
          </a:xfrm>
          <a:prstGeom prst="triangle">
            <a:avLst/>
          </a:prstGeom>
          <a:solidFill>
            <a:schemeClr val="bg1"/>
          </a:solidFill>
          <a:ln w="12700"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34" name="Straight Connector 5">
            <a:extLst>
              <a:ext uri="{FF2B5EF4-FFF2-40B4-BE49-F238E27FC236}">
                <a16:creationId xmlns:a16="http://schemas.microsoft.com/office/drawing/2014/main" xmlns="" id="{7645E528-5CBF-74A8-4BB7-DF08C5CFD1D5}"/>
              </a:ext>
            </a:extLst>
          </p:cNvPr>
          <p:cNvCxnSpPr>
            <a:cxnSpLocks/>
          </p:cNvCxnSpPr>
          <p:nvPr/>
        </p:nvCxnSpPr>
        <p:spPr bwMode="auto">
          <a:xfrm flipH="1">
            <a:off x="4253157" y="3129126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5" name="Straight Connector 5">
            <a:extLst>
              <a:ext uri="{FF2B5EF4-FFF2-40B4-BE49-F238E27FC236}">
                <a16:creationId xmlns:a16="http://schemas.microsoft.com/office/drawing/2014/main" xmlns="" id="{2BE35B4F-AF64-B855-EEEE-E0A32AD79FE3}"/>
              </a:ext>
            </a:extLst>
          </p:cNvPr>
          <p:cNvCxnSpPr>
            <a:cxnSpLocks/>
          </p:cNvCxnSpPr>
          <p:nvPr/>
        </p:nvCxnSpPr>
        <p:spPr bwMode="auto">
          <a:xfrm flipH="1">
            <a:off x="5187916" y="3129126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6" name="Straight Connector 5">
            <a:extLst>
              <a:ext uri="{FF2B5EF4-FFF2-40B4-BE49-F238E27FC236}">
                <a16:creationId xmlns:a16="http://schemas.microsoft.com/office/drawing/2014/main" xmlns="" id="{4B86606D-5EB9-AC90-B546-FF02B20E00C2}"/>
              </a:ext>
            </a:extLst>
          </p:cNvPr>
          <p:cNvCxnSpPr>
            <a:cxnSpLocks/>
          </p:cNvCxnSpPr>
          <p:nvPr/>
        </p:nvCxnSpPr>
        <p:spPr bwMode="auto">
          <a:xfrm flipH="1">
            <a:off x="6203476" y="3129125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7" name="Straight Connector 5">
            <a:extLst>
              <a:ext uri="{FF2B5EF4-FFF2-40B4-BE49-F238E27FC236}">
                <a16:creationId xmlns:a16="http://schemas.microsoft.com/office/drawing/2014/main" xmlns="" id="{C8C758A7-C47F-FDB1-6AED-AA11A0C5435A}"/>
              </a:ext>
            </a:extLst>
          </p:cNvPr>
          <p:cNvCxnSpPr>
            <a:cxnSpLocks/>
          </p:cNvCxnSpPr>
          <p:nvPr/>
        </p:nvCxnSpPr>
        <p:spPr bwMode="auto">
          <a:xfrm flipH="1">
            <a:off x="7233162" y="3120377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8" name="Straight Connector 5">
            <a:extLst>
              <a:ext uri="{FF2B5EF4-FFF2-40B4-BE49-F238E27FC236}">
                <a16:creationId xmlns:a16="http://schemas.microsoft.com/office/drawing/2014/main" xmlns="" id="{3FF738A3-16A4-3F8D-8B07-83F205EAF8CF}"/>
              </a:ext>
            </a:extLst>
          </p:cNvPr>
          <p:cNvCxnSpPr>
            <a:cxnSpLocks/>
          </p:cNvCxnSpPr>
          <p:nvPr/>
        </p:nvCxnSpPr>
        <p:spPr bwMode="auto">
          <a:xfrm flipH="1">
            <a:off x="8045821" y="3114680"/>
            <a:ext cx="15800" cy="168765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44" name="object 54">
            <a:extLst>
              <a:ext uri="{FF2B5EF4-FFF2-40B4-BE49-F238E27FC236}">
                <a16:creationId xmlns:a16="http://schemas.microsoft.com/office/drawing/2014/main" xmlns="" id="{F048B696-1384-A645-5C74-C0E828B11BD7}"/>
              </a:ext>
            </a:extLst>
          </p:cNvPr>
          <p:cNvSpPr txBox="1"/>
          <p:nvPr/>
        </p:nvSpPr>
        <p:spPr>
          <a:xfrm>
            <a:off x="1343571" y="3513752"/>
            <a:ext cx="1189372" cy="4881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000" b="1" spc="-150" dirty="0">
                <a:solidFill>
                  <a:srgbClr val="00B05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20.5</a:t>
            </a:r>
            <a:endParaRPr sz="18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600" b="1" i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 </a:t>
            </a:r>
            <a:r>
              <a:rPr lang="en" sz="600" b="1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600" b="1" i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5" name="object 54">
            <a:extLst>
              <a:ext uri="{FF2B5EF4-FFF2-40B4-BE49-F238E27FC236}">
                <a16:creationId xmlns:a16="http://schemas.microsoft.com/office/drawing/2014/main" xmlns="" id="{A50CA4DE-E80E-03BC-A70F-CC12C267093E}"/>
              </a:ext>
            </a:extLst>
          </p:cNvPr>
          <p:cNvSpPr txBox="1"/>
          <p:nvPr/>
        </p:nvSpPr>
        <p:spPr>
          <a:xfrm>
            <a:off x="1335887" y="3968554"/>
            <a:ext cx="1189372" cy="4881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000" b="1" spc="-150" dirty="0">
                <a:solidFill>
                  <a:srgbClr val="00B05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22.5</a:t>
            </a:r>
            <a:endParaRPr sz="18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600" b="1" i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 </a:t>
            </a:r>
            <a:r>
              <a:rPr lang="en" sz="600" b="1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600" b="1" i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6" name="object 54">
            <a:extLst>
              <a:ext uri="{FF2B5EF4-FFF2-40B4-BE49-F238E27FC236}">
                <a16:creationId xmlns:a16="http://schemas.microsoft.com/office/drawing/2014/main" xmlns="" id="{9CBBCAC2-6140-69CB-4963-CF8A474EE4B4}"/>
              </a:ext>
            </a:extLst>
          </p:cNvPr>
          <p:cNvSpPr txBox="1"/>
          <p:nvPr/>
        </p:nvSpPr>
        <p:spPr>
          <a:xfrm>
            <a:off x="1276572" y="4401876"/>
            <a:ext cx="1189372" cy="4881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000" b="1" spc="-150" dirty="0">
                <a:solidFill>
                  <a:srgbClr val="00B05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25</a:t>
            </a:r>
            <a:endParaRPr sz="18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600" b="1" i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 </a:t>
            </a:r>
            <a:r>
              <a:rPr lang="en" sz="600" b="1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600" b="1" i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8" name="object 54">
            <a:extLst>
              <a:ext uri="{FF2B5EF4-FFF2-40B4-BE49-F238E27FC236}">
                <a16:creationId xmlns:a16="http://schemas.microsoft.com/office/drawing/2014/main" xmlns="" id="{F211B34C-D5B7-7D0B-970E-DEC7531E9993}"/>
              </a:ext>
            </a:extLst>
          </p:cNvPr>
          <p:cNvSpPr txBox="1"/>
          <p:nvPr/>
        </p:nvSpPr>
        <p:spPr>
          <a:xfrm>
            <a:off x="238355" y="3572112"/>
            <a:ext cx="1067474" cy="919055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800" b="1" spc="-15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68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600" b="1" i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 </a:t>
            </a:r>
            <a:r>
              <a:rPr lang="en" sz="600" b="1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600" b="1" i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1" name="Прямоугольник 1150">
            <a:extLst>
              <a:ext uri="{FF2B5EF4-FFF2-40B4-BE49-F238E27FC236}">
                <a16:creationId xmlns:a16="http://schemas.microsoft.com/office/drawing/2014/main" xmlns="" id="{4CE12154-8E62-E5A2-2FD5-83C4CA1F3CC4}"/>
              </a:ext>
            </a:extLst>
          </p:cNvPr>
          <p:cNvSpPr/>
          <p:nvPr/>
        </p:nvSpPr>
        <p:spPr>
          <a:xfrm>
            <a:off x="3457036" y="3598218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2" name="Прямоугольник 1151">
            <a:extLst>
              <a:ext uri="{FF2B5EF4-FFF2-40B4-BE49-F238E27FC236}">
                <a16:creationId xmlns:a16="http://schemas.microsoft.com/office/drawing/2014/main" xmlns="" id="{563A07DC-9E87-97B1-DDD1-B02A05F28F3F}"/>
              </a:ext>
            </a:extLst>
          </p:cNvPr>
          <p:cNvSpPr/>
          <p:nvPr/>
        </p:nvSpPr>
        <p:spPr>
          <a:xfrm>
            <a:off x="3457036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3" name="Прямоугольник 1152">
            <a:extLst>
              <a:ext uri="{FF2B5EF4-FFF2-40B4-BE49-F238E27FC236}">
                <a16:creationId xmlns:a16="http://schemas.microsoft.com/office/drawing/2014/main" xmlns="" id="{0500F015-AEB4-1509-A9A3-0E18956B6826}"/>
              </a:ext>
            </a:extLst>
          </p:cNvPr>
          <p:cNvSpPr/>
          <p:nvPr/>
        </p:nvSpPr>
        <p:spPr>
          <a:xfrm>
            <a:off x="3473318" y="4462366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5" name="Прямоугольник 1154">
            <a:extLst>
              <a:ext uri="{FF2B5EF4-FFF2-40B4-BE49-F238E27FC236}">
                <a16:creationId xmlns:a16="http://schemas.microsoft.com/office/drawing/2014/main" xmlns="" id="{2AC581CA-E660-51E2-B1FC-49BB16DCA4FA}"/>
              </a:ext>
            </a:extLst>
          </p:cNvPr>
          <p:cNvSpPr/>
          <p:nvPr/>
        </p:nvSpPr>
        <p:spPr>
          <a:xfrm>
            <a:off x="4394369" y="3589892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lang="en" sz="600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6" name="Прямоугольник 1155">
            <a:extLst>
              <a:ext uri="{FF2B5EF4-FFF2-40B4-BE49-F238E27FC236}">
                <a16:creationId xmlns:a16="http://schemas.microsoft.com/office/drawing/2014/main" xmlns="" id="{CE4072DA-095B-47F5-ED4D-021E05CF8786}"/>
              </a:ext>
            </a:extLst>
          </p:cNvPr>
          <p:cNvSpPr/>
          <p:nvPr/>
        </p:nvSpPr>
        <p:spPr>
          <a:xfrm>
            <a:off x="4385625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lang="en" sz="600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7" name="Прямоугольник 1156">
            <a:extLst>
              <a:ext uri="{FF2B5EF4-FFF2-40B4-BE49-F238E27FC236}">
                <a16:creationId xmlns:a16="http://schemas.microsoft.com/office/drawing/2014/main" xmlns="" id="{B7DAF3A0-5C10-65C2-C1A5-40A76FB23693}"/>
              </a:ext>
            </a:extLst>
          </p:cNvPr>
          <p:cNvSpPr/>
          <p:nvPr/>
        </p:nvSpPr>
        <p:spPr>
          <a:xfrm>
            <a:off x="4396784" y="4454106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lang="en" sz="600" i="1" spc="-5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59" name="Прямоугольник 1158">
            <a:extLst>
              <a:ext uri="{FF2B5EF4-FFF2-40B4-BE49-F238E27FC236}">
                <a16:creationId xmlns:a16="http://schemas.microsoft.com/office/drawing/2014/main" xmlns="" id="{CD86A033-2B0A-69AF-F33A-29C66C7BEB36}"/>
              </a:ext>
            </a:extLst>
          </p:cNvPr>
          <p:cNvSpPr/>
          <p:nvPr/>
        </p:nvSpPr>
        <p:spPr>
          <a:xfrm>
            <a:off x="5393779" y="358642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85.3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tons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0" name="Прямоугольник 1159">
            <a:extLst>
              <a:ext uri="{FF2B5EF4-FFF2-40B4-BE49-F238E27FC236}">
                <a16:creationId xmlns:a16="http://schemas.microsoft.com/office/drawing/2014/main" xmlns="" id="{ED6385FB-EFED-6995-BBE0-22BDBD9FA8A8}"/>
              </a:ext>
            </a:extLst>
          </p:cNvPr>
          <p:cNvSpPr/>
          <p:nvPr/>
        </p:nvSpPr>
        <p:spPr>
          <a:xfrm>
            <a:off x="5382753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91.6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tons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1" name="Прямоугольник 1160">
            <a:extLst>
              <a:ext uri="{FF2B5EF4-FFF2-40B4-BE49-F238E27FC236}">
                <a16:creationId xmlns:a16="http://schemas.microsoft.com/office/drawing/2014/main" xmlns="" id="{A3C16B10-4795-97F7-5DA0-09CF96455DB0}"/>
              </a:ext>
            </a:extLst>
          </p:cNvPr>
          <p:cNvSpPr/>
          <p:nvPr/>
        </p:nvSpPr>
        <p:spPr>
          <a:xfrm>
            <a:off x="5325562" y="4467377"/>
            <a:ext cx="772879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128.2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tons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3" name="Прямоугольник 1162">
            <a:extLst>
              <a:ext uri="{FF2B5EF4-FFF2-40B4-BE49-F238E27FC236}">
                <a16:creationId xmlns:a16="http://schemas.microsoft.com/office/drawing/2014/main" xmlns="" id="{A25789A4-07F9-FA59-0366-4EC3942D7E44}"/>
              </a:ext>
            </a:extLst>
          </p:cNvPr>
          <p:cNvSpPr/>
          <p:nvPr/>
        </p:nvSpPr>
        <p:spPr>
          <a:xfrm>
            <a:off x="6369930" y="3566874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4" name="Прямоугольник 1163">
            <a:extLst>
              <a:ext uri="{FF2B5EF4-FFF2-40B4-BE49-F238E27FC236}">
                <a16:creationId xmlns:a16="http://schemas.microsoft.com/office/drawing/2014/main" xmlns="" id="{94BA6923-F6E3-D53E-7AE8-4DDD9FEA7865}"/>
              </a:ext>
            </a:extLst>
          </p:cNvPr>
          <p:cNvSpPr/>
          <p:nvPr/>
        </p:nvSpPr>
        <p:spPr>
          <a:xfrm>
            <a:off x="6383215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5" name="Прямоугольник 1164">
            <a:extLst>
              <a:ext uri="{FF2B5EF4-FFF2-40B4-BE49-F238E27FC236}">
                <a16:creationId xmlns:a16="http://schemas.microsoft.com/office/drawing/2014/main" xmlns="" id="{6164DE48-575D-ABA2-3FDF-1260255A9019}"/>
              </a:ext>
            </a:extLst>
          </p:cNvPr>
          <p:cNvSpPr/>
          <p:nvPr/>
        </p:nvSpPr>
        <p:spPr>
          <a:xfrm>
            <a:off x="6396639" y="4467377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7" name="Прямоугольник 1166">
            <a:extLst>
              <a:ext uri="{FF2B5EF4-FFF2-40B4-BE49-F238E27FC236}">
                <a16:creationId xmlns:a16="http://schemas.microsoft.com/office/drawing/2014/main" xmlns="" id="{16E98CCB-F6DB-C430-233A-878235A48194}"/>
              </a:ext>
            </a:extLst>
          </p:cNvPr>
          <p:cNvSpPr/>
          <p:nvPr/>
        </p:nvSpPr>
        <p:spPr>
          <a:xfrm>
            <a:off x="7340135" y="3567115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23.5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8" name="Прямоугольник 1167">
            <a:extLst>
              <a:ext uri="{FF2B5EF4-FFF2-40B4-BE49-F238E27FC236}">
                <a16:creationId xmlns:a16="http://schemas.microsoft.com/office/drawing/2014/main" xmlns="" id="{AA691FD0-291C-6974-3CC1-63F64A95EFD5}"/>
              </a:ext>
            </a:extLst>
          </p:cNvPr>
          <p:cNvSpPr/>
          <p:nvPr/>
        </p:nvSpPr>
        <p:spPr>
          <a:xfrm>
            <a:off x="7340135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69" name="Прямоугольник 1168">
            <a:extLst>
              <a:ext uri="{FF2B5EF4-FFF2-40B4-BE49-F238E27FC236}">
                <a16:creationId xmlns:a16="http://schemas.microsoft.com/office/drawing/2014/main" xmlns="" id="{97072AE6-822F-EB49-C310-BABC4BD40E54}"/>
              </a:ext>
            </a:extLst>
          </p:cNvPr>
          <p:cNvSpPr/>
          <p:nvPr/>
        </p:nvSpPr>
        <p:spPr>
          <a:xfrm>
            <a:off x="7328328" y="4473573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35.3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mln m </a:t>
            </a:r>
            <a:r>
              <a:rPr kumimoji="0" lang="en" sz="600" b="0" i="1" u="none" strike="noStrike" kern="0" cap="none" spc="-5" normalizeH="0" baseline="3000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2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71" name="Прямоугольник 1170">
            <a:extLst>
              <a:ext uri="{FF2B5EF4-FFF2-40B4-BE49-F238E27FC236}">
                <a16:creationId xmlns:a16="http://schemas.microsoft.com/office/drawing/2014/main" xmlns="" id="{B04EBA85-E21E-6434-3DC2-BAB6DE23C0EE}"/>
              </a:ext>
            </a:extLst>
          </p:cNvPr>
          <p:cNvSpPr/>
          <p:nvPr/>
        </p:nvSpPr>
        <p:spPr>
          <a:xfrm>
            <a:off x="8071039" y="3566874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pieces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72" name="Прямоугольник 1171">
            <a:extLst>
              <a:ext uri="{FF2B5EF4-FFF2-40B4-BE49-F238E27FC236}">
                <a16:creationId xmlns:a16="http://schemas.microsoft.com/office/drawing/2014/main" xmlns="" id="{E2C7E77D-7F44-1FBF-4B04-BDF52A931A97}"/>
              </a:ext>
            </a:extLst>
          </p:cNvPr>
          <p:cNvSpPr/>
          <p:nvPr/>
        </p:nvSpPr>
        <p:spPr>
          <a:xfrm>
            <a:off x="8084442" y="4031770"/>
            <a:ext cx="675953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pieces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1173" name="Прямоугольник 1172">
            <a:extLst>
              <a:ext uri="{FF2B5EF4-FFF2-40B4-BE49-F238E27FC236}">
                <a16:creationId xmlns:a16="http://schemas.microsoft.com/office/drawing/2014/main" xmlns="" id="{DF929671-5C67-8DCC-79B9-90901FE56E8A}"/>
              </a:ext>
            </a:extLst>
          </p:cNvPr>
          <p:cNvSpPr/>
          <p:nvPr/>
        </p:nvSpPr>
        <p:spPr>
          <a:xfrm>
            <a:off x="8014206" y="4470881"/>
            <a:ext cx="772598" cy="332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45719" rIns="54000" bIns="45719" rtlCol="0" anchor="ctr"/>
          <a:lstStyle/>
          <a:p>
            <a:pPr algn="ctr">
              <a:defRPr/>
            </a:pPr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" sz="600" b="0" i="1" u="none" strike="noStrike" kern="0" cap="none" spc="-5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thousand pieces</a:t>
            </a:r>
            <a:endParaRPr kumimoji="0" lang="ru-RU" sz="750" b="0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cxnSp>
        <p:nvCxnSpPr>
          <p:cNvPr id="9" name="Straight Connector 5">
            <a:extLst>
              <a:ext uri="{FF2B5EF4-FFF2-40B4-BE49-F238E27FC236}">
                <a16:creationId xmlns:a16="http://schemas.microsoft.com/office/drawing/2014/main" xmlns="" id="{254D7D72-C579-070A-8E33-28CA744AD7E7}"/>
              </a:ext>
            </a:extLst>
          </p:cNvPr>
          <p:cNvCxnSpPr>
            <a:cxnSpLocks/>
          </p:cNvCxnSpPr>
          <p:nvPr/>
        </p:nvCxnSpPr>
        <p:spPr bwMode="auto">
          <a:xfrm>
            <a:off x="1643375" y="4024612"/>
            <a:ext cx="589764" cy="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Straight Connector 5">
            <a:extLst>
              <a:ext uri="{FF2B5EF4-FFF2-40B4-BE49-F238E27FC236}">
                <a16:creationId xmlns:a16="http://schemas.microsoft.com/office/drawing/2014/main" xmlns="" id="{62EC49B5-0B72-F02E-4C0D-250AAC8C193A}"/>
              </a:ext>
            </a:extLst>
          </p:cNvPr>
          <p:cNvCxnSpPr>
            <a:cxnSpLocks/>
          </p:cNvCxnSpPr>
          <p:nvPr/>
        </p:nvCxnSpPr>
        <p:spPr bwMode="auto">
          <a:xfrm>
            <a:off x="1635691" y="4469692"/>
            <a:ext cx="589764" cy="0"/>
          </a:xfrm>
          <a:prstGeom prst="line">
            <a:avLst/>
          </a:prstGeom>
          <a:noFill/>
          <a:ln w="9525">
            <a:solidFill>
              <a:srgbClr val="1F4E79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0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8460"/>
            <a:ext cx="3371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CONSTRUCTION INDUSTRY</a:t>
            </a:r>
          </a:p>
        </p:txBody>
      </p:sp>
      <p:cxnSp>
        <p:nvCxnSpPr>
          <p:cNvPr id="71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EC60395D-2AD9-6141-E3F1-D52875781093}"/>
              </a:ext>
            </a:extLst>
          </p:cNvPr>
          <p:cNvGrpSpPr/>
          <p:nvPr/>
        </p:nvGrpSpPr>
        <p:grpSpPr>
          <a:xfrm>
            <a:off x="131053" y="622439"/>
            <a:ext cx="4270226" cy="1883752"/>
            <a:chOff x="-150007" y="695392"/>
            <a:chExt cx="4270226" cy="188375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8D4A3A30-6CA7-25C8-0D09-574F094E5E84}"/>
                </a:ext>
              </a:extLst>
            </p:cNvPr>
            <p:cNvSpPr txBox="1"/>
            <p:nvPr/>
          </p:nvSpPr>
          <p:spPr>
            <a:xfrm>
              <a:off x="2505477" y="792616"/>
              <a:ext cx="1557725" cy="36017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en-US" sz="3733" b="1" i="0" u="none" strike="noStrike" kern="1200" spc="0" baseline="0" dirty="0" smtClean="0">
                  <a:solidFill>
                    <a:srgbClr val="00B05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" sz="1700" b="1" kern="1200" dirty="0">
                  <a:solidFill>
                    <a:srgbClr val="00B050"/>
                  </a:solidFill>
                  <a:latin typeface="Arial" pitchFamily="34" charset="0"/>
                  <a:ea typeface="+mn-ea"/>
                  <a:cs typeface="Arial" pitchFamily="34" charset="0"/>
                </a:rPr>
                <a:t>$ 2.</a:t>
              </a:r>
              <a:r>
                <a:rPr lang="ru-RU" sz="1700" b="1" kern="1200" dirty="0">
                  <a:solidFill>
                    <a:srgbClr val="00B050"/>
                  </a:solidFill>
                  <a:latin typeface="Arial" pitchFamily="34" charset="0"/>
                  <a:ea typeface="+mn-ea"/>
                  <a:cs typeface="Arial" pitchFamily="34" charset="0"/>
                </a:rPr>
                <a:t>3</a:t>
              </a:r>
              <a:r>
                <a:rPr lang="en" sz="1700" b="1" kern="1200" dirty="0">
                  <a:solidFill>
                    <a:srgbClr val="00B050"/>
                  </a:solidFill>
                  <a:latin typeface="Arial" pitchFamily="34" charset="0"/>
                  <a:ea typeface="+mn-ea"/>
                  <a:cs typeface="Arial" pitchFamily="34" charset="0"/>
                </a:rPr>
                <a:t> billion </a:t>
              </a:r>
            </a:p>
          </p:txBody>
        </p:sp>
        <p:graphicFrame>
          <p:nvGraphicFramePr>
            <p:cNvPr id="6" name="Диаграмма 5">
              <a:extLst>
                <a:ext uri="{FF2B5EF4-FFF2-40B4-BE49-F238E27FC236}">
                  <a16:creationId xmlns:a16="http://schemas.microsoft.com/office/drawing/2014/main" xmlns="" id="{E7BA91ED-29F8-7E5F-4D6D-3CA00907163F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03603501"/>
                </p:ext>
              </p:extLst>
            </p:nvPr>
          </p:nvGraphicFramePr>
          <p:xfrm>
            <a:off x="853502" y="695392"/>
            <a:ext cx="2263208" cy="188375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E9B9FF6D-47A4-2A6F-7951-991B28B70768}"/>
                </a:ext>
              </a:extLst>
            </p:cNvPr>
            <p:cNvSpPr txBox="1"/>
            <p:nvPr/>
          </p:nvSpPr>
          <p:spPr>
            <a:xfrm>
              <a:off x="-150007" y="900791"/>
              <a:ext cx="1497870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en-US" sz="3733" b="1" i="0" u="none" strike="noStrike" kern="1200" spc="0" baseline="0" dirty="0" smtClean="0">
                  <a:solidFill>
                    <a:srgbClr val="00B05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" sz="1100" b="1" kern="1200" dirty="0">
                  <a:solidFill>
                    <a:srgbClr val="002060"/>
                  </a:solidFill>
                  <a:latin typeface="Arial" pitchFamily="34" charset="0"/>
                  <a:ea typeface="+mn-ea"/>
                  <a:cs typeface="Arial" pitchFamily="34" charset="0"/>
                </a:rPr>
                <a:t>$ 1.2 </a:t>
              </a:r>
              <a:r>
                <a:rPr lang="en" sz="1100" b="1" kern="1200" dirty="0" err="1">
                  <a:solidFill>
                    <a:srgbClr val="002060"/>
                  </a:solidFill>
                  <a:latin typeface="Arial" pitchFamily="34" charset="0"/>
                  <a:ea typeface="+mn-ea"/>
                  <a:cs typeface="Arial" pitchFamily="34" charset="0"/>
                </a:rPr>
                <a:t>billion</a:t>
              </a:r>
              <a:r>
                <a:rPr lang="en" sz="1100" b="1" kern="1200" dirty="0">
                  <a:solidFill>
                    <a:srgbClr val="002060"/>
                  </a:solidFill>
                  <a:latin typeface="Arial" pitchFamily="34" charset="0"/>
                  <a:ea typeface="+mn-ea"/>
                  <a:cs typeface="Arial" pitchFamily="34" charset="0"/>
                </a:rPr>
                <a:t> </a:t>
              </a:r>
            </a:p>
          </p:txBody>
        </p:sp>
        <p:cxnSp>
          <p:nvCxnSpPr>
            <p:cNvPr id="8" name="Прямая соединительная линия 7">
              <a:extLst>
                <a:ext uri="{FF2B5EF4-FFF2-40B4-BE49-F238E27FC236}">
                  <a16:creationId xmlns:a16="http://schemas.microsoft.com/office/drawing/2014/main" xmlns="" id="{BB7386B5-EF3D-A7B7-7426-BF89E5B7C14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31125" y="1150394"/>
              <a:ext cx="328663" cy="228886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extLst>
                <a:ext uri="{FF2B5EF4-FFF2-40B4-BE49-F238E27FC236}">
                  <a16:creationId xmlns:a16="http://schemas.microsoft.com/office/drawing/2014/main" xmlns="" id="{DAD2967A-D13F-47F5-86A9-23F08B481768}"/>
                </a:ext>
              </a:extLst>
            </p:cNvPr>
            <p:cNvCxnSpPr>
              <a:cxnSpLocks/>
            </p:cNvCxnSpPr>
            <p:nvPr/>
          </p:nvCxnSpPr>
          <p:spPr>
            <a:xfrm>
              <a:off x="3058174" y="1152360"/>
              <a:ext cx="1062045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xmlns="" id="{D99296FF-40DE-EF8A-3FBF-790A9E48AA1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98726" y="1146302"/>
              <a:ext cx="332782" cy="2317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xmlns="" id="{AF7F334F-7B89-3B57-7358-ABF63104608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45388" y="1146303"/>
              <a:ext cx="656514" cy="1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366DBC5-52BF-3842-8E68-C46EFD3DAB47}"/>
              </a:ext>
            </a:extLst>
          </p:cNvPr>
          <p:cNvSpPr txBox="1"/>
          <p:nvPr/>
        </p:nvSpPr>
        <p:spPr>
          <a:xfrm>
            <a:off x="365238" y="1085066"/>
            <a:ext cx="10470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100" b="1" kern="12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>Import 37%</a:t>
            </a:r>
            <a:endParaRPr lang="x-none" sz="1100" b="1" kern="1200" dirty="0">
              <a:solidFill>
                <a:srgbClr val="00206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93AE4B2-77F4-4F23-3D19-21EC355DD563}"/>
              </a:ext>
            </a:extLst>
          </p:cNvPr>
          <p:cNvSpPr txBox="1"/>
          <p:nvPr/>
        </p:nvSpPr>
        <p:spPr>
          <a:xfrm>
            <a:off x="3104185" y="1084045"/>
            <a:ext cx="126399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D</a:t>
            </a:r>
            <a:r>
              <a:rPr lang="en" sz="110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omestic manufacturers -</a:t>
            </a:r>
            <a:r>
              <a:rPr lang="en" sz="105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" sz="110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6</a:t>
            </a:r>
            <a:r>
              <a:rPr lang="ru-RU" sz="110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4</a:t>
            </a:r>
            <a:r>
              <a:rPr lang="en" sz="1100" b="1" kern="1200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%</a:t>
            </a:r>
            <a:endParaRPr lang="x-none" sz="1050" b="1" kern="1200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2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6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44223" y="763930"/>
            <a:ext cx="209172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solidFill>
                  <a:srgbClr val="29539F"/>
                </a:solidFill>
              </a:rPr>
              <a:t>Bathroom ceramics</a:t>
            </a:r>
          </a:p>
          <a:p>
            <a:pPr algn="r"/>
            <a:r>
              <a:rPr lang="en-US" sz="1200" dirty="0">
                <a:solidFill>
                  <a:srgbClr val="29539F"/>
                </a:solidFill>
              </a:rPr>
              <a:t>Linoleum</a:t>
            </a:r>
          </a:p>
          <a:p>
            <a:pPr algn="r"/>
            <a:r>
              <a:rPr lang="en-US" sz="1200" dirty="0">
                <a:solidFill>
                  <a:srgbClr val="29539F"/>
                </a:solidFill>
              </a:rPr>
              <a:t>Wallpaper</a:t>
            </a:r>
          </a:p>
          <a:p>
            <a:pPr algn="r"/>
            <a:r>
              <a:rPr lang="en-US" sz="1200" dirty="0">
                <a:solidFill>
                  <a:srgbClr val="29539F"/>
                </a:solidFill>
              </a:rPr>
              <a:t>Soft roofing material</a:t>
            </a:r>
          </a:p>
          <a:p>
            <a:pPr algn="r"/>
            <a:r>
              <a:rPr lang="en-US" sz="1200" dirty="0">
                <a:solidFill>
                  <a:srgbClr val="29539F"/>
                </a:solidFill>
              </a:rPr>
              <a:t>Ceramic tiles</a:t>
            </a:r>
          </a:p>
          <a:p>
            <a:pPr algn="r"/>
            <a:r>
              <a:rPr lang="en-US" sz="1200" dirty="0">
                <a:solidFill>
                  <a:srgbClr val="29539F"/>
                </a:solidFill>
              </a:rPr>
              <a:t>Thermal insulating materials</a:t>
            </a:r>
            <a:endParaRPr lang="ru-RU" sz="1200" dirty="0">
              <a:solidFill>
                <a:srgbClr val="29539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288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8"/>
          <p:cNvSpPr txBox="1">
            <a:spLocks noGrp="1"/>
          </p:cNvSpPr>
          <p:nvPr>
            <p:ph type="sldNum" idx="12"/>
          </p:nvPr>
        </p:nvSpPr>
        <p:spPr>
          <a:xfrm>
            <a:off x="8967588" y="4869657"/>
            <a:ext cx="102793" cy="176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ru-RU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8"/>
          <p:cNvSpPr/>
          <p:nvPr/>
        </p:nvSpPr>
        <p:spPr>
          <a:xfrm>
            <a:off x="258318" y="517114"/>
            <a:ext cx="4528097" cy="4408031"/>
          </a:xfrm>
          <a:prstGeom prst="roundRect">
            <a:avLst>
              <a:gd name="adj" fmla="val 356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28"/>
          <p:cNvSpPr/>
          <p:nvPr/>
        </p:nvSpPr>
        <p:spPr>
          <a:xfrm>
            <a:off x="1928735" y="584753"/>
            <a:ext cx="897185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833C0B"/>
                </a:solidFill>
                <a:latin typeface="Arial"/>
                <a:ea typeface="Arial"/>
                <a:cs typeface="Arial"/>
                <a:sym typeface="Arial"/>
              </a:rPr>
              <a:t>products</a:t>
            </a:r>
            <a:endParaRPr sz="800" b="0" i="1" u="none" strike="noStrike" cap="none">
              <a:solidFill>
                <a:srgbClr val="833C0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28"/>
          <p:cNvSpPr/>
          <p:nvPr/>
        </p:nvSpPr>
        <p:spPr>
          <a:xfrm>
            <a:off x="4841031" y="517113"/>
            <a:ext cx="1931839" cy="4408031"/>
          </a:xfrm>
          <a:prstGeom prst="roundRect">
            <a:avLst>
              <a:gd name="adj" fmla="val 6528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28"/>
          <p:cNvSpPr/>
          <p:nvPr/>
        </p:nvSpPr>
        <p:spPr>
          <a:xfrm>
            <a:off x="6827487" y="517113"/>
            <a:ext cx="1968949" cy="4408031"/>
          </a:xfrm>
          <a:prstGeom prst="roundRect">
            <a:avLst>
              <a:gd name="adj" fmla="val 6529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28"/>
          <p:cNvSpPr/>
          <p:nvPr/>
        </p:nvSpPr>
        <p:spPr>
          <a:xfrm>
            <a:off x="5444082" y="540611"/>
            <a:ext cx="1121540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dirty="0">
                <a:solidFill>
                  <a:srgbClr val="833C0B"/>
                </a:solidFill>
              </a:rPr>
              <a:t>Kazakh import</a:t>
            </a:r>
            <a:endParaRPr sz="800" b="0" i="1" u="none" strike="noStrike" cap="none" dirty="0">
              <a:solidFill>
                <a:srgbClr val="833C0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8"/>
          <p:cNvSpPr/>
          <p:nvPr/>
        </p:nvSpPr>
        <p:spPr>
          <a:xfrm>
            <a:off x="5059486" y="800126"/>
            <a:ext cx="520501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$ million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28"/>
          <p:cNvSpPr/>
          <p:nvPr/>
        </p:nvSpPr>
        <p:spPr>
          <a:xfrm>
            <a:off x="5863888" y="800126"/>
            <a:ext cx="73783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thousand tons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8"/>
          <p:cNvSpPr/>
          <p:nvPr/>
        </p:nvSpPr>
        <p:spPr>
          <a:xfrm>
            <a:off x="7096383" y="800126"/>
            <a:ext cx="520501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$ million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8"/>
          <p:cNvSpPr/>
          <p:nvPr/>
        </p:nvSpPr>
        <p:spPr>
          <a:xfrm>
            <a:off x="7796741" y="800126"/>
            <a:ext cx="73783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thousand tons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8"/>
          <p:cNvSpPr/>
          <p:nvPr/>
        </p:nvSpPr>
        <p:spPr>
          <a:xfrm>
            <a:off x="344082" y="100794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8"/>
          <p:cNvSpPr/>
          <p:nvPr/>
        </p:nvSpPr>
        <p:spPr>
          <a:xfrm>
            <a:off x="316472" y="989731"/>
            <a:ext cx="252000" cy="2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264" name="Google Shape;264;p28"/>
          <p:cNvSpPr/>
          <p:nvPr/>
        </p:nvSpPr>
        <p:spPr>
          <a:xfrm>
            <a:off x="344082" y="144846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8"/>
          <p:cNvSpPr/>
          <p:nvPr/>
        </p:nvSpPr>
        <p:spPr>
          <a:xfrm>
            <a:off x="312468" y="143025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271" name="Google Shape;271;p28"/>
          <p:cNvSpPr/>
          <p:nvPr/>
        </p:nvSpPr>
        <p:spPr>
          <a:xfrm>
            <a:off x="344082" y="185479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8"/>
          <p:cNvSpPr/>
          <p:nvPr/>
        </p:nvSpPr>
        <p:spPr>
          <a:xfrm>
            <a:off x="312468" y="183658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278" name="Google Shape;278;p28"/>
          <p:cNvSpPr/>
          <p:nvPr/>
        </p:nvSpPr>
        <p:spPr>
          <a:xfrm>
            <a:off x="344082" y="226112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28"/>
          <p:cNvSpPr/>
          <p:nvPr/>
        </p:nvSpPr>
        <p:spPr>
          <a:xfrm>
            <a:off x="312468" y="224291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285" name="Google Shape;285;p28"/>
          <p:cNvSpPr/>
          <p:nvPr/>
        </p:nvSpPr>
        <p:spPr>
          <a:xfrm>
            <a:off x="344082" y="266745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8"/>
          <p:cNvSpPr/>
          <p:nvPr/>
        </p:nvSpPr>
        <p:spPr>
          <a:xfrm>
            <a:off x="312468" y="264924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292" name="Google Shape;292;p28"/>
          <p:cNvSpPr/>
          <p:nvPr/>
        </p:nvSpPr>
        <p:spPr>
          <a:xfrm>
            <a:off x="344082" y="307378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8"/>
          <p:cNvSpPr/>
          <p:nvPr/>
        </p:nvSpPr>
        <p:spPr>
          <a:xfrm>
            <a:off x="312468" y="305557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299" name="Google Shape;299;p28"/>
          <p:cNvSpPr/>
          <p:nvPr/>
        </p:nvSpPr>
        <p:spPr>
          <a:xfrm>
            <a:off x="344082" y="3521683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28"/>
          <p:cNvSpPr/>
          <p:nvPr/>
        </p:nvSpPr>
        <p:spPr>
          <a:xfrm>
            <a:off x="312468" y="3503466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dirty="0"/>
          </a:p>
        </p:txBody>
      </p:sp>
      <p:sp>
        <p:nvSpPr>
          <p:cNvPr id="306" name="Google Shape;306;p28"/>
          <p:cNvSpPr/>
          <p:nvPr/>
        </p:nvSpPr>
        <p:spPr>
          <a:xfrm>
            <a:off x="344082" y="3936896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8"/>
          <p:cNvSpPr/>
          <p:nvPr/>
        </p:nvSpPr>
        <p:spPr>
          <a:xfrm>
            <a:off x="312468" y="3918679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sp>
        <p:nvSpPr>
          <p:cNvPr id="313" name="Google Shape;313;p28"/>
          <p:cNvSpPr/>
          <p:nvPr/>
        </p:nvSpPr>
        <p:spPr>
          <a:xfrm>
            <a:off x="344082" y="4415250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28"/>
          <p:cNvSpPr/>
          <p:nvPr/>
        </p:nvSpPr>
        <p:spPr>
          <a:xfrm>
            <a:off x="312468" y="4397033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/>
          </a:p>
        </p:txBody>
      </p:sp>
      <p:sp>
        <p:nvSpPr>
          <p:cNvPr id="321" name="Google Shape;321;p28"/>
          <p:cNvSpPr txBox="1"/>
          <p:nvPr/>
        </p:nvSpPr>
        <p:spPr>
          <a:xfrm>
            <a:off x="261732" y="41834"/>
            <a:ext cx="8497593" cy="286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025" rIns="0" bIns="0" anchor="ctr" anchorCtr="0">
            <a:spAutoFit/>
          </a:bodyPr>
          <a:lstStyle/>
          <a:p>
            <a:pPr marL="12700" lvl="0">
              <a:buSzPts val="1800"/>
            </a:pPr>
            <a:r>
              <a:rPr lang="en" sz="1800" b="1" dirty="0">
                <a:solidFill>
                  <a:srgbClr val="002060"/>
                </a:solidFill>
              </a:rPr>
              <a:t>POTENTIAL</a:t>
            </a:r>
            <a:r>
              <a:rPr lang="en" sz="1800" dirty="0">
                <a:solidFill>
                  <a:srgbClr val="002060"/>
                </a:solidFill>
              </a:rPr>
              <a:t> </a:t>
            </a:r>
            <a:r>
              <a:rPr lang="en" sz="1800" b="1" i="0" u="none" strike="noStrike" cap="none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INVESTMENT AREAS FOR CONSTRUCTION </a:t>
            </a:r>
            <a:r>
              <a:rPr lang="en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GOODS</a:t>
            </a:r>
            <a:endParaRPr dirty="0"/>
          </a:p>
        </p:txBody>
      </p:sp>
      <p:cxnSp>
        <p:nvCxnSpPr>
          <p:cNvPr id="322" name="Google Shape;322;p28"/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25" name="Google Shape;325;p28"/>
          <p:cNvPicPr preferRelativeResize="0"/>
          <p:nvPr/>
        </p:nvPicPr>
        <p:blipFill rotWithShape="1">
          <a:blip r:embed="rId3">
            <a:alphaModFix/>
          </a:blip>
          <a:srcRect l="22799" t="26427" r="22213" b="28291"/>
          <a:stretch/>
        </p:blipFill>
        <p:spPr>
          <a:xfrm>
            <a:off x="5234557" y="608826"/>
            <a:ext cx="238078" cy="15338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266;p28">
            <a:extLst>
              <a:ext uri="{FF2B5EF4-FFF2-40B4-BE49-F238E27FC236}">
                <a16:creationId xmlns:a16="http://schemas.microsoft.com/office/drawing/2014/main" xmlns="" id="{B29ED3CB-93C7-4E5F-993C-887A206CF82F}"/>
              </a:ext>
            </a:extLst>
          </p:cNvPr>
          <p:cNvSpPr/>
          <p:nvPr/>
        </p:nvSpPr>
        <p:spPr>
          <a:xfrm>
            <a:off x="528020" y="991951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CERAMIC TILES</a:t>
            </a:r>
            <a:endParaRPr sz="1050" b="1" i="0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267;p28">
            <a:extLst>
              <a:ext uri="{FF2B5EF4-FFF2-40B4-BE49-F238E27FC236}">
                <a16:creationId xmlns:a16="http://schemas.microsoft.com/office/drawing/2014/main" xmlns="" id="{9BDD4195-4AF0-4549-AC53-9DB47827FB03}"/>
              </a:ext>
            </a:extLst>
          </p:cNvPr>
          <p:cNvSpPr/>
          <p:nvPr/>
        </p:nvSpPr>
        <p:spPr>
          <a:xfrm>
            <a:off x="5039558" y="991951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143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268;p28">
            <a:extLst>
              <a:ext uri="{FF2B5EF4-FFF2-40B4-BE49-F238E27FC236}">
                <a16:creationId xmlns:a16="http://schemas.microsoft.com/office/drawing/2014/main" xmlns="" id="{7E578D88-4728-47FF-AE10-28B922168A36}"/>
              </a:ext>
            </a:extLst>
          </p:cNvPr>
          <p:cNvSpPr/>
          <p:nvPr/>
        </p:nvSpPr>
        <p:spPr>
          <a:xfrm>
            <a:off x="5900301" y="991951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433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269;p28">
            <a:extLst>
              <a:ext uri="{FF2B5EF4-FFF2-40B4-BE49-F238E27FC236}">
                <a16:creationId xmlns:a16="http://schemas.microsoft.com/office/drawing/2014/main" xmlns="" id="{E8E9A314-7AE0-4293-9F94-1DA5C77371F5}"/>
              </a:ext>
            </a:extLst>
          </p:cNvPr>
          <p:cNvSpPr/>
          <p:nvPr/>
        </p:nvSpPr>
        <p:spPr>
          <a:xfrm>
            <a:off x="6969257" y="991951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548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270;p28">
            <a:extLst>
              <a:ext uri="{FF2B5EF4-FFF2-40B4-BE49-F238E27FC236}">
                <a16:creationId xmlns:a16="http://schemas.microsoft.com/office/drawing/2014/main" xmlns="" id="{5893546F-1F88-4719-8645-0C85217FE3AD}"/>
              </a:ext>
            </a:extLst>
          </p:cNvPr>
          <p:cNvSpPr/>
          <p:nvPr/>
        </p:nvSpPr>
        <p:spPr>
          <a:xfrm>
            <a:off x="7839073" y="991951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1276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273;p28">
            <a:extLst>
              <a:ext uri="{FF2B5EF4-FFF2-40B4-BE49-F238E27FC236}">
                <a16:creationId xmlns:a16="http://schemas.microsoft.com/office/drawing/2014/main" xmlns="" id="{255C33D6-764E-470C-A560-C7071EA19308}"/>
              </a:ext>
            </a:extLst>
          </p:cNvPr>
          <p:cNvSpPr/>
          <p:nvPr/>
        </p:nvSpPr>
        <p:spPr>
          <a:xfrm>
            <a:off x="528020" y="1852196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WALLPAPERS AND WALL COVERINGS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consisting of paper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Google Shape;274;p28">
            <a:extLst>
              <a:ext uri="{FF2B5EF4-FFF2-40B4-BE49-F238E27FC236}">
                <a16:creationId xmlns:a16="http://schemas.microsoft.com/office/drawing/2014/main" xmlns="" id="{3068961D-3351-4289-9450-9D12A0DBD942}"/>
              </a:ext>
            </a:extLst>
          </p:cNvPr>
          <p:cNvSpPr/>
          <p:nvPr/>
        </p:nvSpPr>
        <p:spPr>
          <a:xfrm>
            <a:off x="5039558" y="1852196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64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275;p28">
            <a:extLst>
              <a:ext uri="{FF2B5EF4-FFF2-40B4-BE49-F238E27FC236}">
                <a16:creationId xmlns:a16="http://schemas.microsoft.com/office/drawing/2014/main" xmlns="" id="{B5A4A699-4153-4F5E-8C6D-F6510B77AF0D}"/>
              </a:ext>
            </a:extLst>
          </p:cNvPr>
          <p:cNvSpPr/>
          <p:nvPr/>
        </p:nvSpPr>
        <p:spPr>
          <a:xfrm>
            <a:off x="5897199" y="185219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276;p28">
            <a:extLst>
              <a:ext uri="{FF2B5EF4-FFF2-40B4-BE49-F238E27FC236}">
                <a16:creationId xmlns:a16="http://schemas.microsoft.com/office/drawing/2014/main" xmlns="" id="{CF9F8D7E-73C7-4F15-92C8-05847F09D13E}"/>
              </a:ext>
            </a:extLst>
          </p:cNvPr>
          <p:cNvSpPr/>
          <p:nvPr/>
        </p:nvSpPr>
        <p:spPr>
          <a:xfrm>
            <a:off x="6969257" y="1852196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162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277;p28">
            <a:extLst>
              <a:ext uri="{FF2B5EF4-FFF2-40B4-BE49-F238E27FC236}">
                <a16:creationId xmlns:a16="http://schemas.microsoft.com/office/drawing/2014/main" xmlns="" id="{29F55AF6-C08E-4C94-B732-65A990DB1EE1}"/>
              </a:ext>
            </a:extLst>
          </p:cNvPr>
          <p:cNvSpPr/>
          <p:nvPr/>
        </p:nvSpPr>
        <p:spPr>
          <a:xfrm>
            <a:off x="7830052" y="185219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44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308;p28">
            <a:extLst>
              <a:ext uri="{FF2B5EF4-FFF2-40B4-BE49-F238E27FC236}">
                <a16:creationId xmlns:a16="http://schemas.microsoft.com/office/drawing/2014/main" xmlns="" id="{64DD0B39-011D-40E4-97C0-1E9B50A89283}"/>
              </a:ext>
            </a:extLst>
          </p:cNvPr>
          <p:cNvSpPr/>
          <p:nvPr/>
        </p:nvSpPr>
        <p:spPr>
          <a:xfrm>
            <a:off x="528020" y="2630773"/>
            <a:ext cx="4390821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SLAG WOOL, MINERAL SILICATE WOOL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 bulk, in sheets or rolls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Google Shape;309;p28">
            <a:extLst>
              <a:ext uri="{FF2B5EF4-FFF2-40B4-BE49-F238E27FC236}">
                <a16:creationId xmlns:a16="http://schemas.microsoft.com/office/drawing/2014/main" xmlns="" id="{480F0F82-ABE7-47AF-9515-6D15B8D66733}"/>
              </a:ext>
            </a:extLst>
          </p:cNvPr>
          <p:cNvSpPr/>
          <p:nvPr/>
        </p:nvSpPr>
        <p:spPr>
          <a:xfrm>
            <a:off x="5039558" y="2681221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58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310;p28">
            <a:extLst>
              <a:ext uri="{FF2B5EF4-FFF2-40B4-BE49-F238E27FC236}">
                <a16:creationId xmlns:a16="http://schemas.microsoft.com/office/drawing/2014/main" xmlns="" id="{D92AC706-83A0-48E8-9D60-10DA1BE18F2B}"/>
              </a:ext>
            </a:extLst>
          </p:cNvPr>
          <p:cNvSpPr/>
          <p:nvPr/>
        </p:nvSpPr>
        <p:spPr>
          <a:xfrm>
            <a:off x="5897199" y="2681221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73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311;p28">
            <a:extLst>
              <a:ext uri="{FF2B5EF4-FFF2-40B4-BE49-F238E27FC236}">
                <a16:creationId xmlns:a16="http://schemas.microsoft.com/office/drawing/2014/main" xmlns="" id="{01DDD308-50CA-415F-BFBB-1B53BB78D911}"/>
              </a:ext>
            </a:extLst>
          </p:cNvPr>
          <p:cNvSpPr/>
          <p:nvPr/>
        </p:nvSpPr>
        <p:spPr>
          <a:xfrm>
            <a:off x="6969257" y="2681221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53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312;p28">
            <a:extLst>
              <a:ext uri="{FF2B5EF4-FFF2-40B4-BE49-F238E27FC236}">
                <a16:creationId xmlns:a16="http://schemas.microsoft.com/office/drawing/2014/main" xmlns="" id="{89E735CF-B6C6-4BD0-B91C-88533187C47C}"/>
              </a:ext>
            </a:extLst>
          </p:cNvPr>
          <p:cNvSpPr/>
          <p:nvPr/>
        </p:nvSpPr>
        <p:spPr>
          <a:xfrm>
            <a:off x="7830052" y="2681221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83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294;p28">
            <a:extLst>
              <a:ext uri="{FF2B5EF4-FFF2-40B4-BE49-F238E27FC236}">
                <a16:creationId xmlns:a16="http://schemas.microsoft.com/office/drawing/2014/main" xmlns="" id="{2A32ED31-F223-4746-B37A-5B72256DFF9B}"/>
              </a:ext>
            </a:extLst>
          </p:cNvPr>
          <p:cNvSpPr/>
          <p:nvPr/>
        </p:nvSpPr>
        <p:spPr>
          <a:xfrm>
            <a:off x="528020" y="2254946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BRICKS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made of ceramics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Google Shape;295;p28">
            <a:extLst>
              <a:ext uri="{FF2B5EF4-FFF2-40B4-BE49-F238E27FC236}">
                <a16:creationId xmlns:a16="http://schemas.microsoft.com/office/drawing/2014/main" xmlns="" id="{01187072-DABE-445A-A388-C9E60147C687}"/>
              </a:ext>
            </a:extLst>
          </p:cNvPr>
          <p:cNvSpPr/>
          <p:nvPr/>
        </p:nvSpPr>
        <p:spPr>
          <a:xfrm>
            <a:off x="5039558" y="2254946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64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296;p28">
            <a:extLst>
              <a:ext uri="{FF2B5EF4-FFF2-40B4-BE49-F238E27FC236}">
                <a16:creationId xmlns:a16="http://schemas.microsoft.com/office/drawing/2014/main" xmlns="" id="{35E65E6F-0162-4F34-AC68-AB4C6B0FA6DA}"/>
              </a:ext>
            </a:extLst>
          </p:cNvPr>
          <p:cNvSpPr/>
          <p:nvPr/>
        </p:nvSpPr>
        <p:spPr>
          <a:xfrm>
            <a:off x="5897199" y="225494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1 002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297;p28">
            <a:extLst>
              <a:ext uri="{FF2B5EF4-FFF2-40B4-BE49-F238E27FC236}">
                <a16:creationId xmlns:a16="http://schemas.microsoft.com/office/drawing/2014/main" xmlns="" id="{D8819D5B-08C4-41DB-A20E-DF24E44A7AD5}"/>
              </a:ext>
            </a:extLst>
          </p:cNvPr>
          <p:cNvSpPr/>
          <p:nvPr/>
        </p:nvSpPr>
        <p:spPr>
          <a:xfrm>
            <a:off x="6969257" y="2254946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32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298;p28">
            <a:extLst>
              <a:ext uri="{FF2B5EF4-FFF2-40B4-BE49-F238E27FC236}">
                <a16:creationId xmlns:a16="http://schemas.microsoft.com/office/drawing/2014/main" xmlns="" id="{9CD78591-ECA0-4CCB-AABF-005115CC1465}"/>
              </a:ext>
            </a:extLst>
          </p:cNvPr>
          <p:cNvSpPr/>
          <p:nvPr/>
        </p:nvSpPr>
        <p:spPr>
          <a:xfrm>
            <a:off x="7830052" y="225494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327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287;p28">
            <a:extLst>
              <a:ext uri="{FF2B5EF4-FFF2-40B4-BE49-F238E27FC236}">
                <a16:creationId xmlns:a16="http://schemas.microsoft.com/office/drawing/2014/main" xmlns="" id="{D6A0C453-9188-43FC-A738-0CE11D921F44}"/>
              </a:ext>
            </a:extLst>
          </p:cNvPr>
          <p:cNvSpPr/>
          <p:nvPr/>
        </p:nvSpPr>
        <p:spPr>
          <a:xfrm>
            <a:off x="528020" y="3066317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LAMINATE</a:t>
            </a:r>
            <a:endParaRPr sz="80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288;p28">
            <a:extLst>
              <a:ext uri="{FF2B5EF4-FFF2-40B4-BE49-F238E27FC236}">
                <a16:creationId xmlns:a16="http://schemas.microsoft.com/office/drawing/2014/main" xmlns="" id="{DAA519CB-2E42-4094-9F96-E68605E54E59}"/>
              </a:ext>
            </a:extLst>
          </p:cNvPr>
          <p:cNvSpPr/>
          <p:nvPr/>
        </p:nvSpPr>
        <p:spPr>
          <a:xfrm>
            <a:off x="5039558" y="3066317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57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289;p28">
            <a:extLst>
              <a:ext uri="{FF2B5EF4-FFF2-40B4-BE49-F238E27FC236}">
                <a16:creationId xmlns:a16="http://schemas.microsoft.com/office/drawing/2014/main" xmlns="" id="{D4EC0B84-285D-444B-B31E-AB411A7231FD}"/>
              </a:ext>
            </a:extLst>
          </p:cNvPr>
          <p:cNvSpPr/>
          <p:nvPr/>
        </p:nvSpPr>
        <p:spPr>
          <a:xfrm>
            <a:off x="5897199" y="3066317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68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290;p28">
            <a:extLst>
              <a:ext uri="{FF2B5EF4-FFF2-40B4-BE49-F238E27FC236}">
                <a16:creationId xmlns:a16="http://schemas.microsoft.com/office/drawing/2014/main" xmlns="" id="{704678CC-41F0-4FD7-80AA-1E4CA1BA86FD}"/>
              </a:ext>
            </a:extLst>
          </p:cNvPr>
          <p:cNvSpPr/>
          <p:nvPr/>
        </p:nvSpPr>
        <p:spPr>
          <a:xfrm>
            <a:off x="6969257" y="3066317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83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291;p28">
            <a:extLst>
              <a:ext uri="{FF2B5EF4-FFF2-40B4-BE49-F238E27FC236}">
                <a16:creationId xmlns:a16="http://schemas.microsoft.com/office/drawing/2014/main" xmlns="" id="{BB022D36-7234-4B0E-9861-9B529149AB4F}"/>
              </a:ext>
            </a:extLst>
          </p:cNvPr>
          <p:cNvSpPr/>
          <p:nvPr/>
        </p:nvSpPr>
        <p:spPr>
          <a:xfrm>
            <a:off x="7830052" y="3066317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122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259;p28">
            <a:extLst>
              <a:ext uri="{FF2B5EF4-FFF2-40B4-BE49-F238E27FC236}">
                <a16:creationId xmlns:a16="http://schemas.microsoft.com/office/drawing/2014/main" xmlns="" id="{7AC7E83D-8930-42E8-8262-4A9DC8725834}"/>
              </a:ext>
            </a:extLst>
          </p:cNvPr>
          <p:cNvSpPr/>
          <p:nvPr/>
        </p:nvSpPr>
        <p:spPr>
          <a:xfrm>
            <a:off x="528020" y="3455471"/>
            <a:ext cx="424578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VINYL CHLORIDE POLYMER COATINGS FOR FLOOR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self-adhesive or non-self-adhesive (linoleum)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Google Shape;260;p28">
            <a:extLst>
              <a:ext uri="{FF2B5EF4-FFF2-40B4-BE49-F238E27FC236}">
                <a16:creationId xmlns:a16="http://schemas.microsoft.com/office/drawing/2014/main" xmlns="" id="{E1F9D794-75C3-4D78-8236-F77D0A0A4C15}"/>
              </a:ext>
            </a:extLst>
          </p:cNvPr>
          <p:cNvSpPr/>
          <p:nvPr/>
        </p:nvSpPr>
        <p:spPr>
          <a:xfrm>
            <a:off x="5039558" y="3505919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39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261;p28">
            <a:extLst>
              <a:ext uri="{FF2B5EF4-FFF2-40B4-BE49-F238E27FC236}">
                <a16:creationId xmlns:a16="http://schemas.microsoft.com/office/drawing/2014/main" xmlns="" id="{5712AF92-CDFD-4F53-9A25-A48886DACE01}"/>
              </a:ext>
            </a:extLst>
          </p:cNvPr>
          <p:cNvSpPr/>
          <p:nvPr/>
        </p:nvSpPr>
        <p:spPr>
          <a:xfrm>
            <a:off x="5841783" y="3505919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262;p28">
            <a:extLst>
              <a:ext uri="{FF2B5EF4-FFF2-40B4-BE49-F238E27FC236}">
                <a16:creationId xmlns:a16="http://schemas.microsoft.com/office/drawing/2014/main" xmlns="" id="{E7834182-835E-423D-8034-FBAB09FDA071}"/>
              </a:ext>
            </a:extLst>
          </p:cNvPr>
          <p:cNvSpPr/>
          <p:nvPr/>
        </p:nvSpPr>
        <p:spPr>
          <a:xfrm>
            <a:off x="6969257" y="3505919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153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263;p28">
            <a:extLst>
              <a:ext uri="{FF2B5EF4-FFF2-40B4-BE49-F238E27FC236}">
                <a16:creationId xmlns:a16="http://schemas.microsoft.com/office/drawing/2014/main" xmlns="" id="{3F7B78D6-F5E3-480A-B3E7-CDC2AD718C4E}"/>
              </a:ext>
            </a:extLst>
          </p:cNvPr>
          <p:cNvSpPr/>
          <p:nvPr/>
        </p:nvSpPr>
        <p:spPr>
          <a:xfrm>
            <a:off x="7774636" y="3505919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101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315;p28">
            <a:extLst>
              <a:ext uri="{FF2B5EF4-FFF2-40B4-BE49-F238E27FC236}">
                <a16:creationId xmlns:a16="http://schemas.microsoft.com/office/drawing/2014/main" xmlns="" id="{E6F79588-6D95-44E5-9FCA-59DA5B350894}"/>
              </a:ext>
            </a:extLst>
          </p:cNvPr>
          <p:cNvSpPr/>
          <p:nvPr/>
        </p:nvSpPr>
        <p:spPr>
          <a:xfrm>
            <a:off x="528019" y="1446924"/>
            <a:ext cx="4390821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1050" b="1" dirty="0">
                <a:solidFill>
                  <a:srgbClr val="002060"/>
                </a:solidFill>
              </a:rPr>
              <a:t>REFRACTORY </a:t>
            </a: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BRICKS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blocks, tiles and refractory ceramic building materials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Google Shape;316;p28">
            <a:extLst>
              <a:ext uri="{FF2B5EF4-FFF2-40B4-BE49-F238E27FC236}">
                <a16:creationId xmlns:a16="http://schemas.microsoft.com/office/drawing/2014/main" xmlns="" id="{684B013B-979C-4B2C-A4C2-1F23BCF37815}"/>
              </a:ext>
            </a:extLst>
          </p:cNvPr>
          <p:cNvSpPr/>
          <p:nvPr/>
        </p:nvSpPr>
        <p:spPr>
          <a:xfrm>
            <a:off x="5039558" y="1484760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81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317;p28">
            <a:extLst>
              <a:ext uri="{FF2B5EF4-FFF2-40B4-BE49-F238E27FC236}">
                <a16:creationId xmlns:a16="http://schemas.microsoft.com/office/drawing/2014/main" xmlns="" id="{31571933-1F14-4432-AF2B-7EC595DC2CA4}"/>
              </a:ext>
            </a:extLst>
          </p:cNvPr>
          <p:cNvSpPr/>
          <p:nvPr/>
        </p:nvSpPr>
        <p:spPr>
          <a:xfrm>
            <a:off x="5897199" y="148476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79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318;p28">
            <a:extLst>
              <a:ext uri="{FF2B5EF4-FFF2-40B4-BE49-F238E27FC236}">
                <a16:creationId xmlns:a16="http://schemas.microsoft.com/office/drawing/2014/main" xmlns="" id="{2AECFF28-E327-4DE4-A0ED-3A3E565D95D6}"/>
              </a:ext>
            </a:extLst>
          </p:cNvPr>
          <p:cNvSpPr/>
          <p:nvPr/>
        </p:nvSpPr>
        <p:spPr>
          <a:xfrm>
            <a:off x="6969257" y="1484760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114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319;p28">
            <a:extLst>
              <a:ext uri="{FF2B5EF4-FFF2-40B4-BE49-F238E27FC236}">
                <a16:creationId xmlns:a16="http://schemas.microsoft.com/office/drawing/2014/main" xmlns="" id="{31AF7B2F-8BFD-4248-9097-283E6152B76A}"/>
              </a:ext>
            </a:extLst>
          </p:cNvPr>
          <p:cNvSpPr/>
          <p:nvPr/>
        </p:nvSpPr>
        <p:spPr>
          <a:xfrm>
            <a:off x="7830052" y="148476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91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301;p28">
            <a:extLst>
              <a:ext uri="{FF2B5EF4-FFF2-40B4-BE49-F238E27FC236}">
                <a16:creationId xmlns:a16="http://schemas.microsoft.com/office/drawing/2014/main" xmlns="" id="{C92811DE-86ED-4D9F-9837-CE318A4A1788}"/>
              </a:ext>
            </a:extLst>
          </p:cNvPr>
          <p:cNvSpPr/>
          <p:nvPr/>
        </p:nvSpPr>
        <p:spPr>
          <a:xfrm>
            <a:off x="528019" y="4386984"/>
            <a:ext cx="439082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" sz="1050" b="1" dirty="0">
                <a:solidFill>
                  <a:srgbClr val="002060"/>
                </a:solidFill>
              </a:rPr>
              <a:t>REFRACTORY CEMENTS</a:t>
            </a: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mortars and similar preparations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Google Shape;302;p28">
            <a:extLst>
              <a:ext uri="{FF2B5EF4-FFF2-40B4-BE49-F238E27FC236}">
                <a16:creationId xmlns:a16="http://schemas.microsoft.com/office/drawing/2014/main" xmlns="" id="{3F210329-4B7F-4FB6-952C-D5C2BED835F3}"/>
              </a:ext>
            </a:extLst>
          </p:cNvPr>
          <p:cNvSpPr/>
          <p:nvPr/>
        </p:nvSpPr>
        <p:spPr>
          <a:xfrm>
            <a:off x="5039558" y="4386984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B050"/>
                </a:solidFill>
              </a:rPr>
              <a:t>29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303;p28">
            <a:extLst>
              <a:ext uri="{FF2B5EF4-FFF2-40B4-BE49-F238E27FC236}">
                <a16:creationId xmlns:a16="http://schemas.microsoft.com/office/drawing/2014/main" xmlns="" id="{41ADAB59-A643-4E56-A08F-5A6D0DF7FE29}"/>
              </a:ext>
            </a:extLst>
          </p:cNvPr>
          <p:cNvSpPr/>
          <p:nvPr/>
        </p:nvSpPr>
        <p:spPr>
          <a:xfrm>
            <a:off x="5897199" y="438698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2060"/>
                </a:solidFill>
              </a:rPr>
              <a:t>28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304;p28">
            <a:extLst>
              <a:ext uri="{FF2B5EF4-FFF2-40B4-BE49-F238E27FC236}">
                <a16:creationId xmlns:a16="http://schemas.microsoft.com/office/drawing/2014/main" xmlns="" id="{FEE0727B-EA98-44A3-B340-5575C3048B26}"/>
              </a:ext>
            </a:extLst>
          </p:cNvPr>
          <p:cNvSpPr/>
          <p:nvPr/>
        </p:nvSpPr>
        <p:spPr>
          <a:xfrm>
            <a:off x="6969257" y="4386984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B050"/>
                </a:solidFill>
              </a:rPr>
              <a:t>229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305;p28">
            <a:extLst>
              <a:ext uri="{FF2B5EF4-FFF2-40B4-BE49-F238E27FC236}">
                <a16:creationId xmlns:a16="http://schemas.microsoft.com/office/drawing/2014/main" xmlns="" id="{D72E88D6-23B9-43DA-B6EA-B1D2EC2E7C0C}"/>
              </a:ext>
            </a:extLst>
          </p:cNvPr>
          <p:cNvSpPr/>
          <p:nvPr/>
        </p:nvSpPr>
        <p:spPr>
          <a:xfrm>
            <a:off x="7830052" y="438698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2060"/>
                </a:solidFill>
              </a:rPr>
              <a:t>225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280;p28">
            <a:extLst>
              <a:ext uri="{FF2B5EF4-FFF2-40B4-BE49-F238E27FC236}">
                <a16:creationId xmlns:a16="http://schemas.microsoft.com/office/drawing/2014/main" xmlns="" id="{22143B4C-9F51-430D-8F49-550B4385429D}"/>
              </a:ext>
            </a:extLst>
          </p:cNvPr>
          <p:cNvSpPr/>
          <p:nvPr/>
        </p:nvSpPr>
        <p:spPr>
          <a:xfrm>
            <a:off x="528020" y="3927584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BATHROOM CERAMICS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sinks, bathtubs, bidets, etc. from ceramics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Google Shape;281;p28">
            <a:extLst>
              <a:ext uri="{FF2B5EF4-FFF2-40B4-BE49-F238E27FC236}">
                <a16:creationId xmlns:a16="http://schemas.microsoft.com/office/drawing/2014/main" xmlns="" id="{AD852696-25FE-48CE-AA68-EE827C36497E}"/>
              </a:ext>
            </a:extLst>
          </p:cNvPr>
          <p:cNvSpPr/>
          <p:nvPr/>
        </p:nvSpPr>
        <p:spPr>
          <a:xfrm>
            <a:off x="5039558" y="3927584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35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282;p28">
            <a:extLst>
              <a:ext uri="{FF2B5EF4-FFF2-40B4-BE49-F238E27FC236}">
                <a16:creationId xmlns:a16="http://schemas.microsoft.com/office/drawing/2014/main" xmlns="" id="{06C38EEF-61DE-4D64-A84F-5F98B2CFE506}"/>
              </a:ext>
            </a:extLst>
          </p:cNvPr>
          <p:cNvSpPr/>
          <p:nvPr/>
        </p:nvSpPr>
        <p:spPr>
          <a:xfrm>
            <a:off x="5897199" y="392758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283;p28">
            <a:extLst>
              <a:ext uri="{FF2B5EF4-FFF2-40B4-BE49-F238E27FC236}">
                <a16:creationId xmlns:a16="http://schemas.microsoft.com/office/drawing/2014/main" xmlns="" id="{402D0779-AD44-4678-BE7B-CF4B95291BF2}"/>
              </a:ext>
            </a:extLst>
          </p:cNvPr>
          <p:cNvSpPr/>
          <p:nvPr/>
        </p:nvSpPr>
        <p:spPr>
          <a:xfrm>
            <a:off x="6969257" y="3927584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83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284;p28">
            <a:extLst>
              <a:ext uri="{FF2B5EF4-FFF2-40B4-BE49-F238E27FC236}">
                <a16:creationId xmlns:a16="http://schemas.microsoft.com/office/drawing/2014/main" xmlns="" id="{4871BF52-CE02-4281-87DA-76C18909AA11}"/>
              </a:ext>
            </a:extLst>
          </p:cNvPr>
          <p:cNvSpPr/>
          <p:nvPr/>
        </p:nvSpPr>
        <p:spPr>
          <a:xfrm>
            <a:off x="7830052" y="392758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39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6783946" y="515995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3371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LIGHT INDUSTRY</a:t>
            </a:r>
          </a:p>
        </p:txBody>
      </p:sp>
      <p:cxnSp>
        <p:nvCxnSpPr>
          <p:cNvPr id="3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72" name="Прямоугольник 71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978359" y="898387"/>
            <a:ext cx="1642656" cy="173760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997420" y="581954"/>
            <a:ext cx="1626718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200" b="1" spc="-5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Cotton fiber</a:t>
            </a:r>
            <a:endParaRPr lang="x-none" sz="1200" b="1" spc="-5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1527570" y="977687"/>
            <a:ext cx="872167" cy="683671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1514959" y="1780458"/>
            <a:ext cx="897014" cy="8344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</a:t>
            </a:r>
            <a:endParaRPr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577043" y="1160449"/>
            <a:ext cx="765082" cy="83441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55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9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342882" y="896419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323962" y="1747605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800" spc="-5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3851511" y="898387"/>
            <a:ext cx="1584279" cy="173760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3851510" y="568860"/>
            <a:ext cx="158427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200" b="1" spc="-5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Cotton yarn</a:t>
            </a:r>
            <a:endParaRPr lang="x-none" sz="1200" b="1" spc="-5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4229668" y="977687"/>
            <a:ext cx="872167" cy="683671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4217057" y="1780458"/>
            <a:ext cx="897014" cy="8344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4038672" y="896419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4134053" y="1747605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800" spc="-5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Прямоугольник 95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6609395" y="898387"/>
            <a:ext cx="1564749" cy="173760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609394" y="568860"/>
            <a:ext cx="1564749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200" b="1" spc="-5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Cotton fabric</a:t>
            </a:r>
            <a:endParaRPr lang="x-none" sz="1200" b="1" spc="-5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6962328" y="977687"/>
            <a:ext cx="872167" cy="683671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m2</a:t>
            </a:r>
          </a:p>
        </p:txBody>
      </p:sp>
      <p:sp>
        <p:nvSpPr>
          <p:cNvPr id="99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6956023" y="1780458"/>
            <a:ext cx="897014" cy="8344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165</a:t>
            </a:r>
            <a:endParaRPr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mln m </a:t>
            </a:r>
            <a:r>
              <a:rPr lang="en" sz="900" b="1" spc="-5" baseline="30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777638" y="896419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891938" y="1747605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800" spc="-5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8559" y="3062107"/>
            <a:ext cx="1339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</a:rPr>
              <a:t>Necessary</a:t>
            </a:r>
          </a:p>
          <a:p>
            <a:pPr algn="ctr"/>
            <a:r>
              <a:rPr lang="en" sz="6000" b="1" dirty="0">
                <a:solidFill>
                  <a:srgbClr val="00B050"/>
                </a:solidFill>
              </a:rPr>
              <a:t>4</a:t>
            </a:r>
          </a:p>
          <a:p>
            <a:pPr algn="ctr"/>
            <a:r>
              <a:rPr lang="en" b="1" dirty="0">
                <a:solidFill>
                  <a:srgbClr val="002060"/>
                </a:solidFill>
              </a:rPr>
              <a:t>factory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42472" y="4281860"/>
            <a:ext cx="12009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" dirty="0">
                <a:solidFill>
                  <a:srgbClr val="002060"/>
                </a:solidFill>
              </a:rPr>
              <a:t>Spinning mill</a:t>
            </a:r>
          </a:p>
        </p:txBody>
      </p:sp>
      <p:pic>
        <p:nvPicPr>
          <p:cNvPr id="2050" name="Picture 2" descr="Прядильные цеха - Ozcanlar Тексти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963" y="3291100"/>
            <a:ext cx="1339373" cy="88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85427" y="4281859"/>
            <a:ext cx="18000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en" dirty="0">
                <a:solidFill>
                  <a:srgbClr val="002060"/>
                </a:solidFill>
              </a:rPr>
              <a:t>Textile factory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708637" y="4281859"/>
            <a:ext cx="16065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" dirty="0">
                <a:solidFill>
                  <a:srgbClr val="002060"/>
                </a:solidFill>
              </a:rPr>
              <a:t>Garment factories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2052" name="Picture 4" descr="В Намангане построят текстильный завод. — Stampa Text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630" y="3283366"/>
            <a:ext cx="1253980" cy="89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родажа швейной фабрик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1" r="14198"/>
          <a:stretch/>
        </p:blipFill>
        <p:spPr bwMode="auto">
          <a:xfrm>
            <a:off x="6751725" y="3291100"/>
            <a:ext cx="1406284" cy="883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Равнобедренный треугольник 5"/>
          <p:cNvSpPr/>
          <p:nvPr/>
        </p:nvSpPr>
        <p:spPr>
          <a:xfrm rot="5400000">
            <a:off x="1261136" y="3738543"/>
            <a:ext cx="1064990" cy="1785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8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21649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3371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LIGHT INDUSTRY</a:t>
            </a:r>
          </a:p>
        </p:txBody>
      </p:sp>
      <p:cxnSp>
        <p:nvCxnSpPr>
          <p:cNvPr id="3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1580091" y="882672"/>
            <a:ext cx="2510113" cy="173760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580091" y="571148"/>
            <a:ext cx="2510113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200" b="1" spc="-5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Cattle skins</a:t>
            </a:r>
            <a:endParaRPr lang="x-none" sz="1200" b="1" spc="-5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2116690" y="979245"/>
            <a:ext cx="872167" cy="683671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516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pieces</a:t>
            </a:r>
            <a:endParaRPr lang="ru-RU" sz="7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2116690" y="1764743"/>
            <a:ext cx="1833637" cy="8344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" sz="24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" sz="36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pieces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1178775" y="1144734"/>
            <a:ext cx="765082" cy="83441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" sz="24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" sz="36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pieces</a:t>
            </a:r>
            <a:endParaRPr lang="ru-RU" sz="9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2411269" y="1731890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800" spc="-5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3139340" y="963028"/>
            <a:ext cx="872167" cy="683671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175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pieces</a:t>
            </a:r>
            <a:endParaRPr lang="ru-RU" sz="7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2954652" y="881760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export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325352" y="3681478"/>
            <a:ext cx="14661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" b="1" dirty="0">
              <a:solidFill>
                <a:srgbClr val="002060"/>
              </a:solidFill>
            </a:endParaRPr>
          </a:p>
          <a:p>
            <a:pPr algn="ctr"/>
            <a:r>
              <a:rPr lang="en" b="1" dirty="0">
                <a:solidFill>
                  <a:srgbClr val="002060"/>
                </a:solidFill>
              </a:rPr>
              <a:t>Factories for construction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2186948" y="4271279"/>
            <a:ext cx="17277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dirty="0">
                <a:solidFill>
                  <a:srgbClr val="002060"/>
                </a:solidFill>
              </a:rPr>
              <a:t>Factories</a:t>
            </a:r>
          </a:p>
          <a:p>
            <a:pPr algn="ctr"/>
            <a:r>
              <a:rPr lang="en" dirty="0">
                <a:solidFill>
                  <a:srgbClr val="002060"/>
                </a:solidFill>
              </a:rPr>
              <a:t>for leather dressing</a:t>
            </a:r>
          </a:p>
        </p:txBody>
      </p:sp>
      <p:sp>
        <p:nvSpPr>
          <p:cNvPr id="130" name="Прямоугольник 129"/>
          <p:cNvSpPr/>
          <p:nvPr/>
        </p:nvSpPr>
        <p:spPr>
          <a:xfrm>
            <a:off x="4427753" y="4266254"/>
            <a:ext cx="1726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dirty="0">
                <a:solidFill>
                  <a:srgbClr val="002060"/>
                </a:solidFill>
              </a:rPr>
              <a:t>Factories</a:t>
            </a:r>
          </a:p>
          <a:p>
            <a:pPr algn="ctr"/>
            <a:r>
              <a:rPr lang="en-US" dirty="0">
                <a:solidFill>
                  <a:srgbClr val="002060"/>
                </a:solidFill>
              </a:rPr>
              <a:t>f</a:t>
            </a:r>
            <a:r>
              <a:rPr lang="en" dirty="0">
                <a:solidFill>
                  <a:srgbClr val="002060"/>
                </a:solidFill>
              </a:rPr>
              <a:t>or wool processing</a:t>
            </a:r>
          </a:p>
        </p:txBody>
      </p:sp>
      <p:sp>
        <p:nvSpPr>
          <p:cNvPr id="133" name="Равнобедренный треугольник 132"/>
          <p:cNvSpPr/>
          <p:nvPr/>
        </p:nvSpPr>
        <p:spPr>
          <a:xfrm rot="5400000">
            <a:off x="1335754" y="3675481"/>
            <a:ext cx="1064990" cy="1785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В Казахстане растет производство кожи - Эконом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948" y="3283470"/>
            <a:ext cx="1727732" cy="96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  <a14:foregroundMark x1="72209" y1="19173" x2="72209" y2="19173"/>
                        <a14:backgroundMark x1="72791" y1="18421" x2="89070" y2="20551"/>
                        <a14:backgroundMark x1="76512" y1="13409" x2="52442" y2="25188"/>
                        <a14:backgroundMark x1="50465" y1="13158" x2="88256" y2="13409"/>
                        <a14:backgroundMark x1="89419" y1="15038" x2="51279" y2="17794"/>
                        <a14:backgroundMark x1="74767" y1="18421" x2="74767" y2="18421"/>
                        <a14:backgroundMark x1="77326" y1="17168" x2="77326" y2="17168"/>
                        <a14:backgroundMark x1="73605" y1="15915" x2="73605" y2="15915"/>
                        <a14:backgroundMark x1="73605" y1="15915" x2="73605" y2="15915"/>
                        <a14:backgroundMark x1="73023" y1="16917" x2="73023" y2="16917"/>
                        <a14:backgroundMark x1="72209" y1="17168" x2="72209" y2="17168"/>
                        <a14:backgroundMark x1="74767" y1="17794" x2="75930" y2="18045"/>
                        <a14:backgroundMark x1="78256" y1="16541" x2="69302" y2="18421"/>
                        <a14:backgroundMark x1="79419" y1="18045" x2="73605" y2="15288"/>
                        <a14:backgroundMark x1="79884" y1="16541" x2="79884" y2="16541"/>
                        <a14:backgroundMark x1="78837" y1="17794" x2="78837" y2="177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525"/>
          <a:stretch/>
        </p:blipFill>
        <p:spPr bwMode="auto">
          <a:xfrm>
            <a:off x="742884" y="3283469"/>
            <a:ext cx="831178" cy="61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E7942D22-7342-42E5-B605-C08E51C1D810}"/>
              </a:ext>
            </a:extLst>
          </p:cNvPr>
          <p:cNvSpPr/>
          <p:nvPr/>
        </p:nvSpPr>
        <p:spPr>
          <a:xfrm>
            <a:off x="2116690" y="2603526"/>
            <a:ext cx="1833637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" sz="11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currently</a:t>
            </a:r>
          </a:p>
          <a:p>
            <a:pPr algn="ctr"/>
            <a:r>
              <a:rPr lang="en" sz="11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utilized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918375" y="896419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9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5496577" y="882672"/>
            <a:ext cx="2510113" cy="173760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5496577" y="571148"/>
            <a:ext cx="2510113" cy="27699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200" b="1" spc="-5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Wool</a:t>
            </a:r>
            <a:endParaRPr lang="x-none" sz="1200" b="1" spc="-5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6394549" y="960740"/>
            <a:ext cx="872167" cy="711306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" sz="24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" sz="28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7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6033176" y="1764743"/>
            <a:ext cx="1833637" cy="8344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en" sz="24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" sz="36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4986604" y="1144735"/>
            <a:ext cx="873739" cy="83441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36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r>
              <a:rPr lang="en" sz="24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" sz="3600" b="1" spc="-1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9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9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327755" y="1731890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800" spc="-5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E7942D22-7342-42E5-B605-C08E51C1D810}"/>
              </a:ext>
            </a:extLst>
          </p:cNvPr>
          <p:cNvSpPr/>
          <p:nvPr/>
        </p:nvSpPr>
        <p:spPr>
          <a:xfrm>
            <a:off x="5884381" y="2618233"/>
            <a:ext cx="1973514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" sz="11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currently</a:t>
            </a:r>
          </a:p>
          <a:p>
            <a:pPr algn="ctr"/>
            <a:r>
              <a:rPr lang="en" sz="11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utilized</a:t>
            </a:r>
            <a:endParaRPr lang="ru-RU" sz="11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229609" y="881000"/>
            <a:ext cx="1283057" cy="21544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Recycling</a:t>
            </a:r>
            <a:endParaRPr lang="x-none" sz="8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6830632" y="4271276"/>
            <a:ext cx="13292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800"/>
              </a:spcAft>
            </a:pPr>
            <a:r>
              <a:rPr lang="en" dirty="0">
                <a:solidFill>
                  <a:srgbClr val="002060"/>
                </a:solidFill>
              </a:rPr>
              <a:t>Shoe factories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6" name="Picture 6" descr="Обувная фабрика «Муромец», г.Муром. Каталог: Рабочая, специальная обувь.  Продажа оптом по цене производителя. Ищем дилеров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387" y="3283470"/>
            <a:ext cx="1803236" cy="96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Imag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7" b="8127"/>
          <a:stretch/>
        </p:blipFill>
        <p:spPr bwMode="auto">
          <a:xfrm>
            <a:off x="4389512" y="3283470"/>
            <a:ext cx="1803236" cy="96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521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7" name="Диаграмма 176">
            <a:extLst>
              <a:ext uri="{FF2B5EF4-FFF2-40B4-BE49-F238E27FC236}">
                <a16:creationId xmlns:a16="http://schemas.microsoft.com/office/drawing/2014/main" xmlns="" id="{9755BD18-E14E-4BA5-AEDA-9EB5E26145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5436282"/>
              </p:ext>
            </p:extLst>
          </p:nvPr>
        </p:nvGraphicFramePr>
        <p:xfrm>
          <a:off x="946150" y="702037"/>
          <a:ext cx="6078932" cy="1947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A98EA60C-D08E-468A-8388-335148036EFC}"/>
              </a:ext>
            </a:extLst>
          </p:cNvPr>
          <p:cNvSpPr/>
          <p:nvPr/>
        </p:nvSpPr>
        <p:spPr>
          <a:xfrm>
            <a:off x="163008" y="565398"/>
            <a:ext cx="863002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" sz="1500" b="1" noProof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 OF FINISHED PRODUCTS</a:t>
            </a:r>
            <a:endParaRPr lang="ru-RU" sz="1500" b="1" i="1" noProof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Прямоугольник 10">
            <a:extLst>
              <a:ext uri="{FF2B5EF4-FFF2-40B4-BE49-F238E27FC236}">
                <a16:creationId xmlns:a16="http://schemas.microsoft.com/office/drawing/2014/main" xmlns="" id="{7B0C000E-FB24-4A80-91F1-15F166C7E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9670" y="1400978"/>
            <a:ext cx="813698" cy="508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000" b="1" i="0" dirty="0" smtClean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31,6</a:t>
            </a:r>
            <a:endParaRPr lang="kk-KZ" altLang="ru-RU" sz="1929" b="1" i="0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857" dirty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 tenge</a:t>
            </a:r>
            <a:endParaRPr lang="ru-RU" altLang="ru-RU" sz="589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178" name="Прямоугольник 10">
            <a:extLst>
              <a:ext uri="{FF2B5EF4-FFF2-40B4-BE49-F238E27FC236}">
                <a16:creationId xmlns:a16="http://schemas.microsoft.com/office/drawing/2014/main" xmlns="" id="{E2C19C31-AD63-4F65-8E5A-D97DDE1F3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727" y="1414388"/>
            <a:ext cx="813698" cy="508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000" b="1" i="0" dirty="0" smtClean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35,8</a:t>
            </a:r>
            <a:endParaRPr lang="kk-KZ" altLang="ru-RU" sz="1800" b="1" i="0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857" dirty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 tenge</a:t>
            </a:r>
            <a:endParaRPr lang="ru-RU" altLang="ru-RU" sz="589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180" name="Прямоугольник 10">
            <a:extLst>
              <a:ext uri="{FF2B5EF4-FFF2-40B4-BE49-F238E27FC236}">
                <a16:creationId xmlns:a16="http://schemas.microsoft.com/office/drawing/2014/main" xmlns="" id="{5AE9137F-47A5-44D6-A72F-2B4A75ED6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0066" y="1417457"/>
            <a:ext cx="698155" cy="47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000" b="1" i="0" dirty="0" smtClean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14,7</a:t>
            </a:r>
            <a:endParaRPr lang="en" altLang="ru-RU" sz="2000" b="1" i="0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643" dirty="0">
                <a:solidFill>
                  <a:schemeClr val="bg1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 tenge</a:t>
            </a:r>
            <a:endParaRPr lang="ru-RU" altLang="ru-RU" sz="536" dirty="0">
              <a:solidFill>
                <a:schemeClr val="bg1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xmlns="" id="{52609199-5A50-4B84-AC9A-90B40794866E}"/>
              </a:ext>
            </a:extLst>
          </p:cNvPr>
          <p:cNvSpPr txBox="1"/>
          <p:nvPr/>
        </p:nvSpPr>
        <p:spPr>
          <a:xfrm>
            <a:off x="1723983" y="1144146"/>
            <a:ext cx="1033056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85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State order</a:t>
            </a:r>
            <a:endParaRPr lang="ru-RU" sz="857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9" name="TextBox 198">
            <a:extLst>
              <a:ext uri="{FF2B5EF4-FFF2-40B4-BE49-F238E27FC236}">
                <a16:creationId xmlns:a16="http://schemas.microsoft.com/office/drawing/2014/main" xmlns="" id="{467C4861-4CFD-46DF-B8F1-55F5B9C2653E}"/>
              </a:ext>
            </a:extLst>
          </p:cNvPr>
          <p:cNvSpPr txBox="1"/>
          <p:nvPr/>
        </p:nvSpPr>
        <p:spPr>
          <a:xfrm>
            <a:off x="3534872" y="1150403"/>
            <a:ext cx="1223412" cy="2246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" sz="86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Subsoil users</a:t>
            </a:r>
            <a:endParaRPr lang="ru-RU" sz="86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0" name="TextBox 199">
            <a:extLst>
              <a:ext uri="{FF2B5EF4-FFF2-40B4-BE49-F238E27FC236}">
                <a16:creationId xmlns:a16="http://schemas.microsoft.com/office/drawing/2014/main" xmlns="" id="{7F4B5BEE-3BF3-4BCB-B50F-486124F52814}"/>
              </a:ext>
            </a:extLst>
          </p:cNvPr>
          <p:cNvSpPr txBox="1"/>
          <p:nvPr/>
        </p:nvSpPr>
        <p:spPr>
          <a:xfrm>
            <a:off x="4917348" y="1150402"/>
            <a:ext cx="1091966" cy="2246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6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" sz="86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tate-linked sector</a:t>
            </a:r>
            <a:endParaRPr lang="ru-RU" sz="86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6" name="Равнобедренный треугольник 1035">
            <a:extLst>
              <a:ext uri="{FF2B5EF4-FFF2-40B4-BE49-F238E27FC236}">
                <a16:creationId xmlns:a16="http://schemas.microsoft.com/office/drawing/2014/main" xmlns="" id="{1993A999-5794-4F1A-AFEE-B91B3EDE49FE}"/>
              </a:ext>
            </a:extLst>
          </p:cNvPr>
          <p:cNvSpPr/>
          <p:nvPr/>
        </p:nvSpPr>
        <p:spPr>
          <a:xfrm rot="5400000">
            <a:off x="6108455" y="1523487"/>
            <a:ext cx="541511" cy="244698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5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DB429BCB-C8C4-4128-8A01-7BE2E5AFB8CF}"/>
              </a:ext>
            </a:extLst>
          </p:cNvPr>
          <p:cNvSpPr txBox="1"/>
          <p:nvPr/>
        </p:nvSpPr>
        <p:spPr>
          <a:xfrm>
            <a:off x="1135515" y="2157853"/>
            <a:ext cx="471317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Providing</a:t>
            </a:r>
            <a:r>
              <a:rPr lang="en" sz="11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11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orders </a:t>
            </a: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regulated procurements </a:t>
            </a:r>
            <a: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" sz="1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 terms of mutual obligations</a:t>
            </a:r>
          </a:p>
        </p:txBody>
      </p:sp>
      <p:sp>
        <p:nvSpPr>
          <p:cNvPr id="39" name="Равнобедренный треугольник 38">
            <a:extLst>
              <a:ext uri="{FF2B5EF4-FFF2-40B4-BE49-F238E27FC236}">
                <a16:creationId xmlns:a16="http://schemas.microsoft.com/office/drawing/2014/main" xmlns="" id="{C1C7341A-5F71-4E27-B095-5404551B6629}"/>
              </a:ext>
            </a:extLst>
          </p:cNvPr>
          <p:cNvSpPr/>
          <p:nvPr/>
        </p:nvSpPr>
        <p:spPr>
          <a:xfrm rot="10800000">
            <a:off x="1054098" y="1988503"/>
            <a:ext cx="4876013" cy="144080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50"/>
          </a:p>
        </p:txBody>
      </p:sp>
      <p:sp>
        <p:nvSpPr>
          <p:cNvPr id="46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3371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LIGHT INDUSTRY</a:t>
            </a:r>
          </a:p>
        </p:txBody>
      </p:sp>
      <p:cxnSp>
        <p:nvCxnSpPr>
          <p:cNvPr id="4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3" name="Прямоугольник 10">
            <a:extLst>
              <a:ext uri="{FF2B5EF4-FFF2-40B4-BE49-F238E27FC236}">
                <a16:creationId xmlns:a16="http://schemas.microsoft.com/office/drawing/2014/main" xmlns="" id="{17C64138-9878-4DB1-AFB7-EDD67439A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1041" y="4121470"/>
            <a:ext cx="1462466" cy="54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357" b="1" i="0" dirty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20 473</a:t>
            </a:r>
            <a:endParaRPr lang="kk-KZ" altLang="ru-RU" sz="2357" b="1" i="0" dirty="0">
              <a:solidFill>
                <a:srgbClr val="002060"/>
              </a:solidFill>
              <a:latin typeface="Arial Black" panose="020B0A04020102020204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750" dirty="0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</a:t>
            </a:r>
            <a:endParaRPr lang="ru-RU" altLang="ru-RU" sz="562" dirty="0">
              <a:solidFill>
                <a:srgbClr val="002060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55" name="object 61"/>
          <p:cNvSpPr/>
          <p:nvPr/>
        </p:nvSpPr>
        <p:spPr>
          <a:xfrm>
            <a:off x="769357" y="3006625"/>
            <a:ext cx="3121573" cy="507831"/>
          </a:xfrm>
          <a:custGeom>
            <a:avLst/>
            <a:gdLst/>
            <a:ahLst/>
            <a:cxnLst/>
            <a:rect l="l" t="t" r="r" b="b"/>
            <a:pathLst>
              <a:path w="1728470" h="277494">
                <a:moveTo>
                  <a:pt x="1728215" y="0"/>
                </a:moveTo>
                <a:lnTo>
                  <a:pt x="0" y="0"/>
                </a:lnTo>
                <a:lnTo>
                  <a:pt x="0" y="277368"/>
                </a:lnTo>
                <a:lnTo>
                  <a:pt x="1728215" y="277368"/>
                </a:lnTo>
                <a:lnTo>
                  <a:pt x="1728215" y="0"/>
                </a:lnTo>
                <a:close/>
              </a:path>
            </a:pathLst>
          </a:cu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Retail market of the Republic of Kazakhstan</a:t>
            </a:r>
          </a:p>
          <a:p>
            <a:pPr algn="ctr">
              <a:buClr>
                <a:schemeClr val="accent1"/>
              </a:buClr>
            </a:pPr>
            <a:r>
              <a:rPr lang="en" sz="1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(import)</a:t>
            </a:r>
          </a:p>
        </p:txBody>
      </p:sp>
      <p:sp>
        <p:nvSpPr>
          <p:cNvPr id="31" name="object 61"/>
          <p:cNvSpPr/>
          <p:nvPr/>
        </p:nvSpPr>
        <p:spPr>
          <a:xfrm>
            <a:off x="554946" y="4233578"/>
            <a:ext cx="3690849" cy="507831"/>
          </a:xfrm>
          <a:custGeom>
            <a:avLst/>
            <a:gdLst/>
            <a:ahLst/>
            <a:cxnLst/>
            <a:rect l="l" t="t" r="r" b="b"/>
            <a:pathLst>
              <a:path w="1728470" h="277494">
                <a:moveTo>
                  <a:pt x="1728215" y="0"/>
                </a:moveTo>
                <a:lnTo>
                  <a:pt x="0" y="0"/>
                </a:lnTo>
                <a:lnTo>
                  <a:pt x="0" y="277368"/>
                </a:lnTo>
                <a:lnTo>
                  <a:pt x="1728215" y="277368"/>
                </a:lnTo>
                <a:lnTo>
                  <a:pt x="1728215" y="0"/>
                </a:lnTo>
                <a:close/>
              </a:path>
            </a:pathLst>
          </a:cu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Retail market of the macroregion </a:t>
            </a:r>
            <a:r>
              <a:rPr lang="en" sz="12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(import)</a:t>
            </a:r>
          </a:p>
        </p:txBody>
      </p:sp>
      <p:sp>
        <p:nvSpPr>
          <p:cNvPr id="32" name="Прямоугольник 10">
            <a:extLst>
              <a:ext uri="{FF2B5EF4-FFF2-40B4-BE49-F238E27FC236}">
                <a16:creationId xmlns:a16="http://schemas.microsoft.com/office/drawing/2014/main" xmlns="" id="{17C64138-9878-4DB1-AFB7-EDD67439A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1041" y="2894517"/>
            <a:ext cx="1462466" cy="54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357" b="1" i="0" dirty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$ </a:t>
            </a:r>
            <a:r>
              <a:rPr lang="en" altLang="ru-RU" sz="2357" b="1" i="0" dirty="0" smtClean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3 022</a:t>
            </a:r>
            <a:endParaRPr lang="en" altLang="ru-RU" sz="2357" b="1" i="0" dirty="0">
              <a:solidFill>
                <a:srgbClr val="002060"/>
              </a:solidFill>
              <a:latin typeface="Arial Black" panose="020B0A04020102020204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750" dirty="0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</a:t>
            </a:r>
            <a:endParaRPr lang="ru-RU" altLang="ru-RU" sz="562" dirty="0">
              <a:solidFill>
                <a:srgbClr val="002060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33" name="Равнобедренный треугольник 32">
            <a:extLst>
              <a:ext uri="{FF2B5EF4-FFF2-40B4-BE49-F238E27FC236}">
                <a16:creationId xmlns:a16="http://schemas.microsoft.com/office/drawing/2014/main" xmlns="" id="{1993A999-5794-4F1A-AFEE-B91B3EDE49FE}"/>
              </a:ext>
            </a:extLst>
          </p:cNvPr>
          <p:cNvSpPr/>
          <p:nvPr/>
        </p:nvSpPr>
        <p:spPr>
          <a:xfrm rot="5400000">
            <a:off x="4015465" y="3115166"/>
            <a:ext cx="592009" cy="106083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50"/>
          </a:p>
        </p:txBody>
      </p:sp>
      <p:sp>
        <p:nvSpPr>
          <p:cNvPr id="34" name="Равнобедренный треугольник 33">
            <a:extLst>
              <a:ext uri="{FF2B5EF4-FFF2-40B4-BE49-F238E27FC236}">
                <a16:creationId xmlns:a16="http://schemas.microsoft.com/office/drawing/2014/main" xmlns="" id="{1993A999-5794-4F1A-AFEE-B91B3EDE49FE}"/>
              </a:ext>
            </a:extLst>
          </p:cNvPr>
          <p:cNvSpPr/>
          <p:nvPr/>
        </p:nvSpPr>
        <p:spPr>
          <a:xfrm rot="5400000">
            <a:off x="4015465" y="4342119"/>
            <a:ext cx="592009" cy="106083"/>
          </a:xfrm>
          <a:prstGeom prst="triangl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50"/>
          </a:p>
        </p:txBody>
      </p:sp>
      <p:sp>
        <p:nvSpPr>
          <p:cNvPr id="2" name="Правая фигурная скобка 1"/>
          <p:cNvSpPr/>
          <p:nvPr/>
        </p:nvSpPr>
        <p:spPr>
          <a:xfrm>
            <a:off x="5963507" y="2935944"/>
            <a:ext cx="443016" cy="1732906"/>
          </a:xfrm>
          <a:prstGeom prst="rightBrace">
            <a:avLst>
              <a:gd name="adj1" fmla="val 55122"/>
              <a:gd name="adj2" fmla="val 5000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Прямоугольник 10">
            <a:extLst>
              <a:ext uri="{FF2B5EF4-FFF2-40B4-BE49-F238E27FC236}">
                <a16:creationId xmlns:a16="http://schemas.microsoft.com/office/drawing/2014/main" xmlns="" id="{17C64138-9878-4DB1-AFB7-EDD67439A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4944" y="3551776"/>
            <a:ext cx="1605311" cy="54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" altLang="ru-RU" sz="2357" b="1" i="0" dirty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$ </a:t>
            </a:r>
            <a:r>
              <a:rPr lang="en" altLang="ru-RU" sz="2357" b="1" i="0" dirty="0" smtClean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23 495</a:t>
            </a:r>
            <a:endParaRPr lang="en" altLang="ru-RU" sz="2357" b="1" i="0" dirty="0">
              <a:solidFill>
                <a:srgbClr val="002060"/>
              </a:solidFill>
              <a:latin typeface="Arial Black" panose="020B0A04020102020204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" altLang="ru-RU" sz="750" dirty="0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</a:t>
            </a:r>
            <a:endParaRPr lang="ru-RU" altLang="ru-RU" sz="562" dirty="0">
              <a:solidFill>
                <a:srgbClr val="002060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28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10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" name="Прямоугольник 10">
            <a:extLst>
              <a:ext uri="{FF2B5EF4-FFF2-40B4-BE49-F238E27FC236}">
                <a16:creationId xmlns:a16="http://schemas.microsoft.com/office/drawing/2014/main" xmlns="" id="{EC34C846-C00D-36C7-885E-CCC7E39FC1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1477" y="1395156"/>
            <a:ext cx="965037" cy="5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000" b="1" i="0" dirty="0" smtClean="0">
                <a:solidFill>
                  <a:schemeClr val="bg1">
                    <a:lumMod val="50000"/>
                  </a:schemeClr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$178</a:t>
            </a:r>
            <a:endParaRPr lang="kk-KZ" altLang="ru-RU" sz="2000" b="1" i="0" dirty="0">
              <a:solidFill>
                <a:schemeClr val="bg1">
                  <a:lumMod val="50000"/>
                </a:schemeClr>
              </a:solidFill>
              <a:latin typeface="Arial Black" panose="020B0A04020102020204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-US" altLang="ru-RU" sz="1000" i="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million</a:t>
            </a:r>
            <a:endParaRPr lang="ru-RU" altLang="ru-RU" sz="900" i="0" dirty="0">
              <a:solidFill>
                <a:schemeClr val="bg1">
                  <a:lumMod val="50000"/>
                </a:schemeClr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  <p:sp>
        <p:nvSpPr>
          <p:cNvPr id="5" name="Прямоугольник 10">
            <a:extLst>
              <a:ext uri="{FF2B5EF4-FFF2-40B4-BE49-F238E27FC236}">
                <a16:creationId xmlns:a16="http://schemas.microsoft.com/office/drawing/2014/main" xmlns="" id="{B9D4A154-CF78-3B2F-43D7-19E58940E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2563" y="1384638"/>
            <a:ext cx="965037" cy="54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7" tIns="34283" rIns="68567" bIns="34283">
            <a:spAutoFit/>
          </a:bodyPr>
          <a:lstStyle>
            <a:lvl1pPr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i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altLang="ru-RU" sz="2357" b="1" i="0" dirty="0" smtClean="0">
                <a:solidFill>
                  <a:srgbClr val="002060"/>
                </a:solidFill>
                <a:latin typeface="Arial Black" panose="020B0A04020102020204" pitchFamily="34" charset="0"/>
                <a:ea typeface="Segoe UI Black" panose="020B0A02040204020203" pitchFamily="34" charset="0"/>
                <a:cs typeface="Arial" pitchFamily="34" charset="0"/>
              </a:rPr>
              <a:t>82</a:t>
            </a:r>
            <a:endParaRPr lang="kk-KZ" altLang="ru-RU" sz="2357" b="1" i="0" dirty="0">
              <a:solidFill>
                <a:srgbClr val="002060"/>
              </a:solidFill>
              <a:latin typeface="Arial Black" panose="020B0A04020102020204" pitchFamily="34" charset="0"/>
              <a:ea typeface="Segoe UI Black" panose="020B0A02040204020203" pitchFamily="34" charset="0"/>
              <a:cs typeface="Arial" pitchFamily="34" charset="0"/>
            </a:endParaRPr>
          </a:p>
          <a:p>
            <a:pPr algn="ctr"/>
            <a:r>
              <a:rPr lang="en-US" altLang="ru-RU" sz="750" dirty="0" err="1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bln</a:t>
            </a:r>
            <a:r>
              <a:rPr lang="ru-RU" altLang="ru-RU" sz="750" dirty="0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. </a:t>
            </a:r>
            <a:r>
              <a:rPr lang="en-US" altLang="ru-RU" sz="750" dirty="0">
                <a:solidFill>
                  <a:srgbClr val="002060"/>
                </a:solidFill>
                <a:latin typeface="Arial" pitchFamily="34" charset="0"/>
                <a:ea typeface="Segoe UI Black" panose="020B0A02040204020203" pitchFamily="34" charset="0"/>
                <a:cs typeface="Arial" pitchFamily="34" charset="0"/>
              </a:rPr>
              <a:t>tenge</a:t>
            </a:r>
            <a:endParaRPr lang="ru-RU" altLang="ru-RU" sz="562" dirty="0">
              <a:solidFill>
                <a:srgbClr val="002060"/>
              </a:solidFill>
              <a:latin typeface="Arial" pitchFamily="34" charset="0"/>
              <a:ea typeface="Segoe UI Black" panose="020B0A02040204020203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595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32"/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ru-RU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32"/>
          <p:cNvSpPr/>
          <p:nvPr/>
        </p:nvSpPr>
        <p:spPr>
          <a:xfrm>
            <a:off x="258318" y="517114"/>
            <a:ext cx="4528097" cy="4408031"/>
          </a:xfrm>
          <a:prstGeom prst="roundRect">
            <a:avLst>
              <a:gd name="adj" fmla="val 3561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32"/>
          <p:cNvSpPr/>
          <p:nvPr/>
        </p:nvSpPr>
        <p:spPr>
          <a:xfrm>
            <a:off x="1928735" y="584753"/>
            <a:ext cx="897185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833C0B"/>
                </a:solidFill>
                <a:latin typeface="Arial"/>
                <a:ea typeface="Arial"/>
                <a:cs typeface="Arial"/>
                <a:sym typeface="Arial"/>
              </a:rPr>
              <a:t>products</a:t>
            </a:r>
            <a:endParaRPr sz="800" b="0" i="1" u="none" strike="noStrike" cap="none">
              <a:solidFill>
                <a:srgbClr val="833C0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32"/>
          <p:cNvSpPr/>
          <p:nvPr/>
        </p:nvSpPr>
        <p:spPr>
          <a:xfrm>
            <a:off x="4841031" y="517113"/>
            <a:ext cx="1931839" cy="4408031"/>
          </a:xfrm>
          <a:prstGeom prst="roundRect">
            <a:avLst>
              <a:gd name="adj" fmla="val 6528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32"/>
          <p:cNvSpPr/>
          <p:nvPr/>
        </p:nvSpPr>
        <p:spPr>
          <a:xfrm>
            <a:off x="6827487" y="517113"/>
            <a:ext cx="1931839" cy="4408031"/>
          </a:xfrm>
          <a:prstGeom prst="roundRect">
            <a:avLst>
              <a:gd name="adj" fmla="val 6529"/>
            </a:avLst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32"/>
          <p:cNvSpPr/>
          <p:nvPr/>
        </p:nvSpPr>
        <p:spPr>
          <a:xfrm>
            <a:off x="5444082" y="540611"/>
            <a:ext cx="1484300" cy="277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833C0B"/>
                </a:solidFill>
                <a:latin typeface="Arial"/>
                <a:ea typeface="Arial"/>
                <a:cs typeface="Arial"/>
                <a:sym typeface="Arial"/>
              </a:rPr>
              <a:t>Kazakh import</a:t>
            </a:r>
            <a:endParaRPr sz="800" b="0" i="1" u="none" strike="noStrike" cap="none" dirty="0">
              <a:solidFill>
                <a:srgbClr val="833C0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32"/>
          <p:cNvSpPr/>
          <p:nvPr/>
        </p:nvSpPr>
        <p:spPr>
          <a:xfrm>
            <a:off x="5059486" y="800126"/>
            <a:ext cx="520501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$ million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32"/>
          <p:cNvSpPr/>
          <p:nvPr/>
        </p:nvSpPr>
        <p:spPr>
          <a:xfrm>
            <a:off x="5863888" y="800126"/>
            <a:ext cx="73783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thousand tons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32"/>
          <p:cNvSpPr/>
          <p:nvPr/>
        </p:nvSpPr>
        <p:spPr>
          <a:xfrm>
            <a:off x="7096383" y="800126"/>
            <a:ext cx="520501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$ million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p32"/>
          <p:cNvSpPr/>
          <p:nvPr/>
        </p:nvSpPr>
        <p:spPr>
          <a:xfrm>
            <a:off x="7853495" y="800126"/>
            <a:ext cx="73783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b="0" i="1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thousand tons</a:t>
            </a:r>
            <a:endParaRPr sz="400" b="0" i="1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32"/>
          <p:cNvSpPr/>
          <p:nvPr/>
        </p:nvSpPr>
        <p:spPr>
          <a:xfrm>
            <a:off x="344082" y="100794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32"/>
          <p:cNvSpPr/>
          <p:nvPr/>
        </p:nvSpPr>
        <p:spPr>
          <a:xfrm>
            <a:off x="316472" y="989731"/>
            <a:ext cx="252000" cy="2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445" name="Google Shape;445;p32"/>
          <p:cNvSpPr/>
          <p:nvPr/>
        </p:nvSpPr>
        <p:spPr>
          <a:xfrm>
            <a:off x="528020" y="1393200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FOOTWEAR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with soles and uppers of rubber or plastics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6" name="Google Shape;446;p32"/>
          <p:cNvSpPr/>
          <p:nvPr/>
        </p:nvSpPr>
        <p:spPr>
          <a:xfrm>
            <a:off x="5039558" y="1393200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102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32"/>
          <p:cNvSpPr/>
          <p:nvPr/>
        </p:nvSpPr>
        <p:spPr>
          <a:xfrm>
            <a:off x="5897199" y="139320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32"/>
          <p:cNvSpPr/>
          <p:nvPr/>
        </p:nvSpPr>
        <p:spPr>
          <a:xfrm>
            <a:off x="6969257" y="1393200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478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32"/>
          <p:cNvSpPr/>
          <p:nvPr/>
        </p:nvSpPr>
        <p:spPr>
          <a:xfrm>
            <a:off x="7886806" y="139320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67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32"/>
          <p:cNvSpPr/>
          <p:nvPr/>
        </p:nvSpPr>
        <p:spPr>
          <a:xfrm>
            <a:off x="344082" y="139809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32"/>
          <p:cNvSpPr/>
          <p:nvPr/>
        </p:nvSpPr>
        <p:spPr>
          <a:xfrm>
            <a:off x="312468" y="137988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452" name="Google Shape;452;p32"/>
          <p:cNvSpPr/>
          <p:nvPr/>
        </p:nvSpPr>
        <p:spPr>
          <a:xfrm>
            <a:off x="528019" y="2660444"/>
            <a:ext cx="431301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/>
            <a:r>
              <a:rPr lang="en" sz="1050" b="1" dirty="0">
                <a:solidFill>
                  <a:srgbClr val="002060"/>
                </a:solidFill>
              </a:rPr>
              <a:t>HOSIERY</a:t>
            </a: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" sz="1050" b="1" dirty="0">
                <a:solidFill>
                  <a:srgbClr val="002060"/>
                </a:solidFill>
              </a:rPr>
              <a:t>AND </a:t>
            </a:r>
            <a:r>
              <a:rPr lang="en-US" sz="1050" b="1" dirty="0">
                <a:solidFill>
                  <a:srgbClr val="002060"/>
                </a:solidFill>
              </a:rPr>
              <a:t>FOOTLESS SHOES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knitted/hand knitted from cotton yarn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3" name="Google Shape;453;p32"/>
          <p:cNvSpPr/>
          <p:nvPr/>
        </p:nvSpPr>
        <p:spPr>
          <a:xfrm>
            <a:off x="5039558" y="2698280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81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p32"/>
          <p:cNvSpPr/>
          <p:nvPr/>
        </p:nvSpPr>
        <p:spPr>
          <a:xfrm>
            <a:off x="5897199" y="269828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32"/>
          <p:cNvSpPr/>
          <p:nvPr/>
        </p:nvSpPr>
        <p:spPr>
          <a:xfrm>
            <a:off x="6969257" y="2698280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224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32"/>
          <p:cNvSpPr/>
          <p:nvPr/>
        </p:nvSpPr>
        <p:spPr>
          <a:xfrm>
            <a:off x="7886806" y="269828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33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32"/>
          <p:cNvSpPr/>
          <p:nvPr/>
        </p:nvSpPr>
        <p:spPr>
          <a:xfrm>
            <a:off x="344082" y="1841356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8" name="Google Shape;458;p32"/>
          <p:cNvSpPr/>
          <p:nvPr/>
        </p:nvSpPr>
        <p:spPr>
          <a:xfrm>
            <a:off x="312468" y="1823139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459" name="Google Shape;459;p32"/>
          <p:cNvSpPr/>
          <p:nvPr/>
        </p:nvSpPr>
        <p:spPr>
          <a:xfrm>
            <a:off x="528020" y="2251376"/>
            <a:ext cx="4258396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PANTS, OVERALLS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cotton breeches and shorts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" name="Google Shape;460;p32"/>
          <p:cNvSpPr/>
          <p:nvPr/>
        </p:nvSpPr>
        <p:spPr>
          <a:xfrm>
            <a:off x="5039558" y="2295518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85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32"/>
          <p:cNvSpPr/>
          <p:nvPr/>
        </p:nvSpPr>
        <p:spPr>
          <a:xfrm>
            <a:off x="5897199" y="2295518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4,4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32"/>
          <p:cNvSpPr/>
          <p:nvPr/>
        </p:nvSpPr>
        <p:spPr>
          <a:xfrm>
            <a:off x="6969257" y="2295518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420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32"/>
          <p:cNvSpPr/>
          <p:nvPr/>
        </p:nvSpPr>
        <p:spPr>
          <a:xfrm>
            <a:off x="7886806" y="2295518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32"/>
          <p:cNvSpPr/>
          <p:nvPr/>
        </p:nvSpPr>
        <p:spPr>
          <a:xfrm>
            <a:off x="344082" y="2290920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32"/>
          <p:cNvSpPr/>
          <p:nvPr/>
        </p:nvSpPr>
        <p:spPr>
          <a:xfrm>
            <a:off x="312468" y="2272703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466" name="Google Shape;466;p32"/>
          <p:cNvSpPr/>
          <p:nvPr/>
        </p:nvSpPr>
        <p:spPr>
          <a:xfrm>
            <a:off x="528020" y="951556"/>
            <a:ext cx="424578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T-SHIRTS, SWEATSHIRTS WITH SLEEVES</a:t>
            </a:r>
            <a:endParaRPr lang="en-US" dirty="0"/>
          </a:p>
          <a:p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of cotton yarn, crocheted or crocheted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7" name="Google Shape;467;p32"/>
          <p:cNvSpPr/>
          <p:nvPr/>
        </p:nvSpPr>
        <p:spPr>
          <a:xfrm>
            <a:off x="5039558" y="1008310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106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32"/>
          <p:cNvSpPr/>
          <p:nvPr/>
        </p:nvSpPr>
        <p:spPr>
          <a:xfrm>
            <a:off x="5897199" y="100831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9,3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32"/>
          <p:cNvSpPr/>
          <p:nvPr/>
        </p:nvSpPr>
        <p:spPr>
          <a:xfrm>
            <a:off x="6969257" y="1008310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642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32"/>
          <p:cNvSpPr/>
          <p:nvPr/>
        </p:nvSpPr>
        <p:spPr>
          <a:xfrm>
            <a:off x="7886806" y="100831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40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32"/>
          <p:cNvSpPr/>
          <p:nvPr/>
        </p:nvSpPr>
        <p:spPr>
          <a:xfrm>
            <a:off x="344082" y="2671117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32"/>
          <p:cNvSpPr/>
          <p:nvPr/>
        </p:nvSpPr>
        <p:spPr>
          <a:xfrm>
            <a:off x="312468" y="2652900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473" name="Google Shape;473;p32"/>
          <p:cNvSpPr/>
          <p:nvPr/>
        </p:nvSpPr>
        <p:spPr>
          <a:xfrm>
            <a:off x="528020" y="3531464"/>
            <a:ext cx="4245782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FOOTWEAR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with rubber or plastic soles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4" name="Google Shape;474;p32"/>
          <p:cNvSpPr/>
          <p:nvPr/>
        </p:nvSpPr>
        <p:spPr>
          <a:xfrm>
            <a:off x="5039558" y="3531464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54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32"/>
          <p:cNvSpPr/>
          <p:nvPr/>
        </p:nvSpPr>
        <p:spPr>
          <a:xfrm>
            <a:off x="5897199" y="353146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3,</a:t>
            </a:r>
            <a:r>
              <a:rPr lang="en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32"/>
          <p:cNvSpPr/>
          <p:nvPr/>
        </p:nvSpPr>
        <p:spPr>
          <a:xfrm>
            <a:off x="6969257" y="3531464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925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32"/>
          <p:cNvSpPr/>
          <p:nvPr/>
        </p:nvSpPr>
        <p:spPr>
          <a:xfrm>
            <a:off x="7886806" y="3531464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66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p32"/>
          <p:cNvSpPr/>
          <p:nvPr/>
        </p:nvSpPr>
        <p:spPr>
          <a:xfrm>
            <a:off x="344082" y="3080185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32"/>
          <p:cNvSpPr/>
          <p:nvPr/>
        </p:nvSpPr>
        <p:spPr>
          <a:xfrm>
            <a:off x="312468" y="3061968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480" name="Google Shape;480;p32"/>
          <p:cNvSpPr/>
          <p:nvPr/>
        </p:nvSpPr>
        <p:spPr>
          <a:xfrm>
            <a:off x="528020" y="4346588"/>
            <a:ext cx="424578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FOOTWEAR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with soles of rubber, plastics, natural or composition leather, with uppers of natural leather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1" name="Google Shape;481;p32"/>
          <p:cNvSpPr/>
          <p:nvPr/>
        </p:nvSpPr>
        <p:spPr>
          <a:xfrm>
            <a:off x="5039558" y="4403342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27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32"/>
          <p:cNvSpPr/>
          <p:nvPr/>
        </p:nvSpPr>
        <p:spPr>
          <a:xfrm>
            <a:off x="5897199" y="4403342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32"/>
          <p:cNvSpPr/>
          <p:nvPr/>
        </p:nvSpPr>
        <p:spPr>
          <a:xfrm>
            <a:off x="6969257" y="4403342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702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p32"/>
          <p:cNvSpPr/>
          <p:nvPr/>
        </p:nvSpPr>
        <p:spPr>
          <a:xfrm>
            <a:off x="7886806" y="4403342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2060"/>
                </a:solidFill>
              </a:rPr>
              <a:t>30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32"/>
          <p:cNvSpPr/>
          <p:nvPr/>
        </p:nvSpPr>
        <p:spPr>
          <a:xfrm>
            <a:off x="344082" y="3523443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32"/>
          <p:cNvSpPr/>
          <p:nvPr/>
        </p:nvSpPr>
        <p:spPr>
          <a:xfrm>
            <a:off x="312468" y="3505226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/>
          </a:p>
        </p:txBody>
      </p:sp>
      <p:sp>
        <p:nvSpPr>
          <p:cNvPr id="487" name="Google Shape;487;p32"/>
          <p:cNvSpPr/>
          <p:nvPr/>
        </p:nvSpPr>
        <p:spPr>
          <a:xfrm>
            <a:off x="528019" y="3045316"/>
            <a:ext cx="431301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SWEATERS, PULLOVERS, JUMPERS, VESTS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knitted/hand-knitted cotton yarn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8" name="Google Shape;488;p32"/>
          <p:cNvSpPr/>
          <p:nvPr/>
        </p:nvSpPr>
        <p:spPr>
          <a:xfrm>
            <a:off x="5039558" y="3108376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73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32"/>
          <p:cNvSpPr/>
          <p:nvPr/>
        </p:nvSpPr>
        <p:spPr>
          <a:xfrm>
            <a:off x="5897199" y="310837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3,3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32"/>
          <p:cNvSpPr/>
          <p:nvPr/>
        </p:nvSpPr>
        <p:spPr>
          <a:xfrm>
            <a:off x="6969257" y="3108376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567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32"/>
          <p:cNvSpPr/>
          <p:nvPr/>
        </p:nvSpPr>
        <p:spPr>
          <a:xfrm>
            <a:off x="7886806" y="310837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27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32"/>
          <p:cNvSpPr/>
          <p:nvPr/>
        </p:nvSpPr>
        <p:spPr>
          <a:xfrm>
            <a:off x="344082" y="3954089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32"/>
          <p:cNvSpPr/>
          <p:nvPr/>
        </p:nvSpPr>
        <p:spPr>
          <a:xfrm>
            <a:off x="312468" y="3935872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sp>
        <p:nvSpPr>
          <p:cNvPr id="494" name="Google Shape;494;p32"/>
          <p:cNvSpPr/>
          <p:nvPr/>
        </p:nvSpPr>
        <p:spPr>
          <a:xfrm>
            <a:off x="528020" y="1781216"/>
            <a:ext cx="4313011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PANTS, OVERALLS</a:t>
            </a:r>
            <a:endParaRPr dirty="0"/>
          </a:p>
          <a:p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breeches and shorts for women or girls, of cotton yarn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5" name="Google Shape;495;p32"/>
          <p:cNvSpPr/>
          <p:nvPr/>
        </p:nvSpPr>
        <p:spPr>
          <a:xfrm>
            <a:off x="5039558" y="1837970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B050"/>
                </a:solidFill>
              </a:rPr>
              <a:t>91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32"/>
          <p:cNvSpPr/>
          <p:nvPr/>
        </p:nvSpPr>
        <p:spPr>
          <a:xfrm>
            <a:off x="5897199" y="183797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32"/>
          <p:cNvSpPr/>
          <p:nvPr/>
        </p:nvSpPr>
        <p:spPr>
          <a:xfrm>
            <a:off x="6969257" y="1837970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466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32"/>
          <p:cNvSpPr/>
          <p:nvPr/>
        </p:nvSpPr>
        <p:spPr>
          <a:xfrm>
            <a:off x="7886806" y="1837970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p32"/>
          <p:cNvSpPr/>
          <p:nvPr/>
        </p:nvSpPr>
        <p:spPr>
          <a:xfrm>
            <a:off x="344082" y="4391038"/>
            <a:ext cx="216000" cy="2155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32"/>
          <p:cNvSpPr/>
          <p:nvPr/>
        </p:nvSpPr>
        <p:spPr>
          <a:xfrm>
            <a:off x="312468" y="4372821"/>
            <a:ext cx="260008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/>
          </a:p>
        </p:txBody>
      </p:sp>
      <p:sp>
        <p:nvSpPr>
          <p:cNvPr id="501" name="Google Shape;501;p32"/>
          <p:cNvSpPr/>
          <p:nvPr/>
        </p:nvSpPr>
        <p:spPr>
          <a:xfrm>
            <a:off x="528020" y="3894922"/>
            <a:ext cx="4245782" cy="392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TOILET AND KITCHEN LINEN</a:t>
            </a:r>
            <a:endParaRPr dirty="0"/>
          </a:p>
          <a:p>
            <a:pPr marL="0" lvl="0" indent="0">
              <a:buFont typeface="Arial"/>
              <a:buNone/>
            </a:pP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from terry materials with cotton yarn</a:t>
            </a:r>
            <a:endParaRPr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2" name="Google Shape;502;p32"/>
          <p:cNvSpPr/>
          <p:nvPr/>
        </p:nvSpPr>
        <p:spPr>
          <a:xfrm>
            <a:off x="5039558" y="3951676"/>
            <a:ext cx="56035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54</a:t>
            </a:r>
            <a:endParaRPr sz="1050" b="0" i="1" u="none" strike="noStrike" cap="none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32"/>
          <p:cNvSpPr/>
          <p:nvPr/>
        </p:nvSpPr>
        <p:spPr>
          <a:xfrm>
            <a:off x="5897199" y="395167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i="0" u="none" strike="noStrike" cap="none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sz="1050" b="0" i="1" u="none" strike="noStrike" cap="none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32"/>
          <p:cNvSpPr/>
          <p:nvPr/>
        </p:nvSpPr>
        <p:spPr>
          <a:xfrm>
            <a:off x="6969257" y="3951676"/>
            <a:ext cx="77475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112</a:t>
            </a:r>
            <a:endParaRPr sz="1050" b="0" i="1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32"/>
          <p:cNvSpPr/>
          <p:nvPr/>
        </p:nvSpPr>
        <p:spPr>
          <a:xfrm>
            <a:off x="7886806" y="3951676"/>
            <a:ext cx="67120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sz="1050" b="0" i="1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32"/>
          <p:cNvSpPr txBox="1"/>
          <p:nvPr/>
        </p:nvSpPr>
        <p:spPr>
          <a:xfrm>
            <a:off x="261732" y="41834"/>
            <a:ext cx="8497593" cy="286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025" rIns="0" bIns="0" anchor="ctr" anchorCtr="0">
            <a:spAutoFit/>
          </a:bodyPr>
          <a:lstStyle/>
          <a:p>
            <a:pPr marL="12700" lvl="0">
              <a:buSzPts val="1800"/>
            </a:pPr>
            <a:r>
              <a:rPr lang="en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POTENTIAL INVESTMENT AREAS IN </a:t>
            </a:r>
            <a:r>
              <a:rPr lang="en" sz="1800" b="1" i="0" u="none" strike="noStrike" cap="none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LIGHT INDUSTRY</a:t>
            </a:r>
            <a:endParaRPr dirty="0"/>
          </a:p>
        </p:txBody>
      </p:sp>
      <p:cxnSp>
        <p:nvCxnSpPr>
          <p:cNvPr id="508" name="Google Shape;508;p32"/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09" name="Google Shape;509;p32"/>
          <p:cNvPicPr preferRelativeResize="0"/>
          <p:nvPr/>
        </p:nvPicPr>
        <p:blipFill rotWithShape="1">
          <a:blip r:embed="rId3">
            <a:alphaModFix/>
          </a:blip>
          <a:srcRect l="22799" t="26427" r="22213" b="28291"/>
          <a:stretch/>
        </p:blipFill>
        <p:spPr>
          <a:xfrm>
            <a:off x="5234557" y="608826"/>
            <a:ext cx="238078" cy="15338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Прямоугольник 78"/>
          <p:cNvSpPr/>
          <p:nvPr/>
        </p:nvSpPr>
        <p:spPr>
          <a:xfrm>
            <a:off x="6808826" y="515995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xmlns="" id="{FF69F45E-BEDB-44E7-0E5B-72E8E88FBE19}"/>
              </a:ext>
            </a:extLst>
          </p:cNvPr>
          <p:cNvSpPr/>
          <p:nvPr/>
        </p:nvSpPr>
        <p:spPr>
          <a:xfrm>
            <a:off x="43264" y="1881982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2" name="Прямоугольник: скругленные углы 61">
            <a:extLst>
              <a:ext uri="{FF2B5EF4-FFF2-40B4-BE49-F238E27FC236}">
                <a16:creationId xmlns:a16="http://schemas.microsoft.com/office/drawing/2014/main" xmlns="" id="{158A5F5B-2CBD-C233-B9A5-A052E168D20A}"/>
              </a:ext>
            </a:extLst>
          </p:cNvPr>
          <p:cNvSpPr/>
          <p:nvPr/>
        </p:nvSpPr>
        <p:spPr>
          <a:xfrm>
            <a:off x="43264" y="2472875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3" name="Прямоугольник: скругленные углы 62">
            <a:extLst>
              <a:ext uri="{FF2B5EF4-FFF2-40B4-BE49-F238E27FC236}">
                <a16:creationId xmlns:a16="http://schemas.microsoft.com/office/drawing/2014/main" xmlns="" id="{84C1C9EA-0D13-579C-30D6-047DCC3D1E86}"/>
              </a:ext>
            </a:extLst>
          </p:cNvPr>
          <p:cNvSpPr/>
          <p:nvPr/>
        </p:nvSpPr>
        <p:spPr>
          <a:xfrm>
            <a:off x="43264" y="3077899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4" name="Прямоугольник: скругленные углы 63">
            <a:extLst>
              <a:ext uri="{FF2B5EF4-FFF2-40B4-BE49-F238E27FC236}">
                <a16:creationId xmlns:a16="http://schemas.microsoft.com/office/drawing/2014/main" xmlns="" id="{84BAF155-BB3B-6165-1D42-D58E314B734D}"/>
              </a:ext>
            </a:extLst>
          </p:cNvPr>
          <p:cNvSpPr/>
          <p:nvPr/>
        </p:nvSpPr>
        <p:spPr>
          <a:xfrm>
            <a:off x="43264" y="3646552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5" name="Прямоугольник: скругленные углы 64">
            <a:extLst>
              <a:ext uri="{FF2B5EF4-FFF2-40B4-BE49-F238E27FC236}">
                <a16:creationId xmlns:a16="http://schemas.microsoft.com/office/drawing/2014/main" xmlns="" id="{A0833C72-B7BA-E0D8-50D8-3082B0A60363}"/>
              </a:ext>
            </a:extLst>
          </p:cNvPr>
          <p:cNvSpPr/>
          <p:nvPr/>
        </p:nvSpPr>
        <p:spPr>
          <a:xfrm>
            <a:off x="43264" y="4276520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0" name="Прямоугольник: скругленные углы 59">
            <a:extLst>
              <a:ext uri="{FF2B5EF4-FFF2-40B4-BE49-F238E27FC236}">
                <a16:creationId xmlns:a16="http://schemas.microsoft.com/office/drawing/2014/main" xmlns="" id="{43F629BD-8DEE-D767-BA83-16A8F08810A2}"/>
              </a:ext>
            </a:extLst>
          </p:cNvPr>
          <p:cNvSpPr/>
          <p:nvPr/>
        </p:nvSpPr>
        <p:spPr>
          <a:xfrm>
            <a:off x="43264" y="1290917"/>
            <a:ext cx="4147068" cy="47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xmlns="" id="{51921AB0-4AB7-D561-0DFB-C2983A9902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1121679"/>
              </p:ext>
            </p:extLst>
          </p:nvPr>
        </p:nvGraphicFramePr>
        <p:xfrm>
          <a:off x="5084201" y="1341913"/>
          <a:ext cx="3248546" cy="3019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864BA76-04F2-6002-FF0F-E15CDEA4319E}"/>
              </a:ext>
            </a:extLst>
          </p:cNvPr>
          <p:cNvSpPr txBox="1"/>
          <p:nvPr/>
        </p:nvSpPr>
        <p:spPr>
          <a:xfrm>
            <a:off x="5794285" y="2496524"/>
            <a:ext cx="1881926" cy="704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CONSUMPTION</a:t>
            </a:r>
            <a:r>
              <a:rPr lang="en" sz="10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2100" dirty="0">
                <a:solidFill>
                  <a:srgbClr val="00B05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9</a:t>
            </a:r>
            <a:r>
              <a:rPr lang="ru-RU" sz="2100" dirty="0">
                <a:solidFill>
                  <a:srgbClr val="00B05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77</a:t>
            </a:r>
            <a:endParaRPr lang="en" sz="2100" dirty="0">
              <a:solidFill>
                <a:srgbClr val="00B05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825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en-US" sz="825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Равнобедренный треугольник 4">
            <a:extLst>
              <a:ext uri="{FF2B5EF4-FFF2-40B4-BE49-F238E27FC236}">
                <a16:creationId xmlns:a16="http://schemas.microsoft.com/office/drawing/2014/main" xmlns="" id="{7692A667-FC53-59E2-A1E1-7EEF1F17B098}"/>
              </a:ext>
            </a:extLst>
          </p:cNvPr>
          <p:cNvSpPr/>
          <p:nvPr/>
        </p:nvSpPr>
        <p:spPr>
          <a:xfrm rot="5400000">
            <a:off x="3062244" y="2675321"/>
            <a:ext cx="3728787" cy="33490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>
              <a:solidFill>
                <a:srgbClr val="FFFFFF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FE8CE27-A758-3598-6D91-E72DB5B28017}"/>
              </a:ext>
            </a:extLst>
          </p:cNvPr>
          <p:cNvSpPr/>
          <p:nvPr/>
        </p:nvSpPr>
        <p:spPr>
          <a:xfrm>
            <a:off x="43266" y="1290917"/>
            <a:ext cx="2388677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Ammonium nitrate</a:t>
            </a: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KazAzot JSC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3922603-1AA0-06F9-0739-4C60F540567B}"/>
              </a:ext>
            </a:extLst>
          </p:cNvPr>
          <p:cNvSpPr/>
          <p:nvPr/>
        </p:nvSpPr>
        <p:spPr>
          <a:xfrm>
            <a:off x="364251" y="605053"/>
            <a:ext cx="155844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DEMANDED</a:t>
            </a:r>
          </a:p>
          <a:p>
            <a:pPr algn="ctr"/>
            <a:r>
              <a:rPr lang="en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FERTILIZERS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218D112-4BAB-8458-65D9-40B16F8A9A66}"/>
              </a:ext>
            </a:extLst>
          </p:cNvPr>
          <p:cNvSpPr/>
          <p:nvPr/>
        </p:nvSpPr>
        <p:spPr>
          <a:xfrm>
            <a:off x="3525552" y="1360166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62%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0D3475B-84CC-57D5-D6E7-EBBE8762DBF2}"/>
              </a:ext>
            </a:extLst>
          </p:cNvPr>
          <p:cNvSpPr/>
          <p:nvPr/>
        </p:nvSpPr>
        <p:spPr>
          <a:xfrm>
            <a:off x="19725" y="3054144"/>
            <a:ext cx="2421926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Urea</a:t>
            </a: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produced in the Republic of Kazakhstan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8AEBFA1C-C467-027C-E47C-CFADE78CDB6C}"/>
              </a:ext>
            </a:extLst>
          </p:cNvPr>
          <p:cNvSpPr/>
          <p:nvPr/>
        </p:nvSpPr>
        <p:spPr>
          <a:xfrm>
            <a:off x="3525551" y="3160618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0%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9F6AD405-C8F5-9FA0-C8A8-E55E7A608BA8}"/>
              </a:ext>
            </a:extLst>
          </p:cNvPr>
          <p:cNvSpPr/>
          <p:nvPr/>
        </p:nvSpPr>
        <p:spPr>
          <a:xfrm>
            <a:off x="43267" y="1890688"/>
            <a:ext cx="2388676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Ammophos </a:t>
            </a:r>
            <a:r>
              <a:rPr lang="en" sz="10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(MAP/DAP)</a:t>
            </a: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Kazphosphate LLP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CC4050E2-FF46-2428-CE96-7468C9C76E30}"/>
              </a:ext>
            </a:extLst>
          </p:cNvPr>
          <p:cNvSpPr/>
          <p:nvPr/>
        </p:nvSpPr>
        <p:spPr>
          <a:xfrm>
            <a:off x="3526949" y="1960316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72%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217AA084-BA28-6A96-BA9A-F80872063F72}"/>
              </a:ext>
            </a:extLst>
          </p:cNvPr>
          <p:cNvSpPr/>
          <p:nvPr/>
        </p:nvSpPr>
        <p:spPr>
          <a:xfrm>
            <a:off x="43264" y="4319368"/>
            <a:ext cx="2549404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 </a:t>
            </a:r>
            <a:r>
              <a:rPr lang="en" sz="10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NPK )</a:t>
            </a:r>
            <a:endParaRPr lang="en-US" sz="10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produced in the Republic of Kazakhstan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2F890E83-280B-DB9E-8CF6-90338342DB8C}"/>
              </a:ext>
            </a:extLst>
          </p:cNvPr>
          <p:cNvSpPr/>
          <p:nvPr/>
        </p:nvSpPr>
        <p:spPr>
          <a:xfrm>
            <a:off x="3508031" y="2560467"/>
            <a:ext cx="792998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3%</a:t>
            </a:r>
          </a:p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6499532A-09C8-BA5B-47E2-6BEF6CB86BF3}"/>
              </a:ext>
            </a:extLst>
          </p:cNvPr>
          <p:cNvSpPr/>
          <p:nvPr/>
        </p:nvSpPr>
        <p:spPr>
          <a:xfrm>
            <a:off x="3425150" y="798346"/>
            <a:ext cx="89479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OTP</a:t>
            </a:r>
            <a:endParaRPr lang="ru-RU" sz="1050" b="1" u="sn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90665156-A773-7551-1C5E-8D1BD8E58D92}"/>
              </a:ext>
            </a:extLst>
          </p:cNvPr>
          <p:cNvSpPr/>
          <p:nvPr/>
        </p:nvSpPr>
        <p:spPr>
          <a:xfrm>
            <a:off x="43266" y="2490459"/>
            <a:ext cx="2388675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Ammonium sulfate</a:t>
            </a: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AMT JSC, </a:t>
            </a:r>
            <a:r>
              <a:rPr lang="en" sz="9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Talas </a:t>
            </a: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 LLP </a:t>
            </a:r>
            <a:endParaRPr lang="ru-RU" sz="9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57BE8B96-75C9-9BF8-BA0C-6AA20F99801D}"/>
              </a:ext>
            </a:extLst>
          </p:cNvPr>
          <p:cNvSpPr/>
          <p:nvPr/>
        </p:nvSpPr>
        <p:spPr>
          <a:xfrm>
            <a:off x="3525550" y="3760769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0%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C363DEC3-8131-8BF3-3933-B397BDBBEB2E}"/>
              </a:ext>
            </a:extLst>
          </p:cNvPr>
          <p:cNvSpPr/>
          <p:nvPr/>
        </p:nvSpPr>
        <p:spPr>
          <a:xfrm>
            <a:off x="5522854" y="708467"/>
            <a:ext cx="253146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</a:p>
          <a:p>
            <a:pPr algn="ctr"/>
            <a:r>
              <a:rPr lang="en" sz="105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production -  </a:t>
            </a:r>
            <a:r>
              <a:rPr lang="en" sz="105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105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70,4</a:t>
            </a:r>
            <a:r>
              <a:rPr lang="en" sz="105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105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3D301563-9CF5-F936-196C-06FDF117F244}"/>
              </a:ext>
            </a:extLst>
          </p:cNvPr>
          <p:cNvSpPr/>
          <p:nvPr/>
        </p:nvSpPr>
        <p:spPr>
          <a:xfrm>
            <a:off x="7568959" y="1728351"/>
            <a:ext cx="1367052" cy="571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production</a:t>
            </a:r>
          </a:p>
          <a:p>
            <a:pPr algn="ctr"/>
            <a:r>
              <a:rPr lang="en" sz="7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 the domestic market</a:t>
            </a:r>
          </a:p>
          <a:p>
            <a:pPr algn="ctr"/>
            <a:r>
              <a:rPr lang="en" sz="788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49</a:t>
            </a:r>
            <a:r>
              <a:rPr lang="en-US" sz="788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3,6</a:t>
            </a:r>
            <a:r>
              <a:rPr lang="en" sz="788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" sz="788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thousand tons</a:t>
            </a:r>
          </a:p>
          <a:p>
            <a:pPr algn="ctr"/>
            <a:r>
              <a:rPr lang="en" sz="750" b="1" dirty="0">
                <a:solidFill>
                  <a:srgbClr val="FFFFFF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50,5%</a:t>
            </a:r>
            <a:endParaRPr lang="ru-RU" sz="600" b="1" i="1" dirty="0">
              <a:solidFill>
                <a:srgbClr val="FFFFFF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CB19DF40-F4A3-3167-2ED0-DE677BEF263F}"/>
              </a:ext>
            </a:extLst>
          </p:cNvPr>
          <p:cNvSpPr/>
          <p:nvPr/>
        </p:nvSpPr>
        <p:spPr>
          <a:xfrm>
            <a:off x="5012965" y="3452431"/>
            <a:ext cx="1001687" cy="571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8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</a:t>
            </a:r>
          </a:p>
          <a:p>
            <a:pPr algn="ctr"/>
            <a:r>
              <a:rPr lang="en" sz="788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483 </a:t>
            </a:r>
            <a:r>
              <a:rPr lang="en" sz="788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</a:p>
          <a:p>
            <a:pPr algn="ctr"/>
            <a:r>
              <a:rPr lang="en" sz="750" b="1" dirty="0">
                <a:solidFill>
                  <a:srgbClr val="FFFFFF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49,5%</a:t>
            </a:r>
            <a:endParaRPr lang="ru-RU" sz="600" b="1" i="1" dirty="0">
              <a:solidFill>
                <a:srgbClr val="FFFFFF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455A2900-AB0D-D3C9-FAFA-D43E54B6DACE}"/>
              </a:ext>
            </a:extLst>
          </p:cNvPr>
          <p:cNvSpPr/>
          <p:nvPr/>
        </p:nvSpPr>
        <p:spPr>
          <a:xfrm>
            <a:off x="7934324" y="2389696"/>
            <a:ext cx="1105478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88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export</a:t>
            </a:r>
          </a:p>
          <a:p>
            <a:pPr algn="ctr"/>
            <a:r>
              <a:rPr lang="ru-RU" sz="788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276,8</a:t>
            </a:r>
            <a:r>
              <a:rPr lang="en" sz="788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" sz="788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</a:p>
        </p:txBody>
      </p:sp>
      <p:sp>
        <p:nvSpPr>
          <p:cNvPr id="28" name="Равнобедренный треугольник 27">
            <a:extLst>
              <a:ext uri="{FF2B5EF4-FFF2-40B4-BE49-F238E27FC236}">
                <a16:creationId xmlns:a16="http://schemas.microsoft.com/office/drawing/2014/main" xmlns="" id="{17DF421B-85B3-1BDD-8DD6-D4D0A6A7232A}"/>
              </a:ext>
            </a:extLst>
          </p:cNvPr>
          <p:cNvSpPr/>
          <p:nvPr/>
        </p:nvSpPr>
        <p:spPr>
          <a:xfrm>
            <a:off x="8076673" y="2389696"/>
            <a:ext cx="148958" cy="14035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srgbClr val="FFFFFF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4835948A-5B75-2BDC-2AF3-29AC53BAF6DA}"/>
              </a:ext>
            </a:extLst>
          </p:cNvPr>
          <p:cNvSpPr/>
          <p:nvPr/>
        </p:nvSpPr>
        <p:spPr>
          <a:xfrm>
            <a:off x="7805290" y="3433443"/>
            <a:ext cx="1096310" cy="781754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srgbClr val="FFFFFF"/>
              </a:solidFill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140E3B93-4CB8-8DCD-0CEA-3BFBDCD93315}"/>
              </a:ext>
            </a:extLst>
          </p:cNvPr>
          <p:cNvSpPr/>
          <p:nvPr/>
        </p:nvSpPr>
        <p:spPr>
          <a:xfrm>
            <a:off x="7855059" y="3077899"/>
            <a:ext cx="955376" cy="71558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" sz="67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OF DOMESTIC MANIFACTURERS ON</a:t>
            </a:r>
          </a:p>
          <a:p>
            <a:pPr algn="ctr"/>
            <a:r>
              <a:rPr lang="en" sz="675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DOMESTIC MARKET</a:t>
            </a:r>
            <a:endParaRPr lang="ru-RU" sz="525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1900DE71-7B66-CFB6-CD3C-AF414F29CFA4}"/>
              </a:ext>
            </a:extLst>
          </p:cNvPr>
          <p:cNvSpPr/>
          <p:nvPr/>
        </p:nvSpPr>
        <p:spPr>
          <a:xfrm>
            <a:off x="7740750" y="3703045"/>
            <a:ext cx="1225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/>
            <a:r>
              <a:rPr lang="en" sz="2400" b="1" dirty="0">
                <a:solidFill>
                  <a:srgbClr val="00B050"/>
                </a:solidFill>
                <a:latin typeface="Arial" panose="020B0604020202020204" pitchFamily="34" charset="0"/>
              </a:rPr>
              <a:t>50,5 %</a:t>
            </a:r>
            <a:endParaRPr lang="en" sz="2400" b="1" i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B7E7173D-3B7C-B111-77EE-E6B434C9820C}"/>
              </a:ext>
            </a:extLst>
          </p:cNvPr>
          <p:cNvSpPr/>
          <p:nvPr/>
        </p:nvSpPr>
        <p:spPr>
          <a:xfrm>
            <a:off x="43264" y="3634995"/>
            <a:ext cx="2539693" cy="4524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ctr">
              <a:lnSpc>
                <a:spcPct val="120000"/>
              </a:lnSpc>
            </a:pPr>
            <a:r>
              <a:rPr lang="en" sz="105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Sulfoammophos</a:t>
            </a:r>
            <a:endParaRPr lang="en-US" sz="10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ctr">
              <a:lnSpc>
                <a:spcPct val="120000"/>
              </a:lnSpc>
            </a:pPr>
            <a:r>
              <a:rPr lang="en" sz="9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produced in the Republic of Kazakhstan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F5D549FA-6D69-6B0A-1C0E-A5094DF6E57B}"/>
              </a:ext>
            </a:extLst>
          </p:cNvPr>
          <p:cNvSpPr/>
          <p:nvPr/>
        </p:nvSpPr>
        <p:spPr>
          <a:xfrm>
            <a:off x="3525549" y="4360918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0%</a:t>
            </a:r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xmlns="" id="{B70C28AE-2BA0-BD64-FF2D-97D0614C072D}"/>
              </a:ext>
            </a:extLst>
          </p:cNvPr>
          <p:cNvSpPr/>
          <p:nvPr/>
        </p:nvSpPr>
        <p:spPr>
          <a:xfrm>
            <a:off x="2284316" y="1360166"/>
            <a:ext cx="80373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310,9</a:t>
            </a:r>
          </a:p>
        </p:txBody>
      </p: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xmlns="" id="{76867BF0-7298-0049-4E80-A848A882ECAF}"/>
              </a:ext>
            </a:extLst>
          </p:cNvPr>
          <p:cNvSpPr/>
          <p:nvPr/>
        </p:nvSpPr>
        <p:spPr>
          <a:xfrm>
            <a:off x="2387875" y="3160618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xmlns="" id="{46E6A9E6-B9CD-FA9D-BD90-8939A3541A18}"/>
              </a:ext>
            </a:extLst>
          </p:cNvPr>
          <p:cNvSpPr/>
          <p:nvPr/>
        </p:nvSpPr>
        <p:spPr>
          <a:xfrm>
            <a:off x="2284316" y="1960316"/>
            <a:ext cx="80513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446,4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EC53C671-D7F0-0818-E2F3-D95227DDC9B4}"/>
              </a:ext>
            </a:extLst>
          </p:cNvPr>
          <p:cNvSpPr/>
          <p:nvPr/>
        </p:nvSpPr>
        <p:spPr>
          <a:xfrm>
            <a:off x="2389273" y="2560467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26</a:t>
            </a: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xmlns="" id="{F239020B-B02E-72E5-F4D3-0E0EA2478C47}"/>
              </a:ext>
            </a:extLst>
          </p:cNvPr>
          <p:cNvSpPr/>
          <p:nvPr/>
        </p:nvSpPr>
        <p:spPr>
          <a:xfrm>
            <a:off x="2329756" y="798346"/>
            <a:ext cx="70404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xmlns="" id="{FD30BFAD-31D8-3555-B491-7F7CD429B49F}"/>
              </a:ext>
            </a:extLst>
          </p:cNvPr>
          <p:cNvSpPr/>
          <p:nvPr/>
        </p:nvSpPr>
        <p:spPr>
          <a:xfrm>
            <a:off x="2387874" y="3760769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xmlns="" id="{8E48E07D-693D-B312-84F6-DE95E8424FA8}"/>
              </a:ext>
            </a:extLst>
          </p:cNvPr>
          <p:cNvSpPr/>
          <p:nvPr/>
        </p:nvSpPr>
        <p:spPr>
          <a:xfrm>
            <a:off x="2387874" y="4360918"/>
            <a:ext cx="70017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ctr"/>
            <a:r>
              <a:rPr lang="en" sz="1800" b="1" dirty="0">
                <a:solidFill>
                  <a:srgbClr val="00B050"/>
                </a:solidFill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45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3371900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AGROCHEMISTRY</a:t>
            </a:r>
          </a:p>
        </p:txBody>
      </p:sp>
      <p:cxnSp>
        <p:nvCxnSpPr>
          <p:cNvPr id="46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7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12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EEB0CDA-6855-F7D1-503B-AFC54A95CCF7}"/>
              </a:ext>
            </a:extLst>
          </p:cNvPr>
          <p:cNvSpPr txBox="1"/>
          <p:nvPr/>
        </p:nvSpPr>
        <p:spPr>
          <a:xfrm>
            <a:off x="4877788" y="4026624"/>
            <a:ext cx="134891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675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675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share of the Russian Federation in imports is 77%</a:t>
            </a:r>
            <a:r>
              <a:rPr lang="ru-RU" sz="675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369005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13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58318" y="600798"/>
            <a:ext cx="4528097" cy="1890156"/>
          </a:xfrm>
          <a:prstGeom prst="roundRect">
            <a:avLst>
              <a:gd name="adj" fmla="val 42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Прямоугольник 137"/>
          <p:cNvSpPr/>
          <p:nvPr/>
        </p:nvSpPr>
        <p:spPr>
          <a:xfrm>
            <a:off x="1928735" y="712578"/>
            <a:ext cx="8971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products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841031" y="600797"/>
            <a:ext cx="1931839" cy="1890156"/>
          </a:xfrm>
          <a:prstGeom prst="roundRect">
            <a:avLst>
              <a:gd name="adj" fmla="val 65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6827487" y="600797"/>
            <a:ext cx="1931839" cy="1890156"/>
          </a:xfrm>
          <a:prstGeom prst="roundRect">
            <a:avLst>
              <a:gd name="adj" fmla="val 6529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Прямоугольник 141"/>
          <p:cNvSpPr/>
          <p:nvPr/>
        </p:nvSpPr>
        <p:spPr>
          <a:xfrm>
            <a:off x="5472635" y="656651"/>
            <a:ext cx="141569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Kazakh import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5059486" y="927951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5863888" y="927951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7096383" y="927951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7853495" y="927951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344082" y="1267074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6472" y="1248857"/>
            <a:ext cx="252000" cy="25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528020" y="1191145"/>
            <a:ext cx="42457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HERBICIDES</a:t>
            </a:r>
          </a:p>
          <a:p>
            <a:r>
              <a:rPr lang="en-US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anti-sprouting products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and plant growth regulators</a:t>
            </a:r>
          </a:p>
        </p:txBody>
      </p:sp>
      <p:sp>
        <p:nvSpPr>
          <p:cNvPr id="145" name="Прямоугольник 144"/>
          <p:cNvSpPr/>
          <p:nvPr/>
        </p:nvSpPr>
        <p:spPr>
          <a:xfrm>
            <a:off x="4970353" y="1247899"/>
            <a:ext cx="7223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95,1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5897199" y="124789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2,6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6969257" y="1247899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308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7886806" y="124789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44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0" name="Овал 169"/>
          <p:cNvSpPr/>
          <p:nvPr/>
        </p:nvSpPr>
        <p:spPr>
          <a:xfrm>
            <a:off x="344082" y="1910615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12468" y="1892398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2" name="Прямоугольник 171"/>
          <p:cNvSpPr/>
          <p:nvPr/>
        </p:nvSpPr>
        <p:spPr>
          <a:xfrm>
            <a:off x="528020" y="1891440"/>
            <a:ext cx="42457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FUNGICIDES</a:t>
            </a:r>
            <a:endParaRPr lang="ru-RU" sz="10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3" name="Прямоугольник 172"/>
          <p:cNvSpPr/>
          <p:nvPr/>
        </p:nvSpPr>
        <p:spPr>
          <a:xfrm>
            <a:off x="5039558" y="1891440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36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5897199" y="1891440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2,6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5" name="Прямоугольник 174"/>
          <p:cNvSpPr/>
          <p:nvPr/>
        </p:nvSpPr>
        <p:spPr>
          <a:xfrm>
            <a:off x="6969257" y="1891440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321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7886806" y="1891440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28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2" y="41834"/>
            <a:ext cx="8497593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POTENTIAL INVESTMENT AREAS FOR AGROCHEMISTRY GOODS</a:t>
            </a:r>
          </a:p>
        </p:txBody>
      </p:sp>
      <p:cxnSp>
        <p:nvCxnSpPr>
          <p:cNvPr id="8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9" name="Рисунок 88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9" t="26427" r="22214" b="28291"/>
          <a:stretch/>
        </p:blipFill>
        <p:spPr>
          <a:xfrm>
            <a:off x="5234557" y="736651"/>
            <a:ext cx="238078" cy="153388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6813446" y="582620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451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5920406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IRON ORE PROCESSING</a:t>
            </a:r>
          </a:p>
        </p:txBody>
      </p:sp>
      <p:cxnSp>
        <p:nvCxnSpPr>
          <p:cNvPr id="110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342900" y="593619"/>
            <a:ext cx="8458200" cy="2417910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5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xmlns="" id="{DF656209-E8BF-4FFE-B4EC-CF6B9B90859B}"/>
              </a:ext>
            </a:extLst>
          </p:cNvPr>
          <p:cNvSpPr txBox="1"/>
          <p:nvPr/>
        </p:nvSpPr>
        <p:spPr>
          <a:xfrm>
            <a:off x="2577452" y="424342"/>
            <a:ext cx="400622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STATE OF THE INDUSTRY</a:t>
            </a:r>
            <a:endParaRPr lang="x-non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3606045" y="2261479"/>
            <a:ext cx="1801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Enrichment (concentrate)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543" y="1551186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7546889" y="1911860"/>
            <a:ext cx="870854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plant is needed</a:t>
            </a:r>
            <a:endParaRPr lang="en" sz="8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algn="ctr">
              <a:buSzPts val="900"/>
            </a:pPr>
            <a:fld id="{00000000-1234-1234-1234-123412341234}" type="slidenum">
              <a:rPr lang="en" b="1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pPr algn="ctr">
                <a:buSzPts val="900"/>
              </a:pPr>
              <a:t>14</a:t>
            </a:fld>
            <a:endParaRPr b="1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22415" y="913124"/>
            <a:ext cx="1933004" cy="13483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0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230020" y="913123"/>
            <a:ext cx="1526173" cy="658326"/>
          </a:xfrm>
          <a:prstGeom prst="homePlate">
            <a:avLst>
              <a:gd name="adj" fmla="val 3553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/>
          </a:p>
        </p:txBody>
      </p:sp>
      <p:sp>
        <p:nvSpPr>
          <p:cNvPr id="41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938474" y="1162397"/>
            <a:ext cx="1719619" cy="849806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4000" b="1" spc="-1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32,8</a:t>
            </a:r>
            <a:endParaRPr sz="4000" b="1" spc="-15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229963" y="1587757"/>
            <a:ext cx="1283953" cy="669186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226335" y="1535952"/>
            <a:ext cx="12912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FFFFFF">
                    <a:lumMod val="9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i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6288301" y="1604387"/>
            <a:ext cx="1167276" cy="532416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ru-RU" sz="2800" b="1" spc="-1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8,</a:t>
            </a:r>
            <a:r>
              <a:rPr lang="en" sz="2800" b="1" spc="-1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" sz="2800" b="1" spc="-1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2800" b="1" spc="-15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6369422" y="992034"/>
            <a:ext cx="1005034" cy="518946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5,6</a:t>
            </a:r>
            <a:endParaRPr sz="2800" b="1" spc="-15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D349C6C0-3FD3-49A7-A31A-7022E246E04A}"/>
              </a:ext>
            </a:extLst>
          </p:cNvPr>
          <p:cNvSpPr txBox="1"/>
          <p:nvPr/>
        </p:nvSpPr>
        <p:spPr>
          <a:xfrm>
            <a:off x="6354182" y="1397345"/>
            <a:ext cx="1035515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8">
              <a:buClr>
                <a:srgbClr val="000000"/>
              </a:buClr>
              <a:defRPr/>
            </a:pPr>
            <a:r>
              <a:rPr lang="en" sz="700" b="1" kern="0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million tons</a:t>
            </a:r>
            <a:endParaRPr lang="ru-RU" sz="700" b="1" kern="0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628654" y="913124"/>
            <a:ext cx="1732597" cy="13483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0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3643858" y="1162397"/>
            <a:ext cx="1719619" cy="849806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4000" b="1" spc="-1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sz="4000" b="1" spc="-15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Равнобедренный треугольник 50">
            <a:extLst>
              <a:ext uri="{FF2B5EF4-FFF2-40B4-BE49-F238E27FC236}">
                <a16:creationId xmlns:a16="http://schemas.microsoft.com/office/drawing/2014/main" xmlns="" id="{BD801EB2-FCE4-4C60-A530-82D55FD1EC38}"/>
              </a:ext>
            </a:extLst>
          </p:cNvPr>
          <p:cNvSpPr/>
          <p:nvPr/>
        </p:nvSpPr>
        <p:spPr>
          <a:xfrm rot="5400000">
            <a:off x="2198081" y="1475026"/>
            <a:ext cx="1343790" cy="229115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39BAAA33-B6AA-4B38-8C8B-647860B45D42}"/>
              </a:ext>
            </a:extLst>
          </p:cNvPr>
          <p:cNvSpPr txBox="1"/>
          <p:nvPr/>
        </p:nvSpPr>
        <p:spPr>
          <a:xfrm>
            <a:off x="6064716" y="2352756"/>
            <a:ext cx="2353027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398860" algn="l"/>
              </a:tabLst>
            </a:pPr>
            <a:r>
              <a:rPr lang="en" sz="9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NOW EXPORTED:</a:t>
            </a:r>
          </a:p>
          <a:p>
            <a:pPr marL="128588" indent="-128588" algn="just">
              <a:buFont typeface="Wingdings" panose="05000000000000000000" pitchFamily="2" charset="2"/>
              <a:buChar char="§"/>
              <a:tabLst>
                <a:tab pos="398860" algn="l"/>
              </a:tabLst>
            </a:pPr>
            <a:r>
              <a:rPr lang="en-US" sz="9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China </a:t>
            </a:r>
            <a:r>
              <a:rPr lang="en" sz="9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– </a:t>
            </a:r>
            <a:r>
              <a:rPr lang="ru-RU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5,6</a:t>
            </a:r>
            <a:r>
              <a:rPr lang="en" sz="900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" sz="9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million tons</a:t>
            </a:r>
          </a:p>
          <a:p>
            <a:pPr marL="128588" indent="-128588" algn="just">
              <a:buFont typeface="Wingdings" panose="05000000000000000000" pitchFamily="2" charset="2"/>
              <a:buChar char="§"/>
              <a:tabLst>
                <a:tab pos="398860" algn="l"/>
              </a:tabLst>
            </a:pPr>
            <a:r>
              <a:rPr lang="en" sz="900" b="1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Russia – </a:t>
            </a:r>
            <a:r>
              <a:rPr lang="ru-RU" sz="1050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2,</a:t>
            </a:r>
            <a:r>
              <a:rPr lang="ru-RU" sz="105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" sz="900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" sz="9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million tons</a:t>
            </a:r>
            <a:endParaRPr lang="x-none" sz="1200" dirty="0">
              <a:solidFill>
                <a:srgbClr val="002060"/>
              </a:solidFill>
            </a:endParaRPr>
          </a:p>
        </p:txBody>
      </p:sp>
      <p:sp>
        <p:nvSpPr>
          <p:cNvPr id="56" name="Равнобедренный треугольник 55">
            <a:extLst>
              <a:ext uri="{FF2B5EF4-FFF2-40B4-BE49-F238E27FC236}">
                <a16:creationId xmlns:a16="http://schemas.microsoft.com/office/drawing/2014/main" xmlns="" id="{0BF3EFD3-4EE7-F960-6837-5D0A9FF9F363}"/>
              </a:ext>
            </a:extLst>
          </p:cNvPr>
          <p:cNvSpPr/>
          <p:nvPr/>
        </p:nvSpPr>
        <p:spPr>
          <a:xfrm rot="5400000">
            <a:off x="2751759" y="3829988"/>
            <a:ext cx="1144884" cy="14338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88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xmlns="" id="{6ED80D39-EB21-F745-6DC9-D925495FE27B}"/>
              </a:ext>
            </a:extLst>
          </p:cNvPr>
          <p:cNvSpPr/>
          <p:nvPr/>
        </p:nvSpPr>
        <p:spPr>
          <a:xfrm>
            <a:off x="1600201" y="3275254"/>
            <a:ext cx="1497650" cy="12350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0" name="object 54">
            <a:extLst>
              <a:ext uri="{FF2B5EF4-FFF2-40B4-BE49-F238E27FC236}">
                <a16:creationId xmlns:a16="http://schemas.microsoft.com/office/drawing/2014/main" xmlns="" id="{148AD88A-3C81-3A16-C469-37FF95961625}"/>
              </a:ext>
            </a:extLst>
          </p:cNvPr>
          <p:cNvSpPr txBox="1"/>
          <p:nvPr/>
        </p:nvSpPr>
        <p:spPr>
          <a:xfrm>
            <a:off x="1725237" y="3601832"/>
            <a:ext cx="1135530" cy="758541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spAutoFit/>
          </a:bodyPr>
          <a:lstStyle/>
          <a:p>
            <a:pPr marR="7620" algn="ctr"/>
            <a:r>
              <a:rPr lang="ru-RU" sz="3600" b="1" spc="-113" dirty="0" smtClean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8,</a:t>
            </a:r>
            <a:r>
              <a:rPr lang="en" sz="3600" b="1" spc="-113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6</a:t>
            </a:r>
          </a:p>
          <a:p>
            <a:pPr algn="ctr"/>
            <a:r>
              <a:rPr lang="en" sz="900" b="1" spc="-4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 per year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13DDD357-FF3E-4E1C-5A6F-E89B5C8F00AC}"/>
              </a:ext>
            </a:extLst>
          </p:cNvPr>
          <p:cNvSpPr txBox="1"/>
          <p:nvPr/>
        </p:nvSpPr>
        <p:spPr>
          <a:xfrm>
            <a:off x="1604424" y="3405236"/>
            <a:ext cx="1498461" cy="2308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7620" algn="ctr"/>
            <a:r>
              <a:rPr lang="en" sz="900" b="1" u="sng" spc="-4" dirty="0">
                <a:solidFill>
                  <a:srgbClr val="00206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POTENTIAL</a:t>
            </a:r>
          </a:p>
        </p:txBody>
      </p:sp>
      <p:sp>
        <p:nvSpPr>
          <p:cNvPr id="62" name="object 135">
            <a:extLst>
              <a:ext uri="{FF2B5EF4-FFF2-40B4-BE49-F238E27FC236}">
                <a16:creationId xmlns:a16="http://schemas.microsoft.com/office/drawing/2014/main" xmlns="" id="{9278E5DE-6B2B-24A5-48A5-79AEEF1D3F10}"/>
              </a:ext>
            </a:extLst>
          </p:cNvPr>
          <p:cNvSpPr txBox="1">
            <a:spLocks/>
          </p:cNvSpPr>
          <p:nvPr/>
        </p:nvSpPr>
        <p:spPr>
          <a:xfrm>
            <a:off x="3519992" y="3529088"/>
            <a:ext cx="4428646" cy="837850"/>
          </a:xfrm>
          <a:prstGeom prst="rect">
            <a:avLst/>
          </a:prstGeom>
        </p:spPr>
        <p:txBody>
          <a:bodyPr vert="horz" wrap="square" lIns="0" tIns="6787" rIns="0" bIns="0" rtlCol="0" anchor="ctr">
            <a:spAutoFit/>
          </a:bodyPr>
          <a:lstStyle>
            <a:defPPr>
              <a:defRPr lang="ru-RU"/>
            </a:defPPr>
            <a:lvl1pPr marL="12700" algn="ctr">
              <a:lnSpc>
                <a:spcPct val="100000"/>
              </a:lnSpc>
              <a:spcBef>
                <a:spcPts val="95"/>
              </a:spcBef>
              <a:buNone/>
              <a:defRPr sz="2400" b="1">
                <a:solidFill>
                  <a:schemeClr val="bg1"/>
                </a:solidFill>
                <a:latin typeface="Arial Black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350" u="sng" dirty="0">
                <a:solidFill>
                  <a:srgbClr val="00B0F0"/>
                </a:solidFill>
              </a:rPr>
              <a:t>THE INDICATED </a:t>
            </a:r>
            <a:r>
              <a:rPr lang="en" sz="1350" u="sng" dirty="0">
                <a:solidFill>
                  <a:srgbClr val="00B050"/>
                </a:solidFill>
              </a:rPr>
              <a:t>VOLUME OF IRON ORE  EXPORT </a:t>
            </a:r>
            <a:r>
              <a:rPr lang="en" sz="1350" u="sng" dirty="0">
                <a:solidFill>
                  <a:srgbClr val="00B0F0"/>
                </a:solidFill>
              </a:rPr>
              <a:t>IS THE POTENTIAL FOR THE IMPLEMENTATION OF THE PROJECT </a:t>
            </a:r>
            <a:r>
              <a:rPr lang="en" sz="1350" u="sng" dirty="0">
                <a:solidFill>
                  <a:srgbClr val="00B050"/>
                </a:solidFill>
              </a:rPr>
              <a:t>FOR THE PRODUCTION OF </a:t>
            </a:r>
            <a:r>
              <a:rPr lang="en-US" sz="1350" u="sng" dirty="0">
                <a:solidFill>
                  <a:srgbClr val="00B050"/>
                </a:solidFill>
              </a:rPr>
              <a:t>HOT BRIQUETTED IRON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D349C6C0-3FD3-49A7-A31A-7022E246E04A}"/>
              </a:ext>
            </a:extLst>
          </p:cNvPr>
          <p:cNvSpPr txBox="1"/>
          <p:nvPr/>
        </p:nvSpPr>
        <p:spPr>
          <a:xfrm>
            <a:off x="6354182" y="2066607"/>
            <a:ext cx="1035515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378">
              <a:buClr>
                <a:srgbClr val="000000"/>
              </a:buClr>
              <a:defRPr/>
            </a:pPr>
            <a:r>
              <a:rPr lang="en" sz="700" b="1" kern="0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million tons</a:t>
            </a:r>
            <a:endParaRPr lang="ru-RU" sz="700" b="1" kern="0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316884" y="912862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FFFFFF">
                    <a:lumMod val="9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rgbClr val="FFFFFF">
                  <a:lumMod val="9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871926" y="2261479"/>
            <a:ext cx="1801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Mining (iron ore)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12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38">
            <a:extLst>
              <a:ext uri="{FF2B5EF4-FFF2-40B4-BE49-F238E27FC236}">
                <a16:creationId xmlns:a16="http://schemas.microsoft.com/office/drawing/2014/main" xmlns="" id="{59F82578-F324-FB3E-0C33-8C4073E085CE}"/>
              </a:ext>
            </a:extLst>
          </p:cNvPr>
          <p:cNvSpPr/>
          <p:nvPr/>
        </p:nvSpPr>
        <p:spPr>
          <a:xfrm>
            <a:off x="4841031" y="517113"/>
            <a:ext cx="1931839" cy="2988087"/>
          </a:xfrm>
          <a:prstGeom prst="roundRect">
            <a:avLst>
              <a:gd name="adj" fmla="val 65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algn="ctr">
              <a:buSzPts val="900"/>
            </a:pPr>
            <a:fld id="{00000000-1234-1234-1234-123412341234}" type="slidenum">
              <a:rPr lang="en" b="1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pPr algn="ctr">
                <a:buSzPts val="900"/>
              </a:pPr>
              <a:t>15</a:t>
            </a:fld>
            <a:endParaRPr b="1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58318" y="517114"/>
            <a:ext cx="4528097" cy="2988087"/>
          </a:xfrm>
          <a:prstGeom prst="roundRect">
            <a:avLst>
              <a:gd name="adj" fmla="val 3561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38" name="Прямоугольник 137"/>
          <p:cNvSpPr/>
          <p:nvPr/>
        </p:nvSpPr>
        <p:spPr>
          <a:xfrm>
            <a:off x="1928735" y="635553"/>
            <a:ext cx="8971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products</a:t>
            </a:r>
            <a:endParaRPr lang="ru-RU" sz="800" i="1" dirty="0">
              <a:solidFill>
                <a:srgbClr val="ED7D31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6827487" y="517113"/>
            <a:ext cx="1931839" cy="2988087"/>
          </a:xfrm>
          <a:prstGeom prst="roundRect">
            <a:avLst>
              <a:gd name="adj" fmla="val 6529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42" name="Прямоугольник 141"/>
          <p:cNvSpPr/>
          <p:nvPr/>
        </p:nvSpPr>
        <p:spPr>
          <a:xfrm>
            <a:off x="5481331" y="496933"/>
            <a:ext cx="1181442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050" b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Import of KZ</a:t>
            </a:r>
          </a:p>
          <a:p>
            <a:pPr algn="ctr"/>
            <a:r>
              <a:rPr lang="en" sz="900" b="1" i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(2022)</a:t>
            </a:r>
            <a:endParaRPr lang="ru-RU" sz="600" i="1" dirty="0">
              <a:solidFill>
                <a:srgbClr val="ED7D31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5059486" y="877050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rgbClr val="000000">
                  <a:lumMod val="65000"/>
                  <a:lumOff val="3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5863888" y="877050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rgbClr val="000000">
                  <a:lumMod val="65000"/>
                  <a:lumOff val="3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7096383" y="877050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rgbClr val="000000">
                  <a:lumMod val="65000"/>
                  <a:lumOff val="3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7856782" y="877050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rgbClr val="000000">
                    <a:lumMod val="65000"/>
                    <a:lumOff val="35000"/>
                  </a:srgb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rgbClr val="000000">
                  <a:lumMod val="65000"/>
                  <a:lumOff val="3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344082" y="1084872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6472" y="1066655"/>
            <a:ext cx="252000" cy="25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70" name="Овал 169"/>
          <p:cNvSpPr/>
          <p:nvPr/>
        </p:nvSpPr>
        <p:spPr>
          <a:xfrm>
            <a:off x="344082" y="1484581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12468" y="1466364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8" name="Овал 177"/>
          <p:cNvSpPr/>
          <p:nvPr/>
        </p:nvSpPr>
        <p:spPr>
          <a:xfrm>
            <a:off x="344082" y="1884290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9" name="Прямоугольник 178"/>
          <p:cNvSpPr/>
          <p:nvPr/>
        </p:nvSpPr>
        <p:spPr>
          <a:xfrm>
            <a:off x="312468" y="1866073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86" name="Овал 185"/>
          <p:cNvSpPr/>
          <p:nvPr/>
        </p:nvSpPr>
        <p:spPr>
          <a:xfrm>
            <a:off x="344082" y="2283999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87" name="Прямоугольник 186"/>
          <p:cNvSpPr/>
          <p:nvPr/>
        </p:nvSpPr>
        <p:spPr>
          <a:xfrm>
            <a:off x="312468" y="2265782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94" name="Овал 193"/>
          <p:cNvSpPr/>
          <p:nvPr/>
        </p:nvSpPr>
        <p:spPr>
          <a:xfrm>
            <a:off x="344082" y="2683708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95" name="Прямоугольник 194"/>
          <p:cNvSpPr/>
          <p:nvPr/>
        </p:nvSpPr>
        <p:spPr>
          <a:xfrm>
            <a:off x="312468" y="2665491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87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2" y="41834"/>
            <a:ext cx="8497593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POTENTIAL INVESTMENT AREAS FOR STEEL GOODS</a:t>
            </a:r>
          </a:p>
        </p:txBody>
      </p:sp>
      <p:cxnSp>
        <p:nvCxnSpPr>
          <p:cNvPr id="8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3" name="Овал 132"/>
          <p:cNvSpPr/>
          <p:nvPr/>
        </p:nvSpPr>
        <p:spPr>
          <a:xfrm>
            <a:off x="344082" y="3087977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312468" y="3068802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9" t="26427" r="22214" b="28291"/>
          <a:stretch/>
        </p:blipFill>
        <p:spPr>
          <a:xfrm>
            <a:off x="5234557" y="602396"/>
            <a:ext cx="238078" cy="153388"/>
          </a:xfrm>
          <a:prstGeom prst="rect">
            <a:avLst/>
          </a:prstGeom>
        </p:spPr>
      </p:pic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xmlns="" id="{639B7D61-1F51-4A90-BB8E-C068D6DF7DDF}"/>
              </a:ext>
            </a:extLst>
          </p:cNvPr>
          <p:cNvSpPr/>
          <p:nvPr/>
        </p:nvSpPr>
        <p:spPr>
          <a:xfrm>
            <a:off x="528020" y="1063626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REBAR</a:t>
            </a:r>
            <a:endParaRPr lang="ru-RU" sz="9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7CCCAB61-9EAA-4E09-BC61-05997688E812}"/>
              </a:ext>
            </a:extLst>
          </p:cNvPr>
          <p:cNvSpPr/>
          <p:nvPr/>
        </p:nvSpPr>
        <p:spPr>
          <a:xfrm>
            <a:off x="5039558" y="1063626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538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964371DE-1C71-490B-B144-E4428F24810F}"/>
              </a:ext>
            </a:extLst>
          </p:cNvPr>
          <p:cNvSpPr/>
          <p:nvPr/>
        </p:nvSpPr>
        <p:spPr>
          <a:xfrm>
            <a:off x="5897199" y="1063626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734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E16418E3-C9EE-4B88-8DDF-615920C25A6D}"/>
              </a:ext>
            </a:extLst>
          </p:cNvPr>
          <p:cNvSpPr/>
          <p:nvPr/>
        </p:nvSpPr>
        <p:spPr>
          <a:xfrm>
            <a:off x="6969257" y="1063626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698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31A30403-A9DA-45C3-9B25-642DAA8D16CC}"/>
              </a:ext>
            </a:extLst>
          </p:cNvPr>
          <p:cNvSpPr/>
          <p:nvPr/>
        </p:nvSpPr>
        <p:spPr>
          <a:xfrm>
            <a:off x="7890093" y="1063626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978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84D8D6D8-2A95-4219-8168-C1D4642D21DB}"/>
              </a:ext>
            </a:extLst>
          </p:cNvPr>
          <p:cNvSpPr/>
          <p:nvPr/>
        </p:nvSpPr>
        <p:spPr>
          <a:xfrm>
            <a:off x="528020" y="1855349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BILLETS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of iron or non-alloy steel</a:t>
            </a:r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1A674368-8D0B-424C-B979-2A19A5356ED2}"/>
              </a:ext>
            </a:extLst>
          </p:cNvPr>
          <p:cNvSpPr/>
          <p:nvPr/>
        </p:nvSpPr>
        <p:spPr>
          <a:xfrm>
            <a:off x="5039558" y="1855349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420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xmlns="" id="{B9BAB876-382C-47D1-B5F8-FBAC27796B38}"/>
              </a:ext>
            </a:extLst>
          </p:cNvPr>
          <p:cNvSpPr/>
          <p:nvPr/>
        </p:nvSpPr>
        <p:spPr>
          <a:xfrm>
            <a:off x="5897199" y="185534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678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xmlns="" id="{979482DB-F57F-4BB1-8A23-A16BE58DC93B}"/>
              </a:ext>
            </a:extLst>
          </p:cNvPr>
          <p:cNvSpPr/>
          <p:nvPr/>
        </p:nvSpPr>
        <p:spPr>
          <a:xfrm>
            <a:off x="6969257" y="1855349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xmlns="" id="{34C20E53-A37A-4511-8511-29C821F680CA}"/>
              </a:ext>
            </a:extLst>
          </p:cNvPr>
          <p:cNvSpPr/>
          <p:nvPr/>
        </p:nvSpPr>
        <p:spPr>
          <a:xfrm>
            <a:off x="7890093" y="185534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xmlns="" id="{B4206DA5-BFA3-4F1F-A8D3-43150DA206DD}"/>
              </a:ext>
            </a:extLst>
          </p:cNvPr>
          <p:cNvSpPr/>
          <p:nvPr/>
        </p:nvSpPr>
        <p:spPr>
          <a:xfrm>
            <a:off x="528020" y="2276399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PIPES</a:t>
            </a:r>
            <a:r>
              <a:rPr lang="en" sz="1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welded and longitudinal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xmlns="" id="{4CE41C3B-C6A2-4F4A-A825-F1F83E00BD36}"/>
              </a:ext>
            </a:extLst>
          </p:cNvPr>
          <p:cNvSpPr/>
          <p:nvPr/>
        </p:nvSpPr>
        <p:spPr>
          <a:xfrm>
            <a:off x="5039558" y="2276399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404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xmlns="" id="{6BF7DE97-0163-4E37-BA06-907258FD12D2}"/>
              </a:ext>
            </a:extLst>
          </p:cNvPr>
          <p:cNvSpPr/>
          <p:nvPr/>
        </p:nvSpPr>
        <p:spPr>
          <a:xfrm>
            <a:off x="5897199" y="227639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280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xmlns="" id="{8B5229D2-5872-4C55-8372-A59DFF3AE132}"/>
              </a:ext>
            </a:extLst>
          </p:cNvPr>
          <p:cNvSpPr/>
          <p:nvPr/>
        </p:nvSpPr>
        <p:spPr>
          <a:xfrm>
            <a:off x="6969257" y="2276399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440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AC8D59A0-44E1-488D-AB21-D5AC7B017CB2}"/>
              </a:ext>
            </a:extLst>
          </p:cNvPr>
          <p:cNvSpPr/>
          <p:nvPr/>
        </p:nvSpPr>
        <p:spPr>
          <a:xfrm>
            <a:off x="7890093" y="227639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400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xmlns="" id="{16BE6393-FC51-43F8-83F3-63446BB9017E}"/>
              </a:ext>
            </a:extLst>
          </p:cNvPr>
          <p:cNvSpPr/>
          <p:nvPr/>
        </p:nvSpPr>
        <p:spPr>
          <a:xfrm>
            <a:off x="528020" y="1460169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FLAT-ROLLED PRODUCTS</a:t>
            </a:r>
          </a:p>
        </p:txBody>
      </p:sp>
      <p:sp>
        <p:nvSpPr>
          <p:cNvPr id="80" name="Прямоугольник 79">
            <a:extLst>
              <a:ext uri="{FF2B5EF4-FFF2-40B4-BE49-F238E27FC236}">
                <a16:creationId xmlns:a16="http://schemas.microsoft.com/office/drawing/2014/main" xmlns="" id="{560621A5-037E-4C05-A1EF-DFBF62536B05}"/>
              </a:ext>
            </a:extLst>
          </p:cNvPr>
          <p:cNvSpPr/>
          <p:nvPr/>
        </p:nvSpPr>
        <p:spPr>
          <a:xfrm>
            <a:off x="5039558" y="1460169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500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xmlns="" id="{878AB2AF-5198-4FAF-A09A-4683A8F3273B}"/>
              </a:ext>
            </a:extLst>
          </p:cNvPr>
          <p:cNvSpPr/>
          <p:nvPr/>
        </p:nvSpPr>
        <p:spPr>
          <a:xfrm>
            <a:off x="5897199" y="1460169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533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xmlns="" id="{5734D781-8774-489E-AF95-A19C3E1CD230}"/>
              </a:ext>
            </a:extLst>
          </p:cNvPr>
          <p:cNvSpPr/>
          <p:nvPr/>
        </p:nvSpPr>
        <p:spPr>
          <a:xfrm>
            <a:off x="6969257" y="1460169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1507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xmlns="" id="{1A51CDCC-24D7-487C-B6D7-EB80848A1E67}"/>
              </a:ext>
            </a:extLst>
          </p:cNvPr>
          <p:cNvSpPr/>
          <p:nvPr/>
        </p:nvSpPr>
        <p:spPr>
          <a:xfrm>
            <a:off x="7844750" y="1460169"/>
            <a:ext cx="7618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1 298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xmlns="" id="{9530588F-8719-4C7A-8377-70070AE1897C}"/>
              </a:ext>
            </a:extLst>
          </p:cNvPr>
          <p:cNvSpPr/>
          <p:nvPr/>
        </p:nvSpPr>
        <p:spPr>
          <a:xfrm>
            <a:off x="528020" y="2671131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STRUCTURAL STEEL</a:t>
            </a:r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angles, channels, I-beams and wire rod</a:t>
            </a:r>
          </a:p>
        </p:txBody>
      </p:sp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xmlns="" id="{5E12446F-93B3-4C07-9989-05048C613C1F}"/>
              </a:ext>
            </a:extLst>
          </p:cNvPr>
          <p:cNvSpPr/>
          <p:nvPr/>
        </p:nvSpPr>
        <p:spPr>
          <a:xfrm>
            <a:off x="5039558" y="2671131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25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xmlns="" id="{2A248B06-151A-4A28-8EC9-9E6C67270F0A}"/>
              </a:ext>
            </a:extLst>
          </p:cNvPr>
          <p:cNvSpPr/>
          <p:nvPr/>
        </p:nvSpPr>
        <p:spPr>
          <a:xfrm>
            <a:off x="5897199" y="2671131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53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xmlns="" id="{784AE46F-B11A-4EA7-BFD7-D1225246A731}"/>
              </a:ext>
            </a:extLst>
          </p:cNvPr>
          <p:cNvSpPr/>
          <p:nvPr/>
        </p:nvSpPr>
        <p:spPr>
          <a:xfrm>
            <a:off x="6969257" y="2671131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247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xmlns="" id="{941A6021-F86B-4EDA-9A8F-CE75B878C358}"/>
              </a:ext>
            </a:extLst>
          </p:cNvPr>
          <p:cNvSpPr/>
          <p:nvPr/>
        </p:nvSpPr>
        <p:spPr>
          <a:xfrm>
            <a:off x="7890093" y="2671131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251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xmlns="" id="{638211D9-9297-459E-A1B0-D8307C123D71}"/>
              </a:ext>
            </a:extLst>
          </p:cNvPr>
          <p:cNvSpPr/>
          <p:nvPr/>
        </p:nvSpPr>
        <p:spPr>
          <a:xfrm>
            <a:off x="528020" y="3062715"/>
            <a:ext cx="42457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WIRE ROD</a:t>
            </a:r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xmlns="" id="{028674A0-E3E8-47A0-9B42-9D2CEB6F9FCA}"/>
              </a:ext>
            </a:extLst>
          </p:cNvPr>
          <p:cNvSpPr/>
          <p:nvPr/>
        </p:nvSpPr>
        <p:spPr>
          <a:xfrm>
            <a:off x="5039558" y="3024243"/>
            <a:ext cx="5603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75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xmlns="" id="{7FAAF875-5A43-4C46-A91B-ECFA35165C0A}"/>
              </a:ext>
            </a:extLst>
          </p:cNvPr>
          <p:cNvSpPr/>
          <p:nvPr/>
        </p:nvSpPr>
        <p:spPr>
          <a:xfrm>
            <a:off x="5897199" y="3024243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ru-RU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Прямоугольник 93">
            <a:extLst>
              <a:ext uri="{FF2B5EF4-FFF2-40B4-BE49-F238E27FC236}">
                <a16:creationId xmlns:a16="http://schemas.microsoft.com/office/drawing/2014/main" xmlns="" id="{6B41ACC8-6029-413D-9236-D0E96E99394F}"/>
              </a:ext>
            </a:extLst>
          </p:cNvPr>
          <p:cNvSpPr/>
          <p:nvPr/>
        </p:nvSpPr>
        <p:spPr>
          <a:xfrm>
            <a:off x="6969257" y="3024243"/>
            <a:ext cx="77475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65</a:t>
            </a:r>
            <a:endParaRPr lang="ru-RU" sz="11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:a16="http://schemas.microsoft.com/office/drawing/2014/main" xmlns="" id="{0E067E81-725D-4404-AD59-2229329B1BD4}"/>
              </a:ext>
            </a:extLst>
          </p:cNvPr>
          <p:cNvSpPr/>
          <p:nvPr/>
        </p:nvSpPr>
        <p:spPr>
          <a:xfrm>
            <a:off x="7890093" y="3024243"/>
            <a:ext cx="6712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31</a:t>
            </a:r>
            <a:endParaRPr lang="ru-RU" sz="11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6815046" y="515995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7087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1926" y="977469"/>
            <a:ext cx="1171215" cy="13174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2067776" y="977469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9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5920406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ALUMINUM INDUSTRY</a:t>
            </a:r>
          </a:p>
        </p:txBody>
      </p:sp>
      <p:cxnSp>
        <p:nvCxnSpPr>
          <p:cNvPr id="110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9" name="Прямоугольник 118">
            <a:extLst>
              <a:ext uri="{FF2B5EF4-FFF2-40B4-BE49-F238E27FC236}">
                <a16:creationId xmlns:a16="http://schemas.microsoft.com/office/drawing/2014/main" xmlns="" id="{3FE3EE2C-7CE5-41EC-A0C5-95F78D320E67}"/>
              </a:ext>
            </a:extLst>
          </p:cNvPr>
          <p:cNvSpPr/>
          <p:nvPr/>
        </p:nvSpPr>
        <p:spPr>
          <a:xfrm>
            <a:off x="4210542" y="3275163"/>
            <a:ext cx="3165404" cy="1492714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Aluminum unalloyed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Cylindrical containers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Cast products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Wire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Construction metal structures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Foil</a:t>
            </a:r>
          </a:p>
        </p:txBody>
      </p:sp>
      <p:sp>
        <p:nvSpPr>
          <p:cNvPr id="125" name="Прямоугольник 124"/>
          <p:cNvSpPr/>
          <p:nvPr/>
        </p:nvSpPr>
        <p:spPr>
          <a:xfrm>
            <a:off x="1690062" y="3013290"/>
            <a:ext cx="6018601" cy="1888259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342900" y="627222"/>
            <a:ext cx="8458200" cy="208620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xmlns="" id="{DF656209-E8BF-4FFE-B4EC-CF6B9B90859B}"/>
              </a:ext>
            </a:extLst>
          </p:cNvPr>
          <p:cNvSpPr txBox="1"/>
          <p:nvPr/>
        </p:nvSpPr>
        <p:spPr>
          <a:xfrm>
            <a:off x="2577452" y="468702"/>
            <a:ext cx="400622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STATE OF THE INDUSTRY</a:t>
            </a:r>
            <a:endParaRPr lang="x-non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139395" y="2324955"/>
            <a:ext cx="1801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Enrichment (alumina)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865619" y="1186796"/>
            <a:ext cx="1181101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ru-RU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1,3</a:t>
            </a:r>
            <a:endParaRPr sz="40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2355616" y="3773135"/>
            <a:ext cx="1189372" cy="895972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ru-RU" sz="40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166</a:t>
            </a:r>
            <a:endParaRPr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endParaRPr lang="ru-RU" sz="10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xmlns="" id="{C167A8C4-9375-45D9-8034-FC06CAAC0243}"/>
              </a:ext>
            </a:extLst>
          </p:cNvPr>
          <p:cNvSpPr txBox="1"/>
          <p:nvPr/>
        </p:nvSpPr>
        <p:spPr>
          <a:xfrm>
            <a:off x="2337822" y="2847099"/>
            <a:ext cx="449180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dirty="0">
                <a:latin typeface="Arial" panose="020B0604020202020204" pitchFamily="34" charset="0"/>
              </a:rPr>
              <a:t>DEVELOPMENT POTENTIAL BY COMMODITY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xmlns="" id="{EDB070ED-5445-462A-8629-5B1FA0D43CB5}"/>
              </a:ext>
            </a:extLst>
          </p:cNvPr>
          <p:cNvSpPr txBox="1"/>
          <p:nvPr/>
        </p:nvSpPr>
        <p:spPr>
          <a:xfrm>
            <a:off x="4016754" y="2255162"/>
            <a:ext cx="1684588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aluminum production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6155847" y="2252494"/>
            <a:ext cx="1307677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 of finished goods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2098350" y="933189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FFFFFF">
                    <a:lumMod val="9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rgbClr val="FFFFFF">
                  <a:lumMod val="9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6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2067777" y="1648133"/>
            <a:ext cx="1102124" cy="646774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2108418" y="1594598"/>
            <a:ext cx="1005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1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2170975" y="1650821"/>
            <a:ext cx="899523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ru-RU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2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1836753" y="999077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ru-RU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4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206295" y="977469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236869" y="933189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FFFFFF">
                    <a:lumMod val="9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rgbClr val="FFFFFF">
                  <a:lumMod val="9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206295" y="1648133"/>
            <a:ext cx="1100371" cy="646774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246937" y="1594598"/>
            <a:ext cx="1005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6303191" y="1650821"/>
            <a:ext cx="918931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5962210" y="992232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4246125" y="978523"/>
            <a:ext cx="1307677" cy="1297466"/>
          </a:xfrm>
          <a:prstGeom prst="homePlate">
            <a:avLst>
              <a:gd name="adj" fmla="val 2069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4277944" y="1100691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rgbClr val="FFFFFF">
                    <a:lumMod val="9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rgbClr val="FFFFFF">
                  <a:lumMod val="9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4353112" y="1281301"/>
            <a:ext cx="998332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49</a:t>
            </a:r>
            <a:endParaRPr sz="40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983" y="1648133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663" y="1655644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7413329" y="2016318"/>
            <a:ext cx="90621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plant is needed</a:t>
            </a:r>
            <a:endParaRPr lang="x-none" sz="8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2307619" y="3339990"/>
            <a:ext cx="1320428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ALUMINUM PRODUCTS</a:t>
            </a:r>
            <a:endParaRPr lang="x-none" sz="1000" b="1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3154977" y="2052949"/>
            <a:ext cx="1033283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electrolysis plant is needed</a:t>
            </a:r>
            <a:endParaRPr lang="x-none" sz="8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16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9809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17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39287" y="606014"/>
            <a:ext cx="4528097" cy="3150645"/>
          </a:xfrm>
          <a:prstGeom prst="roundRect">
            <a:avLst>
              <a:gd name="adj" fmla="val 3561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Прямоугольник 137"/>
          <p:cNvSpPr/>
          <p:nvPr/>
        </p:nvSpPr>
        <p:spPr>
          <a:xfrm>
            <a:off x="1928735" y="673653"/>
            <a:ext cx="8971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products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841031" y="606014"/>
            <a:ext cx="1931839" cy="3150645"/>
          </a:xfrm>
          <a:prstGeom prst="roundRect">
            <a:avLst>
              <a:gd name="adj" fmla="val 65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6827487" y="606014"/>
            <a:ext cx="1931839" cy="3150645"/>
          </a:xfrm>
          <a:prstGeom prst="roundRect">
            <a:avLst>
              <a:gd name="adj" fmla="val 6529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6" name="Прямоугольник 145"/>
          <p:cNvSpPr/>
          <p:nvPr/>
        </p:nvSpPr>
        <p:spPr>
          <a:xfrm>
            <a:off x="5059486" y="967398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5863888" y="967398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7096383" y="967398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7853495" y="967398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344082" y="1175220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6472" y="1157003"/>
            <a:ext cx="252000" cy="25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70" name="Овал 169"/>
          <p:cNvSpPr/>
          <p:nvPr/>
        </p:nvSpPr>
        <p:spPr>
          <a:xfrm>
            <a:off x="344082" y="1617408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12468" y="1599191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8" name="Овал 177"/>
          <p:cNvSpPr/>
          <p:nvPr/>
        </p:nvSpPr>
        <p:spPr>
          <a:xfrm>
            <a:off x="344082" y="2059596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Прямоугольник 178"/>
          <p:cNvSpPr/>
          <p:nvPr/>
        </p:nvSpPr>
        <p:spPr>
          <a:xfrm>
            <a:off x="312468" y="2041379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86" name="Овал 185"/>
          <p:cNvSpPr/>
          <p:nvPr/>
        </p:nvSpPr>
        <p:spPr>
          <a:xfrm>
            <a:off x="344082" y="2501784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Прямоугольник 186"/>
          <p:cNvSpPr/>
          <p:nvPr/>
        </p:nvSpPr>
        <p:spPr>
          <a:xfrm>
            <a:off x="312468" y="2483567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88" name="Прямоугольник 187"/>
          <p:cNvSpPr/>
          <p:nvPr/>
        </p:nvSpPr>
        <p:spPr>
          <a:xfrm>
            <a:off x="528020" y="2054597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ROD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9" name="Прямоугольник 188"/>
          <p:cNvSpPr/>
          <p:nvPr/>
        </p:nvSpPr>
        <p:spPr>
          <a:xfrm>
            <a:off x="5039558" y="2054597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18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0" name="Прямоугольник 189"/>
          <p:cNvSpPr/>
          <p:nvPr/>
        </p:nvSpPr>
        <p:spPr>
          <a:xfrm>
            <a:off x="5897199" y="205459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1" name="Прямоугольник 190"/>
          <p:cNvSpPr/>
          <p:nvPr/>
        </p:nvSpPr>
        <p:spPr>
          <a:xfrm>
            <a:off x="6969257" y="2054597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2" name="Прямоугольник 191"/>
          <p:cNvSpPr/>
          <p:nvPr/>
        </p:nvSpPr>
        <p:spPr>
          <a:xfrm>
            <a:off x="7886806" y="205459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38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Овал 193"/>
          <p:cNvSpPr/>
          <p:nvPr/>
        </p:nvSpPr>
        <p:spPr>
          <a:xfrm>
            <a:off x="344082" y="2943972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5" name="Прямоугольник 194"/>
          <p:cNvSpPr/>
          <p:nvPr/>
        </p:nvSpPr>
        <p:spPr>
          <a:xfrm>
            <a:off x="312468" y="2925755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96" name="Прямоугольник 195"/>
          <p:cNvSpPr/>
          <p:nvPr/>
        </p:nvSpPr>
        <p:spPr>
          <a:xfrm>
            <a:off x="528020" y="2496785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HOLLOW PROFILES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7" name="Прямоугольник 196"/>
          <p:cNvSpPr/>
          <p:nvPr/>
        </p:nvSpPr>
        <p:spPr>
          <a:xfrm>
            <a:off x="5039558" y="2496785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8" name="Прямоугольник 197"/>
          <p:cNvSpPr/>
          <p:nvPr/>
        </p:nvSpPr>
        <p:spPr>
          <a:xfrm>
            <a:off x="5897199" y="249678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9" name="Прямоугольник 198"/>
          <p:cNvSpPr/>
          <p:nvPr/>
        </p:nvSpPr>
        <p:spPr>
          <a:xfrm>
            <a:off x="6969257" y="2496785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183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0" name="Прямоугольник 199"/>
          <p:cNvSpPr/>
          <p:nvPr/>
        </p:nvSpPr>
        <p:spPr>
          <a:xfrm>
            <a:off x="7886806" y="249678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38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1" name="Овал 210"/>
          <p:cNvSpPr/>
          <p:nvPr/>
        </p:nvSpPr>
        <p:spPr>
          <a:xfrm>
            <a:off x="344082" y="3386160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2" name="Прямоугольник 211"/>
          <p:cNvSpPr/>
          <p:nvPr/>
        </p:nvSpPr>
        <p:spPr>
          <a:xfrm>
            <a:off x="312468" y="3367943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528019" y="2944746"/>
            <a:ext cx="439082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FOIL</a:t>
            </a:r>
            <a:endParaRPr lang="ru-RU" sz="5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2" name="Прямоугольник 221"/>
          <p:cNvSpPr/>
          <p:nvPr/>
        </p:nvSpPr>
        <p:spPr>
          <a:xfrm>
            <a:off x="5039558" y="2944746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3" name="Прямоугольник 222"/>
          <p:cNvSpPr/>
          <p:nvPr/>
        </p:nvSpPr>
        <p:spPr>
          <a:xfrm>
            <a:off x="5897199" y="2944746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4" name="Прямоугольник 223"/>
          <p:cNvSpPr/>
          <p:nvPr/>
        </p:nvSpPr>
        <p:spPr>
          <a:xfrm>
            <a:off x="6969257" y="2944746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52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5" name="Прямоугольник 224"/>
          <p:cNvSpPr/>
          <p:nvPr/>
        </p:nvSpPr>
        <p:spPr>
          <a:xfrm>
            <a:off x="7886806" y="2944746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2" y="41834"/>
            <a:ext cx="8497593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POTENTIAL INVESTMENT AREAS FOR ALUMINUM COMMODITIES</a:t>
            </a:r>
          </a:p>
        </p:txBody>
      </p:sp>
      <p:cxnSp>
        <p:nvCxnSpPr>
          <p:cNvPr id="8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9" name="Рисунок 88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9" t="26427" r="22214" b="28291"/>
          <a:stretch/>
        </p:blipFill>
        <p:spPr>
          <a:xfrm>
            <a:off x="5234557" y="679501"/>
            <a:ext cx="238078" cy="153388"/>
          </a:xfrm>
          <a:prstGeom prst="rect">
            <a:avLst/>
          </a:prstGeom>
        </p:spPr>
      </p:pic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8ED5DF50-6682-49B6-AB9D-D2828F3DEFF9}"/>
              </a:ext>
            </a:extLst>
          </p:cNvPr>
          <p:cNvSpPr/>
          <p:nvPr/>
        </p:nvSpPr>
        <p:spPr>
          <a:xfrm>
            <a:off x="528020" y="1169062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PLATES, SHEETS, STRIPS OR RECTANGULAR TAPES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xmlns="" id="{666464DB-DEFD-493E-B928-35FD6FE9D191}"/>
              </a:ext>
            </a:extLst>
          </p:cNvPr>
          <p:cNvSpPr/>
          <p:nvPr/>
        </p:nvSpPr>
        <p:spPr>
          <a:xfrm>
            <a:off x="5039558" y="1169062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xmlns="" id="{990D1CA0-1CCC-4831-85E6-6DACBD914956}"/>
              </a:ext>
            </a:extLst>
          </p:cNvPr>
          <p:cNvSpPr/>
          <p:nvPr/>
        </p:nvSpPr>
        <p:spPr>
          <a:xfrm>
            <a:off x="5897199" y="1169062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xmlns="" id="{3382919B-BD8B-4536-AA3A-2399A5981124}"/>
              </a:ext>
            </a:extLst>
          </p:cNvPr>
          <p:cNvSpPr/>
          <p:nvPr/>
        </p:nvSpPr>
        <p:spPr>
          <a:xfrm>
            <a:off x="6969257" y="1169062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170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:a16="http://schemas.microsoft.com/office/drawing/2014/main" xmlns="" id="{4B70A8FE-D1CB-4445-AAF3-72E80A8A0266}"/>
              </a:ext>
            </a:extLst>
          </p:cNvPr>
          <p:cNvSpPr/>
          <p:nvPr/>
        </p:nvSpPr>
        <p:spPr>
          <a:xfrm>
            <a:off x="7886806" y="1169062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45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xmlns="" id="{D828721B-1965-49FD-B912-324682C82963}"/>
              </a:ext>
            </a:extLst>
          </p:cNvPr>
          <p:cNvSpPr/>
          <p:nvPr/>
        </p:nvSpPr>
        <p:spPr>
          <a:xfrm>
            <a:off x="528020" y="1606638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RODS AND PROFILES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from aluminum alloys</a:t>
            </a:r>
          </a:p>
        </p:txBody>
      </p:sp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xmlns="" id="{6580E8E1-A50F-4CAD-8D2F-C1092E959EB6}"/>
              </a:ext>
            </a:extLst>
          </p:cNvPr>
          <p:cNvSpPr/>
          <p:nvPr/>
        </p:nvSpPr>
        <p:spPr>
          <a:xfrm>
            <a:off x="5039558" y="1606638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xmlns="" id="{B657728C-3541-44DE-AA4B-A82C2E4B8692}"/>
              </a:ext>
            </a:extLst>
          </p:cNvPr>
          <p:cNvSpPr/>
          <p:nvPr/>
        </p:nvSpPr>
        <p:spPr>
          <a:xfrm>
            <a:off x="5897199" y="160663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83BEA4DC-7F7A-462A-A770-0BB13CB0BED9}"/>
              </a:ext>
            </a:extLst>
          </p:cNvPr>
          <p:cNvSpPr/>
          <p:nvPr/>
        </p:nvSpPr>
        <p:spPr>
          <a:xfrm>
            <a:off x="6969257" y="1606638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107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xmlns="" id="{195364F8-FCF2-4192-9A6A-8F46A25B3F2F}"/>
              </a:ext>
            </a:extLst>
          </p:cNvPr>
          <p:cNvSpPr/>
          <p:nvPr/>
        </p:nvSpPr>
        <p:spPr>
          <a:xfrm>
            <a:off x="7886806" y="160663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Прямоугольник 79">
            <a:extLst>
              <a:ext uri="{FF2B5EF4-FFF2-40B4-BE49-F238E27FC236}">
                <a16:creationId xmlns:a16="http://schemas.microsoft.com/office/drawing/2014/main" xmlns="" id="{0070C65C-14AF-4DF0-B8ED-F1A500C180E9}"/>
              </a:ext>
            </a:extLst>
          </p:cNvPr>
          <p:cNvSpPr/>
          <p:nvPr/>
        </p:nvSpPr>
        <p:spPr>
          <a:xfrm>
            <a:off x="528020" y="3368463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POWDERS </a:t>
            </a:r>
            <a:r>
              <a:rPr lang="kk-KZ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" sz="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aluminum</a:t>
            </a:r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xmlns="" id="{ED60A365-8957-41AE-B4D4-CE5C0A505D4E}"/>
              </a:ext>
            </a:extLst>
          </p:cNvPr>
          <p:cNvSpPr/>
          <p:nvPr/>
        </p:nvSpPr>
        <p:spPr>
          <a:xfrm>
            <a:off x="5039558" y="3368463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Прямоугольник 81">
            <a:extLst>
              <a:ext uri="{FF2B5EF4-FFF2-40B4-BE49-F238E27FC236}">
                <a16:creationId xmlns:a16="http://schemas.microsoft.com/office/drawing/2014/main" xmlns="" id="{7D493659-5B38-44EF-8DF8-9407BE9DB40C}"/>
              </a:ext>
            </a:extLst>
          </p:cNvPr>
          <p:cNvSpPr/>
          <p:nvPr/>
        </p:nvSpPr>
        <p:spPr>
          <a:xfrm>
            <a:off x="5897199" y="3368463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xmlns="" id="{EAF02F57-A966-4129-A882-708049A96C63}"/>
              </a:ext>
            </a:extLst>
          </p:cNvPr>
          <p:cNvSpPr/>
          <p:nvPr/>
        </p:nvSpPr>
        <p:spPr>
          <a:xfrm>
            <a:off x="6969257" y="3368463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xmlns="" id="{457B8C0F-2C90-4519-815E-3C3AD6669A8B}"/>
              </a:ext>
            </a:extLst>
          </p:cNvPr>
          <p:cNvSpPr/>
          <p:nvPr/>
        </p:nvSpPr>
        <p:spPr>
          <a:xfrm>
            <a:off x="7886806" y="3368463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C65FAAC-2612-F64B-C2DB-FDE7BDCFBF5F}"/>
              </a:ext>
            </a:extLst>
          </p:cNvPr>
          <p:cNvSpPr/>
          <p:nvPr/>
        </p:nvSpPr>
        <p:spPr>
          <a:xfrm>
            <a:off x="5481331" y="607965"/>
            <a:ext cx="1181442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050" b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Import of KZ</a:t>
            </a:r>
          </a:p>
          <a:p>
            <a:pPr algn="ctr"/>
            <a:r>
              <a:rPr lang="en" sz="900" b="1" i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(2022)</a:t>
            </a:r>
            <a:endParaRPr lang="ru-RU" sz="600" i="1" dirty="0">
              <a:solidFill>
                <a:srgbClr val="ED7D31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6792798" y="623353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80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1926" y="870267"/>
            <a:ext cx="1171215" cy="13174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2067776" y="870267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9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5920406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COPPER INDUSTRY</a:t>
            </a:r>
          </a:p>
        </p:txBody>
      </p:sp>
      <p:cxnSp>
        <p:nvCxnSpPr>
          <p:cNvPr id="110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342900" y="627222"/>
            <a:ext cx="8458200" cy="1945709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xmlns="" id="{DF656209-E8BF-4FFE-B4EC-CF6B9B90859B}"/>
              </a:ext>
            </a:extLst>
          </p:cNvPr>
          <p:cNvSpPr txBox="1"/>
          <p:nvPr/>
        </p:nvSpPr>
        <p:spPr>
          <a:xfrm>
            <a:off x="2577452" y="468702"/>
            <a:ext cx="400622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STATE OF THE INDUSTRY</a:t>
            </a:r>
            <a:endParaRPr lang="x-non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1139395" y="2217753"/>
            <a:ext cx="1801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copper concentrate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865619" y="1079594"/>
            <a:ext cx="1181101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ru-RU" sz="40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40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xmlns="" id="{EDB070ED-5445-462A-8629-5B1FA0D43CB5}"/>
              </a:ext>
            </a:extLst>
          </p:cNvPr>
          <p:cNvSpPr txBox="1"/>
          <p:nvPr/>
        </p:nvSpPr>
        <p:spPr>
          <a:xfrm>
            <a:off x="3905776" y="2140808"/>
            <a:ext cx="1684588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</a:p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copper cathode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5916212" y="2145292"/>
            <a:ext cx="1307677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 of finished goods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2098350" y="825987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6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2067777" y="1540931"/>
            <a:ext cx="1102124" cy="646774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2108418" y="1487396"/>
            <a:ext cx="1005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1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1836753" y="1543619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2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1836753" y="892730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4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023421" y="870267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053995" y="825987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6023421" y="1540931"/>
            <a:ext cx="1096287" cy="646774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6064063" y="1487396"/>
            <a:ext cx="1005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6076174" y="1543619"/>
            <a:ext cx="98272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45,5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</a:t>
            </a:r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5792398" y="892730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7,5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</a:t>
            </a:r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4263932" y="865155"/>
            <a:ext cx="1253369" cy="1316384"/>
          </a:xfrm>
          <a:prstGeom prst="homePlate">
            <a:avLst>
              <a:gd name="adj" fmla="val 2329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4220654" y="1004675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3973221" y="1140086"/>
            <a:ext cx="1608244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</a:t>
            </a:r>
            <a:r>
              <a:rPr lang="ru-RU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40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</a:t>
            </a:r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983" y="1540931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3138148" y="1926829"/>
            <a:ext cx="1085991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copper smelter is needed</a:t>
            </a:r>
            <a:endParaRPr lang="x-none" sz="8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088" y="1548442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7236754" y="1909116"/>
            <a:ext cx="90621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is needed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xmlns="" id="{3FE3EE2C-7CE5-41EC-A0C5-95F78D320E67}"/>
              </a:ext>
            </a:extLst>
          </p:cNvPr>
          <p:cNvSpPr/>
          <p:nvPr/>
        </p:nvSpPr>
        <p:spPr>
          <a:xfrm>
            <a:off x="3858283" y="3344532"/>
            <a:ext cx="3498745" cy="1246493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Fittings for pipes and tubes made of copper alloys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Plates, sheets and strips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Pipes and tubes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Wire</a:t>
            </a:r>
          </a:p>
          <a:p>
            <a:pPr marL="171450" indent="-1714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Foil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1690062" y="3013291"/>
            <a:ext cx="6018601" cy="172897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object 54">
            <a:extLst>
              <a:ext uri="{FF2B5EF4-FFF2-40B4-BE49-F238E27FC236}">
                <a16:creationId xmlns:a16="http://schemas.microsoft.com/office/drawing/2014/main" xmlns="" id="{073A570D-D209-4760-9641-CD5BFEAF473C}"/>
              </a:ext>
            </a:extLst>
          </p:cNvPr>
          <p:cNvSpPr txBox="1"/>
          <p:nvPr/>
        </p:nvSpPr>
        <p:spPr>
          <a:xfrm>
            <a:off x="2355616" y="3697463"/>
            <a:ext cx="1189372" cy="895972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ru-RU" sz="4000" b="1" spc="-15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74</a:t>
            </a:r>
            <a:endParaRPr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515"/>
              </a:lnSpc>
            </a:pPr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</a:t>
            </a:r>
            <a:endParaRPr lang="ru-RU" sz="1000" b="1" baseline="30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C167A8C4-9375-45D9-8034-FC06CAAC0243}"/>
              </a:ext>
            </a:extLst>
          </p:cNvPr>
          <p:cNvSpPr txBox="1"/>
          <p:nvPr/>
        </p:nvSpPr>
        <p:spPr>
          <a:xfrm>
            <a:off x="2337822" y="2847099"/>
            <a:ext cx="449180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dirty="0">
                <a:latin typeface="Arial" panose="020B0604020202020204" pitchFamily="34" charset="0"/>
              </a:rPr>
              <a:t>DEVELOPMENT POTENTIAL BY COMMODITY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2307619" y="3339990"/>
            <a:ext cx="1320428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COPPER PRODUCTS</a:t>
            </a:r>
            <a:endParaRPr lang="x-none" sz="1000" b="1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18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4750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Скругленный прямоугольник 35"/>
          <p:cNvSpPr/>
          <p:nvPr/>
        </p:nvSpPr>
        <p:spPr>
          <a:xfrm>
            <a:off x="258318" y="637764"/>
            <a:ext cx="4528097" cy="2835687"/>
          </a:xfrm>
          <a:prstGeom prst="roundRect">
            <a:avLst>
              <a:gd name="adj" fmla="val 3561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Прямоугольник 137"/>
          <p:cNvSpPr/>
          <p:nvPr/>
        </p:nvSpPr>
        <p:spPr>
          <a:xfrm>
            <a:off x="1928735" y="705403"/>
            <a:ext cx="8971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products</a:t>
            </a:r>
            <a:endParaRPr lang="ru-RU" sz="800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4841031" y="637763"/>
            <a:ext cx="1931839" cy="2835687"/>
          </a:xfrm>
          <a:prstGeom prst="roundRect">
            <a:avLst>
              <a:gd name="adj" fmla="val 6528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6827487" y="637763"/>
            <a:ext cx="1931839" cy="2835687"/>
          </a:xfrm>
          <a:prstGeom prst="roundRect">
            <a:avLst>
              <a:gd name="adj" fmla="val 6529"/>
            </a:avLst>
          </a:prstGeom>
          <a:solidFill>
            <a:schemeClr val="bg1">
              <a:lumMod val="9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6" name="Прямоугольник 145"/>
          <p:cNvSpPr/>
          <p:nvPr/>
        </p:nvSpPr>
        <p:spPr>
          <a:xfrm>
            <a:off x="5059486" y="1064461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Прямоугольник 146"/>
          <p:cNvSpPr/>
          <p:nvPr/>
        </p:nvSpPr>
        <p:spPr>
          <a:xfrm>
            <a:off x="5863888" y="1064461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Прямоугольник 149"/>
          <p:cNvSpPr/>
          <p:nvPr/>
        </p:nvSpPr>
        <p:spPr>
          <a:xfrm>
            <a:off x="7096383" y="1064461"/>
            <a:ext cx="520501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$ million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7853495" y="1064461"/>
            <a:ext cx="737830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7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thousand tons</a:t>
            </a:r>
            <a:endParaRPr lang="ru-RU" sz="400" i="1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344082" y="1272283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312468" y="1254066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528020" y="1253108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ROD</a:t>
            </a:r>
            <a:endParaRPr lang="ru-RU" sz="6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Прямоугольник 144"/>
          <p:cNvSpPr/>
          <p:nvPr/>
        </p:nvSpPr>
        <p:spPr>
          <a:xfrm>
            <a:off x="5039558" y="1253108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Прямоугольник 147"/>
          <p:cNvSpPr/>
          <p:nvPr/>
        </p:nvSpPr>
        <p:spPr>
          <a:xfrm>
            <a:off x="5897199" y="125310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Прямоугольник 148"/>
          <p:cNvSpPr/>
          <p:nvPr/>
        </p:nvSpPr>
        <p:spPr>
          <a:xfrm>
            <a:off x="6969257" y="1253108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147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7886806" y="1253108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0" name="Овал 169"/>
          <p:cNvSpPr/>
          <p:nvPr/>
        </p:nvSpPr>
        <p:spPr>
          <a:xfrm>
            <a:off x="344082" y="1726132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12468" y="1707915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2" name="Прямоугольник 171"/>
          <p:cNvSpPr/>
          <p:nvPr/>
        </p:nvSpPr>
        <p:spPr>
          <a:xfrm>
            <a:off x="528020" y="1706957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FITTINGS FOR PIPES AND TUBES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3" name="Прямоугольник 172"/>
          <p:cNvSpPr/>
          <p:nvPr/>
        </p:nvSpPr>
        <p:spPr>
          <a:xfrm>
            <a:off x="5039558" y="1706957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Прямоугольник 173"/>
          <p:cNvSpPr/>
          <p:nvPr/>
        </p:nvSpPr>
        <p:spPr>
          <a:xfrm>
            <a:off x="5897199" y="170695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5" name="Прямоугольник 174"/>
          <p:cNvSpPr/>
          <p:nvPr/>
        </p:nvSpPr>
        <p:spPr>
          <a:xfrm>
            <a:off x="6969257" y="1706957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244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7886806" y="1706957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18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" name="Овал 177"/>
          <p:cNvSpPr/>
          <p:nvPr/>
        </p:nvSpPr>
        <p:spPr>
          <a:xfrm>
            <a:off x="344082" y="2179981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Прямоугольник 178"/>
          <p:cNvSpPr/>
          <p:nvPr/>
        </p:nvSpPr>
        <p:spPr>
          <a:xfrm>
            <a:off x="312468" y="2161764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80" name="Прямоугольник 179"/>
          <p:cNvSpPr/>
          <p:nvPr/>
        </p:nvSpPr>
        <p:spPr>
          <a:xfrm>
            <a:off x="528020" y="2160806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PIPES AND PIPES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" name="Прямоугольник 180"/>
          <p:cNvSpPr/>
          <p:nvPr/>
        </p:nvSpPr>
        <p:spPr>
          <a:xfrm>
            <a:off x="5039558" y="2160806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2" name="Прямоугольник 181"/>
          <p:cNvSpPr/>
          <p:nvPr/>
        </p:nvSpPr>
        <p:spPr>
          <a:xfrm>
            <a:off x="5897199" y="2160806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0,5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Прямоугольник 182"/>
          <p:cNvSpPr/>
          <p:nvPr/>
        </p:nvSpPr>
        <p:spPr>
          <a:xfrm>
            <a:off x="6969257" y="2160806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151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4" name="Прямоугольник 183"/>
          <p:cNvSpPr/>
          <p:nvPr/>
        </p:nvSpPr>
        <p:spPr>
          <a:xfrm>
            <a:off x="7886806" y="2160806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6" name="Овал 185"/>
          <p:cNvSpPr/>
          <p:nvPr/>
        </p:nvSpPr>
        <p:spPr>
          <a:xfrm>
            <a:off x="344082" y="2633830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Прямоугольник 186"/>
          <p:cNvSpPr/>
          <p:nvPr/>
        </p:nvSpPr>
        <p:spPr>
          <a:xfrm>
            <a:off x="312468" y="2615613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88" name="Прямоугольник 187"/>
          <p:cNvSpPr/>
          <p:nvPr/>
        </p:nvSpPr>
        <p:spPr>
          <a:xfrm>
            <a:off x="528020" y="2614655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PLATES, SHEETS, STRIPS AND TAPES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9" name="Прямоугольник 188"/>
          <p:cNvSpPr/>
          <p:nvPr/>
        </p:nvSpPr>
        <p:spPr>
          <a:xfrm>
            <a:off x="5039558" y="2614655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0" name="Прямоугольник 189"/>
          <p:cNvSpPr/>
          <p:nvPr/>
        </p:nvSpPr>
        <p:spPr>
          <a:xfrm>
            <a:off x="5897199" y="261465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1" name="Прямоугольник 190"/>
          <p:cNvSpPr/>
          <p:nvPr/>
        </p:nvSpPr>
        <p:spPr>
          <a:xfrm>
            <a:off x="6969257" y="2614655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2" name="Прямоугольник 191"/>
          <p:cNvSpPr/>
          <p:nvPr/>
        </p:nvSpPr>
        <p:spPr>
          <a:xfrm>
            <a:off x="7886806" y="2614655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4" name="Овал 193"/>
          <p:cNvSpPr/>
          <p:nvPr/>
        </p:nvSpPr>
        <p:spPr>
          <a:xfrm>
            <a:off x="344082" y="3087679"/>
            <a:ext cx="216000" cy="2155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5" name="Прямоугольник 194"/>
          <p:cNvSpPr/>
          <p:nvPr/>
        </p:nvSpPr>
        <p:spPr>
          <a:xfrm>
            <a:off x="312468" y="3069462"/>
            <a:ext cx="26000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" sz="105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96" name="Прямоугольник 195"/>
          <p:cNvSpPr/>
          <p:nvPr/>
        </p:nvSpPr>
        <p:spPr>
          <a:xfrm>
            <a:off x="528020" y="3068504"/>
            <a:ext cx="424578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05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RODS AND PROFILES</a:t>
            </a:r>
            <a:endParaRPr lang="ru-RU" sz="80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7" name="Прямоугольник 196"/>
          <p:cNvSpPr/>
          <p:nvPr/>
        </p:nvSpPr>
        <p:spPr>
          <a:xfrm>
            <a:off x="5039558" y="3068504"/>
            <a:ext cx="5603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8" name="Прямоугольник 197"/>
          <p:cNvSpPr/>
          <p:nvPr/>
        </p:nvSpPr>
        <p:spPr>
          <a:xfrm>
            <a:off x="5897199" y="3068504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ru-RU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,4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9" name="Прямоугольник 198"/>
          <p:cNvSpPr/>
          <p:nvPr/>
        </p:nvSpPr>
        <p:spPr>
          <a:xfrm>
            <a:off x="6969257" y="3068504"/>
            <a:ext cx="7747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ru-RU" sz="105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0" name="Прямоугольник 199"/>
          <p:cNvSpPr/>
          <p:nvPr/>
        </p:nvSpPr>
        <p:spPr>
          <a:xfrm>
            <a:off x="7886806" y="3068504"/>
            <a:ext cx="6712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1050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19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88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2" y="41834"/>
            <a:ext cx="8497593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POTENTIAL INVESTMENT AREAS FOR COPPER COMMODITIES</a:t>
            </a:r>
          </a:p>
        </p:txBody>
      </p:sp>
      <p:cxnSp>
        <p:nvCxnSpPr>
          <p:cNvPr id="89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0" name="Рисунок 89">
            <a:extLst>
              <a:ext uri="{FF2B5EF4-FFF2-40B4-BE49-F238E27FC236}">
                <a16:creationId xmlns:a16="http://schemas.microsoft.com/office/drawing/2014/main" xmlns="" id="{810A63F7-A75E-728A-8163-C755E372E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99" t="26427" r="22214" b="28291"/>
          <a:stretch/>
        </p:blipFill>
        <p:spPr>
          <a:xfrm>
            <a:off x="5234557" y="704901"/>
            <a:ext cx="238078" cy="15338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C876C20-9BB6-285F-6E77-4129345D1E54}"/>
              </a:ext>
            </a:extLst>
          </p:cNvPr>
          <p:cNvSpPr/>
          <p:nvPr/>
        </p:nvSpPr>
        <p:spPr>
          <a:xfrm>
            <a:off x="5481331" y="640621"/>
            <a:ext cx="1181442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" sz="1050" b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Import of KZ</a:t>
            </a:r>
          </a:p>
          <a:p>
            <a:pPr algn="ctr"/>
            <a:r>
              <a:rPr lang="en" sz="900" b="1" i="1" dirty="0">
                <a:solidFill>
                  <a:srgbClr val="ED7D31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(2022)</a:t>
            </a:r>
            <a:endParaRPr lang="ru-RU" sz="600" i="1" dirty="0">
              <a:solidFill>
                <a:srgbClr val="ED7D31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6783026" y="665374"/>
            <a:ext cx="202076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50" b="1" dirty="0">
                <a:solidFill>
                  <a:srgbClr val="833C0B"/>
                </a:solidFill>
              </a:rPr>
              <a:t>Import of Macroregion</a:t>
            </a:r>
          </a:p>
          <a:p>
            <a:pPr algn="ctr"/>
            <a:r>
              <a:rPr lang="ru-RU" sz="700" b="1" i="1" dirty="0">
                <a:solidFill>
                  <a:srgbClr val="833C0B"/>
                </a:solidFill>
              </a:rPr>
              <a:t>(2021 г.)</a:t>
            </a:r>
            <a:endParaRPr lang="ru-RU" sz="700" i="1" dirty="0">
              <a:solidFill>
                <a:srgbClr val="833C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80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трелка: пятиугольник 123">
            <a:extLst>
              <a:ext uri="{FF2B5EF4-FFF2-40B4-BE49-F238E27FC236}">
                <a16:creationId xmlns:a16="http://schemas.microsoft.com/office/drawing/2014/main" xmlns="" id="{30F321B6-C4A0-408A-0D2E-DD980BE6D556}"/>
              </a:ext>
            </a:extLst>
          </p:cNvPr>
          <p:cNvSpPr/>
          <p:nvPr/>
        </p:nvSpPr>
        <p:spPr>
          <a:xfrm>
            <a:off x="1234547" y="1575462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09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>
            <a:spLocks/>
          </p:cNvSpPr>
          <p:nvPr/>
        </p:nvSpPr>
        <p:spPr>
          <a:xfrm>
            <a:off x="261733" y="41834"/>
            <a:ext cx="5920406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sp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" sz="1800" dirty="0">
                <a:solidFill>
                  <a:srgbClr val="002060"/>
                </a:solidFill>
              </a:rPr>
              <a:t>LEAD INDUSTRY</a:t>
            </a:r>
          </a:p>
        </p:txBody>
      </p:sp>
      <p:cxnSp>
        <p:nvCxnSpPr>
          <p:cNvPr id="110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xmlns="" id="{4A722598-259B-44F3-A553-D1640AFACB0D}"/>
              </a:ext>
            </a:extLst>
          </p:cNvPr>
          <p:cNvSpPr/>
          <p:nvPr/>
        </p:nvSpPr>
        <p:spPr>
          <a:xfrm>
            <a:off x="342900" y="627222"/>
            <a:ext cx="8458200" cy="1945709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xmlns="" id="{DF656209-E8BF-4FFE-B4EC-CF6B9B90859B}"/>
              </a:ext>
            </a:extLst>
          </p:cNvPr>
          <p:cNvSpPr txBox="1"/>
          <p:nvPr/>
        </p:nvSpPr>
        <p:spPr>
          <a:xfrm>
            <a:off x="2577452" y="468702"/>
            <a:ext cx="400622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STATE OF THE INDUSTRY</a:t>
            </a:r>
            <a:endParaRPr lang="x-non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893460" y="2217753"/>
            <a:ext cx="180104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 concentrate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xmlns="" id="{EDB070ED-5445-462A-8629-5B1FA0D43CB5}"/>
              </a:ext>
            </a:extLst>
          </p:cNvPr>
          <p:cNvSpPr txBox="1"/>
          <p:nvPr/>
        </p:nvSpPr>
        <p:spPr>
          <a:xfrm>
            <a:off x="3120466" y="2217752"/>
            <a:ext cx="1684588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 production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5164044" y="2222236"/>
            <a:ext cx="2097681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 of finished products</a:t>
            </a:r>
            <a:endParaRPr lang="x-none" sz="1000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4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5312975" y="870267"/>
            <a:ext cx="2018124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5368493" y="825987"/>
            <a:ext cx="17012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5312975" y="1540931"/>
            <a:ext cx="1806734" cy="646774"/>
          </a:xfrm>
          <a:prstGeom prst="homePlate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7" name="TextBox 256">
            <a:extLst>
              <a:ext uri="{FF2B5EF4-FFF2-40B4-BE49-F238E27FC236}">
                <a16:creationId xmlns:a16="http://schemas.microsoft.com/office/drawing/2014/main" xmlns="" id="{2014B345-1D44-4626-95B2-68F5224C820D}"/>
              </a:ext>
            </a:extLst>
          </p:cNvPr>
          <p:cNvSpPr txBox="1"/>
          <p:nvPr/>
        </p:nvSpPr>
        <p:spPr>
          <a:xfrm>
            <a:off x="5368493" y="1487396"/>
            <a:ext cx="17012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8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5405932" y="1543619"/>
            <a:ext cx="1652967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89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5312974" y="892730"/>
            <a:ext cx="1806735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Стрелка: пятиугольник 123">
            <a:extLst>
              <a:ext uri="{FF2B5EF4-FFF2-40B4-BE49-F238E27FC236}">
                <a16:creationId xmlns:a16="http://schemas.microsoft.com/office/drawing/2014/main" xmlns="" id="{2D9A231F-4C73-490A-9ADB-2E22C784902C}"/>
              </a:ext>
            </a:extLst>
          </p:cNvPr>
          <p:cNvSpPr/>
          <p:nvPr/>
        </p:nvSpPr>
        <p:spPr>
          <a:xfrm>
            <a:off x="3145175" y="897885"/>
            <a:ext cx="1927984" cy="1316384"/>
          </a:xfrm>
          <a:prstGeom prst="homePlate">
            <a:avLst>
              <a:gd name="adj" fmla="val 2329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54" name="object 54">
            <a:extLst>
              <a:ext uri="{FF2B5EF4-FFF2-40B4-BE49-F238E27FC236}">
                <a16:creationId xmlns:a16="http://schemas.microsoft.com/office/drawing/2014/main" xmlns="" id="{E2CCC826-869E-4622-B3FE-FA59D956D3E5}"/>
              </a:ext>
            </a:extLst>
          </p:cNvPr>
          <p:cNvSpPr txBox="1"/>
          <p:nvPr/>
        </p:nvSpPr>
        <p:spPr>
          <a:xfrm>
            <a:off x="3145175" y="1078511"/>
            <a:ext cx="1609712" cy="857500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40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sz="40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10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10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Picture 2" descr="https://www.kindpng.com/picc/m/76-763438_chemicals-clipart-icon-manufacturing-plant-clipart-hd-png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77" b="94862" l="1163" r="97791">
                        <a14:foregroundMark x1="79302" y1="17920" x2="70000" y2="179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088" y="1548442"/>
            <a:ext cx="396790" cy="36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7236754" y="1909116"/>
            <a:ext cx="90621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-US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" sz="8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is needed</a:t>
            </a:r>
            <a:endParaRPr lang="x-none" sz="800" b="1" spc="-5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xmlns="" id="{3FE3EE2C-7CE5-41EC-A0C5-95F78D320E67}"/>
              </a:ext>
            </a:extLst>
          </p:cNvPr>
          <p:cNvSpPr/>
          <p:nvPr/>
        </p:nvSpPr>
        <p:spPr>
          <a:xfrm>
            <a:off x="4343199" y="3339990"/>
            <a:ext cx="2440502" cy="1231104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 products</a:t>
            </a:r>
          </a:p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Lead, unwrought</a:t>
            </a:r>
          </a:p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Plates, sheets or strips</a:t>
            </a:r>
          </a:p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" sz="11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Powders and flakes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1690062" y="3013291"/>
            <a:ext cx="6018601" cy="1728978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C167A8C4-9375-45D9-8034-FC06CAAC0243}"/>
              </a:ext>
            </a:extLst>
          </p:cNvPr>
          <p:cNvSpPr txBox="1"/>
          <p:nvPr/>
        </p:nvSpPr>
        <p:spPr>
          <a:xfrm>
            <a:off x="3049743" y="2723989"/>
            <a:ext cx="306796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defRPr sz="1600" b="1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" dirty="0">
                <a:latin typeface="Arial" panose="020B0604020202020204" pitchFamily="34" charset="0"/>
              </a:rPr>
              <a:t>DEVELOPMENT POTENTIAL </a:t>
            </a:r>
          </a:p>
          <a:p>
            <a:r>
              <a:rPr lang="en" dirty="0">
                <a:latin typeface="Arial" panose="020B0604020202020204" pitchFamily="34" charset="0"/>
              </a:rPr>
              <a:t>BY COMMODITY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D29902FF-5DFC-444F-A62F-74C0D86B21E1}"/>
              </a:ext>
            </a:extLst>
          </p:cNvPr>
          <p:cNvSpPr txBox="1"/>
          <p:nvPr/>
        </p:nvSpPr>
        <p:spPr>
          <a:xfrm>
            <a:off x="2609611" y="3755487"/>
            <a:ext cx="1320428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R="10160" algn="ctr"/>
            <a:r>
              <a:rPr lang="en" sz="1000" b="1" spc="-5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 PRODUCTS</a:t>
            </a:r>
            <a:endParaRPr lang="x-none" sz="1000" b="1" spc="-5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en" sz="900" b="1" i="0" u="none" strike="noStrike" cap="none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20</a:t>
            </a:fld>
            <a:endParaRPr sz="900" b="1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Стрелка: пятиугольник 123">
            <a:extLst>
              <a:ext uri="{FF2B5EF4-FFF2-40B4-BE49-F238E27FC236}">
                <a16:creationId xmlns:a16="http://schemas.microsoft.com/office/drawing/2014/main" xmlns="" id="{67EE66FF-DA73-32E8-41E2-D5A9BCDF08FA}"/>
              </a:ext>
            </a:extLst>
          </p:cNvPr>
          <p:cNvSpPr/>
          <p:nvPr/>
        </p:nvSpPr>
        <p:spPr>
          <a:xfrm>
            <a:off x="1234547" y="904798"/>
            <a:ext cx="1307677" cy="646774"/>
          </a:xfrm>
          <a:prstGeom prst="homePlate">
            <a:avLst>
              <a:gd name="adj" fmla="val 318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0CD5A01-C980-00D9-6EA0-1FCF534EA48F}"/>
              </a:ext>
            </a:extLst>
          </p:cNvPr>
          <p:cNvSpPr txBox="1"/>
          <p:nvPr/>
        </p:nvSpPr>
        <p:spPr>
          <a:xfrm>
            <a:off x="1265121" y="860518"/>
            <a:ext cx="11101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Production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5C5DA46-C8A9-0B95-2A37-7C07B93DBAB7}"/>
              </a:ext>
            </a:extLst>
          </p:cNvPr>
          <p:cNvSpPr txBox="1"/>
          <p:nvPr/>
        </p:nvSpPr>
        <p:spPr>
          <a:xfrm>
            <a:off x="1275189" y="1521927"/>
            <a:ext cx="10057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05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</a:t>
            </a:r>
            <a:endParaRPr lang="x-none" sz="105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54">
            <a:extLst>
              <a:ext uri="{FF2B5EF4-FFF2-40B4-BE49-F238E27FC236}">
                <a16:creationId xmlns:a16="http://schemas.microsoft.com/office/drawing/2014/main" xmlns="" id="{1CC4473D-3B0A-4D0E-E745-8A74CE48DDF1}"/>
              </a:ext>
            </a:extLst>
          </p:cNvPr>
          <p:cNvSpPr txBox="1"/>
          <p:nvPr/>
        </p:nvSpPr>
        <p:spPr>
          <a:xfrm>
            <a:off x="1003524" y="927261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54">
            <a:extLst>
              <a:ext uri="{FF2B5EF4-FFF2-40B4-BE49-F238E27FC236}">
                <a16:creationId xmlns:a16="http://schemas.microsoft.com/office/drawing/2014/main" xmlns="" id="{3B176F60-2045-070D-6AF7-1C247C292052}"/>
              </a:ext>
            </a:extLst>
          </p:cNvPr>
          <p:cNvSpPr txBox="1"/>
          <p:nvPr/>
        </p:nvSpPr>
        <p:spPr>
          <a:xfrm>
            <a:off x="1003524" y="1580512"/>
            <a:ext cx="1608244" cy="626668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spAutoFit/>
          </a:bodyPr>
          <a:lstStyle/>
          <a:p>
            <a:pPr marR="10160" algn="ctr"/>
            <a:r>
              <a:rPr lang="en-US" sz="2800" b="1" spc="-1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141</a:t>
            </a:r>
            <a:endParaRPr sz="2800" b="1" spc="-1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" sz="700" b="1" spc="-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thousand tons</a:t>
            </a:r>
            <a:endParaRPr lang="ru-RU" sz="700" b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706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2">
            <a:extLst>
              <a:ext uri="{FF2B5EF4-FFF2-40B4-BE49-F238E27FC236}">
                <a16:creationId xmlns:a16="http://schemas.microsoft.com/office/drawing/2014/main" xmlns="" id="{38269DDB-6A4B-3504-0FF6-CC35902747B4}"/>
              </a:ext>
            </a:extLst>
          </p:cNvPr>
          <p:cNvSpPr/>
          <p:nvPr/>
        </p:nvSpPr>
        <p:spPr>
          <a:xfrm>
            <a:off x="664505" y="2689860"/>
            <a:ext cx="4703094" cy="23741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defTabSz="914377"/>
            <a:endParaRPr lang="ru-RU" sz="1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Скругленный прямоугольник 2">
            <a:extLst>
              <a:ext uri="{FF2B5EF4-FFF2-40B4-BE49-F238E27FC236}">
                <a16:creationId xmlns:a16="http://schemas.microsoft.com/office/drawing/2014/main" xmlns="" id="{BBA3462F-18FD-A892-5D17-9843899C841B}"/>
              </a:ext>
            </a:extLst>
          </p:cNvPr>
          <p:cNvSpPr/>
          <p:nvPr/>
        </p:nvSpPr>
        <p:spPr>
          <a:xfrm>
            <a:off x="664505" y="960861"/>
            <a:ext cx="4703094" cy="15886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defTabSz="914377"/>
            <a:endParaRPr lang="ru-RU" sz="12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xmlns="" id="{59D02175-0846-4F95-827C-7CF9B7599136}"/>
              </a:ext>
            </a:extLst>
          </p:cNvPr>
          <p:cNvSpPr txBox="1"/>
          <p:nvPr/>
        </p:nvSpPr>
        <p:spPr>
          <a:xfrm>
            <a:off x="750439" y="949855"/>
            <a:ext cx="453238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noAutofit/>
          </a:bodyPr>
          <a:lstStyle/>
          <a:p>
            <a:pPr algn="just" rtl="0"/>
            <a:r>
              <a:rPr lang="en" sz="1400" b="1" i="0" u="none" strike="noStrike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OFFTAKE CONTRACTS</a:t>
            </a:r>
          </a:p>
          <a:p>
            <a:pPr algn="just" rtl="0"/>
            <a:r>
              <a:rPr lang="en" sz="11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long-term, guaranteed purchase of processed goods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xmlns="" id="{86AFD95C-6E30-4E8A-BCFE-7B282262D9A6}"/>
              </a:ext>
            </a:extLst>
          </p:cNvPr>
          <p:cNvSpPr txBox="1"/>
          <p:nvPr/>
        </p:nvSpPr>
        <p:spPr>
          <a:xfrm>
            <a:off x="750439" y="2740425"/>
            <a:ext cx="4532388" cy="792525"/>
          </a:xfrm>
          <a:prstGeom prst="rect">
            <a:avLst/>
          </a:prstGeom>
          <a:noFill/>
        </p:spPr>
        <p:txBody>
          <a:bodyPr wrap="square" lIns="68580" tIns="34290" rIns="68580" bIns="34290" rtlCol="0">
            <a:noAutofit/>
          </a:bodyPr>
          <a:lstStyle/>
          <a:p>
            <a:pPr algn="just" rtl="0"/>
            <a:r>
              <a:rPr lang="en" sz="1400" b="1" i="0" u="none" strike="noStrike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CONTRACT PROCUREMENT (OFFSET)</a:t>
            </a:r>
          </a:p>
          <a:p>
            <a:pPr algn="just" rtl="0"/>
            <a:r>
              <a:rPr lang="en" sz="11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 addition to the purchase of manufacturing goods, conditions are provided for the investment of funds in the economy of the Republic of Kazakhstan</a:t>
            </a:r>
            <a:endParaRPr lang="ru-RU" b="1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xmlns="" id="{54F4C2AD-B726-45AF-9E0A-5C4FD0FF606F}"/>
              </a:ext>
            </a:extLst>
          </p:cNvPr>
          <p:cNvSpPr txBox="1"/>
          <p:nvPr/>
        </p:nvSpPr>
        <p:spPr>
          <a:xfrm>
            <a:off x="750440" y="3543956"/>
            <a:ext cx="4532388" cy="1377300"/>
          </a:xfrm>
          <a:prstGeom prst="rect">
            <a:avLst/>
          </a:prstGeom>
          <a:noFill/>
        </p:spPr>
        <p:txBody>
          <a:bodyPr wrap="square" lIns="68580" tIns="34290" rIns="68580" bIns="34290">
            <a:noAutofit/>
          </a:bodyPr>
          <a:lstStyle/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direct investments;</a:t>
            </a:r>
          </a:p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Investment in R&amp;D;</a:t>
            </a:r>
          </a:p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creation of production;</a:t>
            </a:r>
          </a:p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construction of training centers;</a:t>
            </a:r>
          </a:p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infrastructure development;</a:t>
            </a:r>
          </a:p>
          <a:p>
            <a:pPr marL="171450" indent="-171450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technology transfer, etc.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xmlns="" id="{909BCC60-5092-4B84-8E75-E0D8058C0354}"/>
              </a:ext>
            </a:extLst>
          </p:cNvPr>
          <p:cNvSpPr txBox="1"/>
          <p:nvPr/>
        </p:nvSpPr>
        <p:spPr>
          <a:xfrm>
            <a:off x="750550" y="1567911"/>
            <a:ext cx="4615991" cy="992579"/>
          </a:xfrm>
          <a:prstGeom prst="rect">
            <a:avLst/>
          </a:prstGeom>
          <a:noFill/>
        </p:spPr>
        <p:txBody>
          <a:bodyPr wrap="square" lIns="68580" tIns="34290" rIns="68580" bIns="34290">
            <a:noAutofit/>
          </a:bodyPr>
          <a:lstStyle/>
          <a:p>
            <a:pPr marL="171450" indent="-171450" algn="just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are the </a:t>
            </a:r>
            <a:r>
              <a:rPr lang="en" sz="1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subject of collateral</a:t>
            </a: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for lending in the STB and DBK;</a:t>
            </a:r>
          </a:p>
          <a:p>
            <a:pPr marL="171450" indent="-171450" algn="just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it is not allowed to </a:t>
            </a:r>
            <a:r>
              <a:rPr lang="en" sz="1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unilaterally</a:t>
            </a: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make changes in terms of </a:t>
            </a:r>
            <a:r>
              <a:rPr lang="en" sz="1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reducing the price</a:t>
            </a: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or </a:t>
            </a:r>
            <a:r>
              <a:rPr lang="en" sz="1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reducing the volume</a:t>
            </a: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of the purchase;</a:t>
            </a:r>
          </a:p>
          <a:p>
            <a:pPr marL="171450" indent="-171450" algn="just" rtl="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 cases of refusal to redeem goods </a:t>
            </a:r>
            <a:r>
              <a:rPr lang="en" sz="800" b="0" i="1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(not through the fault of the supplier)</a:t>
            </a:r>
            <a:r>
              <a:rPr lang="en" sz="10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, a </a:t>
            </a:r>
            <a:r>
              <a:rPr lang="en" sz="1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penalty is provided</a:t>
            </a:r>
            <a:endParaRPr lang="ru-RU" sz="10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object 61"/>
          <p:cNvSpPr/>
          <p:nvPr/>
        </p:nvSpPr>
        <p:spPr>
          <a:xfrm>
            <a:off x="3059455" y="496403"/>
            <a:ext cx="3767691" cy="392236"/>
          </a:xfrm>
          <a:custGeom>
            <a:avLst/>
            <a:gdLst/>
            <a:ahLst/>
            <a:cxnLst/>
            <a:rect l="l" t="t" r="r" b="b"/>
            <a:pathLst>
              <a:path w="1728470" h="277494">
                <a:moveTo>
                  <a:pt x="1728215" y="0"/>
                </a:moveTo>
                <a:lnTo>
                  <a:pt x="0" y="0"/>
                </a:lnTo>
                <a:lnTo>
                  <a:pt x="0" y="277368"/>
                </a:lnTo>
                <a:lnTo>
                  <a:pt x="1728215" y="277368"/>
                </a:lnTo>
                <a:lnTo>
                  <a:pt x="17282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sz="1800" b="1" dirty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</a:rPr>
              <a:t>GUARANTEED PURCHASE </a:t>
            </a:r>
            <a:endParaRPr lang="en" sz="1800" b="1" i="0" u="none" strike="noStrike" dirty="0">
              <a:solidFill>
                <a:srgbClr val="0070C0"/>
              </a:solidFill>
              <a:highlight>
                <a:srgbClr val="000000">
                  <a:alpha val="0"/>
                </a:srgbClr>
              </a:highlight>
              <a:latin typeface="Arial"/>
            </a:endParaRPr>
          </a:p>
        </p:txBody>
      </p:sp>
      <p:pic>
        <p:nvPicPr>
          <p:cNvPr id="6148" name="Picture 4" descr="https://www.pngitem.com/pimgs/m/682-6820034_buy-and-sell-icon-png-download-buy-sell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88" b="96529" l="1977" r="97791">
                        <a14:foregroundMark x1="56860" y1="36730" x2="56860" y2="36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29982" y="497896"/>
            <a:ext cx="397897" cy="41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9A8AFAA-53F9-4FA3-B046-A8145A669424}"/>
              </a:ext>
            </a:extLst>
          </p:cNvPr>
          <p:cNvSpPr txBox="1"/>
          <p:nvPr/>
        </p:nvSpPr>
        <p:spPr>
          <a:xfrm>
            <a:off x="6459464" y="2329196"/>
            <a:ext cx="2190765" cy="912814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Autofit/>
          </a:bodyPr>
          <a:lstStyle/>
          <a:p>
            <a:pPr rtl="0"/>
            <a:r>
              <a:rPr lang="en" sz="13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Subjects of the state and quasi-public sector</a:t>
            </a:r>
            <a:r>
              <a:rPr lang="en" sz="1300" b="0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1DFFC4A-2732-4BBF-8373-9278668E3FDB}"/>
              </a:ext>
            </a:extLst>
          </p:cNvPr>
          <p:cNvSpPr txBox="1"/>
          <p:nvPr/>
        </p:nvSpPr>
        <p:spPr>
          <a:xfrm>
            <a:off x="6459464" y="3549758"/>
            <a:ext cx="2190765" cy="912814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Autofit/>
          </a:bodyPr>
          <a:lstStyle/>
          <a:p>
            <a:pPr rtl="0"/>
            <a:r>
              <a:rPr lang="en" sz="13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Subsoil users engaged in non-renewal exploitation</a:t>
            </a:r>
            <a:endParaRPr lang="ru-RU" sz="1200" i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5535076" y="1017873"/>
            <a:ext cx="529" cy="3787559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646535" y="969793"/>
            <a:ext cx="1388778" cy="379656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rtl="0"/>
            <a:r>
              <a:rPr lang="en" sz="1800" b="1" i="0" u="none" strike="noStrike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Customers</a:t>
            </a:r>
          </a:p>
        </p:txBody>
      </p:sp>
      <p:pic>
        <p:nvPicPr>
          <p:cNvPr id="17" name="Рисунок 16" descr="Здание со сплошной заливкой">
            <a:extLst>
              <a:ext uri="{FF2B5EF4-FFF2-40B4-BE49-F238E27FC236}">
                <a16:creationId xmlns:a16="http://schemas.microsoft.com/office/drawing/2014/main" xmlns="" id="{C4A7449D-D7F6-4FBE-8711-5BE9CD980B6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762694" y="2337698"/>
            <a:ext cx="590304" cy="590304"/>
          </a:xfrm>
          <a:prstGeom prst="rect">
            <a:avLst/>
          </a:prstGeom>
        </p:spPr>
      </p:pic>
      <p:pic>
        <p:nvPicPr>
          <p:cNvPr id="18" name="Рисунок 17" descr="Электростанция со сплошной заливкой">
            <a:extLst>
              <a:ext uri="{FF2B5EF4-FFF2-40B4-BE49-F238E27FC236}">
                <a16:creationId xmlns:a16="http://schemas.microsoft.com/office/drawing/2014/main" xmlns="" id="{AFCC70E3-4C1F-494E-A9C1-040384CF1CF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825997" y="3687736"/>
            <a:ext cx="465461" cy="465461"/>
          </a:xfrm>
          <a:prstGeom prst="rect">
            <a:avLst/>
          </a:prstGeom>
        </p:spPr>
      </p:pic>
      <p:sp>
        <p:nvSpPr>
          <p:cNvPr id="19" name="Овал 18"/>
          <p:cNvSpPr/>
          <p:nvPr/>
        </p:nvSpPr>
        <p:spPr>
          <a:xfrm>
            <a:off x="247236" y="1025403"/>
            <a:ext cx="396000" cy="396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r>
              <a:rPr lang="en" sz="20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1</a:t>
            </a:r>
            <a:endParaRPr lang="en-US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37130" y="2684755"/>
            <a:ext cx="396000" cy="396000"/>
          </a:xfrm>
          <a:prstGeom prst="ellipse">
            <a:avLst/>
          </a:prstGeom>
          <a:ln w="63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r>
              <a:rPr lang="en" sz="2000" b="1" i="0" u="none" strike="noStrike"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2</a:t>
            </a:r>
            <a:endParaRPr lang="en-US" sz="20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C8AE405-76D8-E200-AFB4-BF53FB291724}"/>
              </a:ext>
            </a:extLst>
          </p:cNvPr>
          <p:cNvSpPr txBox="1"/>
          <p:nvPr/>
        </p:nvSpPr>
        <p:spPr>
          <a:xfrm>
            <a:off x="6459464" y="1394350"/>
            <a:ext cx="2190765" cy="502573"/>
          </a:xfrm>
          <a:prstGeom prst="rect">
            <a:avLst/>
          </a:prstGeom>
          <a:noFill/>
        </p:spPr>
        <p:txBody>
          <a:bodyPr wrap="square" lIns="91440" tIns="45720" rIns="91440" bIns="45720" rtlCol="0">
            <a:noAutofit/>
          </a:bodyPr>
          <a:lstStyle/>
          <a:p>
            <a:pPr rtl="0"/>
            <a:r>
              <a:rPr lang="en" sz="13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Government agencies</a:t>
            </a:r>
            <a:endParaRPr lang="ru-RU" sz="1333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 descr="Суд со сплошной заливкой">
            <a:extLst>
              <a:ext uri="{FF2B5EF4-FFF2-40B4-BE49-F238E27FC236}">
                <a16:creationId xmlns:a16="http://schemas.microsoft.com/office/drawing/2014/main" xmlns="" id="{1FD72051-6507-3306-04D2-E65DF000BA78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762598" y="1225079"/>
            <a:ext cx="590400" cy="590400"/>
          </a:xfrm>
          <a:prstGeom prst="rect">
            <a:avLst/>
          </a:prstGeom>
        </p:spPr>
      </p:pic>
      <p:sp>
        <p:nvSpPr>
          <p:cNvPr id="23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/>
          <p:nvPr/>
        </p:nvSpPr>
        <p:spPr>
          <a:xfrm>
            <a:off x="261732" y="41834"/>
            <a:ext cx="8882268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no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itchFamily="34" charset="0"/>
              </a:defRPr>
            </a:lvl1pPr>
          </a:lstStyle>
          <a:p>
            <a:pPr rtl="0"/>
            <a:r>
              <a:rPr lang="en" sz="18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entury Gothic"/>
              </a:rPr>
              <a:t>STATE PREFERENCES</a:t>
            </a:r>
          </a:p>
        </p:txBody>
      </p:sp>
      <p:cxnSp>
        <p:nvCxnSpPr>
          <p:cNvPr id="24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893870" y="4881892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ru-RU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1</a:t>
            </a:r>
            <a:endParaRPr sz="900" b="1" i="0" u="none" strike="noStrike" cap="none" dirty="0">
              <a:solidFill>
                <a:srgbClr val="000000"/>
              </a:solidFill>
              <a:latin typeface="Arial" pitchFamily="34" charset="0"/>
              <a:ea typeface="Arial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46356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54">
            <a:extLst>
              <a:ext uri="{FF2B5EF4-FFF2-40B4-BE49-F238E27FC236}">
                <a16:creationId xmlns:a16="http://schemas.microsoft.com/office/drawing/2014/main" xmlns="" id="{DCEDA94D-7B0C-AA34-8FEF-1F0364FD3E6B}"/>
              </a:ext>
            </a:extLst>
          </p:cNvPr>
          <p:cNvSpPr txBox="1"/>
          <p:nvPr/>
        </p:nvSpPr>
        <p:spPr>
          <a:xfrm>
            <a:off x="769749" y="2004500"/>
            <a:ext cx="1990045" cy="1134499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noAutofit/>
          </a:bodyPr>
          <a:lstStyle/>
          <a:p>
            <a:pPr marR="10160" algn="ctr" rtl="0"/>
            <a:r>
              <a:rPr lang="en" sz="5400" b="1" i="0" u="none" strike="noStrike" spc="-150" dirty="0" smtClean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$</a:t>
            </a:r>
            <a:r>
              <a:rPr lang="ru-RU" sz="5400" b="1" spc="-150" dirty="0" smtClean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1</a:t>
            </a:r>
            <a:r>
              <a:rPr lang="en" sz="5400" b="1" i="0" u="none" strike="noStrike" spc="-150" dirty="0" smtClean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,</a:t>
            </a:r>
            <a:r>
              <a:rPr lang="kk-KZ" sz="5400" b="1" i="0" u="none" strike="noStrike" spc="-150" dirty="0" smtClean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3</a:t>
            </a:r>
            <a:endParaRPr sz="5400" b="1" spc="-150" dirty="0">
              <a:solidFill>
                <a:srgbClr val="0070C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 rtl="0"/>
            <a:r>
              <a:rPr lang="en" sz="1200" b="1" i="0" u="none" strike="noStrike" spc="-5" dirty="0">
                <a:solidFill>
                  <a:srgbClr val="0070C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bln</a:t>
            </a:r>
            <a:endParaRPr lang="ru-RU" sz="1200" b="1" baseline="30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 descr="Кредитный портфель БРК за пять лет вырос более чем в 4,5 раза | LS">
            <a:extLst>
              <a:ext uri="{FF2B5EF4-FFF2-40B4-BE49-F238E27FC236}">
                <a16:creationId xmlns:a16="http://schemas.microsoft.com/office/drawing/2014/main" xmlns="" id="{B28FAFD4-7D32-70A9-63E5-00D8CF622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214" b="55725" l="2273" r="25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015" r="70922" b="48695"/>
          <a:stretch>
            <a:fillRect/>
          </a:stretch>
        </p:blipFill>
        <p:spPr bwMode="auto">
          <a:xfrm>
            <a:off x="3988702" y="1620704"/>
            <a:ext cx="569696" cy="41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xmlns="" id="{F7ABEF5A-2767-98C4-E528-A52BDBA17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8" t="28877" r="62064" b="20150"/>
          <a:stretch>
            <a:fillRect/>
          </a:stretch>
        </p:blipFill>
        <p:spPr bwMode="auto">
          <a:xfrm>
            <a:off x="6078683" y="1621309"/>
            <a:ext cx="415898" cy="41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ject 54">
            <a:extLst>
              <a:ext uri="{FF2B5EF4-FFF2-40B4-BE49-F238E27FC236}">
                <a16:creationId xmlns:a16="http://schemas.microsoft.com/office/drawing/2014/main" xmlns="" id="{8DB0188D-A584-4AC3-2998-EB755DF91231}"/>
              </a:ext>
            </a:extLst>
          </p:cNvPr>
          <p:cNvSpPr txBox="1"/>
          <p:nvPr/>
        </p:nvSpPr>
        <p:spPr>
          <a:xfrm>
            <a:off x="3220161" y="2024023"/>
            <a:ext cx="1990045" cy="934444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noAutofit/>
          </a:bodyPr>
          <a:lstStyle/>
          <a:p>
            <a:pPr marR="10160" algn="ctr" rtl="0"/>
            <a:r>
              <a:rPr lang="en" sz="3600" b="1" i="0" u="none" strike="noStrike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</a:rPr>
              <a:t>$</a:t>
            </a:r>
            <a:r>
              <a:rPr lang="en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0,</a:t>
            </a:r>
            <a:r>
              <a:rPr lang="kk-KZ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2</a:t>
            </a:r>
            <a:endParaRPr sz="3600" b="1" dirty="0">
              <a:solidFill>
                <a:srgbClr val="00B05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algn="ctr" rtl="0"/>
            <a:r>
              <a:rPr lang="kk-KZ" sz="800" b="1" spc="-5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</a:rPr>
              <a:t>    </a:t>
            </a:r>
            <a:r>
              <a:rPr lang="en" sz="800" b="1" spc="-5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</a:rPr>
              <a:t>billion</a:t>
            </a:r>
            <a:endParaRPr lang="ru-RU" sz="900" b="1" baseline="30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54">
            <a:extLst>
              <a:ext uri="{FF2B5EF4-FFF2-40B4-BE49-F238E27FC236}">
                <a16:creationId xmlns:a16="http://schemas.microsoft.com/office/drawing/2014/main" xmlns="" id="{05A118FD-39B2-578C-D697-BA4CB0D8FA8C}"/>
              </a:ext>
            </a:extLst>
          </p:cNvPr>
          <p:cNvSpPr txBox="1"/>
          <p:nvPr/>
        </p:nvSpPr>
        <p:spPr>
          <a:xfrm>
            <a:off x="5161136" y="2024023"/>
            <a:ext cx="1990045" cy="934444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noAutofit/>
          </a:bodyPr>
          <a:lstStyle/>
          <a:p>
            <a:pPr marR="10160" algn="ctr" rtl="0"/>
            <a:r>
              <a:rPr lang="en" sz="3600" b="1" i="0" u="none" strike="noStrike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</a:rPr>
              <a:t>$</a:t>
            </a:r>
            <a:r>
              <a:rPr lang="en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1,</a:t>
            </a:r>
            <a:r>
              <a:rPr lang="kk-KZ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05</a:t>
            </a:r>
            <a:endParaRPr sz="3600" b="1" dirty="0">
              <a:solidFill>
                <a:srgbClr val="00B050"/>
              </a:solidFill>
              <a:latin typeface="Arial Black" pitchFamily="34" charset="0"/>
              <a:cs typeface="Arial" pitchFamily="34" charset="0"/>
            </a:endParaRPr>
          </a:p>
          <a:p>
            <a:pPr algn="ctr" rtl="0"/>
            <a:r>
              <a:rPr lang="en" sz="800" b="1" i="0" u="none" strike="noStrike" spc="-5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billion</a:t>
            </a:r>
            <a:endParaRPr lang="ru-RU" sz="900" b="1" baseline="30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59EE646-3B69-91AF-55ED-8E36EAAEB5B8}"/>
              </a:ext>
            </a:extLst>
          </p:cNvPr>
          <p:cNvSpPr txBox="1"/>
          <p:nvPr/>
        </p:nvSpPr>
        <p:spPr>
          <a:xfrm>
            <a:off x="3041607" y="960677"/>
            <a:ext cx="2348199" cy="561692"/>
          </a:xfrm>
          <a:prstGeom prst="rect">
            <a:avLst/>
          </a:prstGeom>
          <a:noFill/>
        </p:spPr>
        <p:txBody>
          <a:bodyPr wrap="square" lIns="68580" tIns="34290" rIns="68580" bIns="34290">
            <a:noAutofit/>
          </a:bodyPr>
          <a:lstStyle/>
          <a:p>
            <a:pPr algn="ctr" rtl="0"/>
            <a:r>
              <a:rPr lang="en" sz="1200" b="1" i="0" u="none" strike="noStrike" dirty="0">
                <a:solidFill>
                  <a:srgbClr val="203864"/>
                </a:solidFill>
                <a:highlight>
                  <a:srgbClr val="000000">
                    <a:alpha val="0"/>
                  </a:srgbClr>
                </a:highlight>
              </a:rPr>
              <a:t>DEVELOPMENT BANK OF KAZAKHSTAN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536BF9C-0E3F-F3E0-22EF-A905E85845C2}"/>
              </a:ext>
            </a:extLst>
          </p:cNvPr>
          <p:cNvSpPr txBox="1"/>
          <p:nvPr/>
        </p:nvSpPr>
        <p:spPr>
          <a:xfrm>
            <a:off x="5057232" y="960677"/>
            <a:ext cx="2458800" cy="561692"/>
          </a:xfrm>
          <a:prstGeom prst="rect">
            <a:avLst/>
          </a:prstGeom>
          <a:noFill/>
        </p:spPr>
        <p:txBody>
          <a:bodyPr wrap="square" lIns="68580" tIns="34290" rIns="68580" bIns="34290">
            <a:noAutofit/>
          </a:bodyPr>
          <a:lstStyle/>
          <a:p>
            <a:pPr algn="ctr" rtl="0"/>
            <a:r>
              <a:rPr lang="en" sz="1200" b="1" i="0" u="none" strike="noStrike" dirty="0">
                <a:solidFill>
                  <a:srgbClr val="203864"/>
                </a:solidFill>
                <a:highlight>
                  <a:srgbClr val="000000">
                    <a:alpha val="0"/>
                  </a:srgbClr>
                </a:highlight>
              </a:rPr>
              <a:t>INDUSTRIAL </a:t>
            </a:r>
            <a:endParaRPr lang="kk-KZ" sz="1200" b="1" i="0" u="none" strike="noStrike" dirty="0" smtClean="0">
              <a:solidFill>
                <a:srgbClr val="203864"/>
              </a:solidFill>
              <a:highlight>
                <a:srgbClr val="000000">
                  <a:alpha val="0"/>
                </a:srgbClr>
              </a:highlight>
            </a:endParaRPr>
          </a:p>
          <a:p>
            <a:pPr algn="ctr" rtl="0"/>
            <a:r>
              <a:rPr lang="en" sz="1200" b="1" i="0" u="none" strike="noStrike" dirty="0" smtClean="0">
                <a:solidFill>
                  <a:srgbClr val="203864"/>
                </a:solidFill>
                <a:highlight>
                  <a:srgbClr val="000000">
                    <a:alpha val="0"/>
                  </a:srgbClr>
                </a:highlight>
              </a:rPr>
              <a:t>DEVELOPMENT </a:t>
            </a:r>
            <a:r>
              <a:rPr lang="en" sz="1200" b="1" i="0" u="none" strike="noStrike" dirty="0">
                <a:solidFill>
                  <a:srgbClr val="203864"/>
                </a:solidFill>
                <a:highlight>
                  <a:srgbClr val="000000">
                    <a:alpha val="0"/>
                  </a:srgbClr>
                </a:highlight>
              </a:rPr>
              <a:t>FUND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598634F-E662-F36D-FA56-7828693C6148}"/>
              </a:ext>
            </a:extLst>
          </p:cNvPr>
          <p:cNvSpPr txBox="1"/>
          <p:nvPr/>
        </p:nvSpPr>
        <p:spPr>
          <a:xfrm>
            <a:off x="349250" y="498831"/>
            <a:ext cx="8528049" cy="4001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 rtl="0" fontAlgn="ctr"/>
            <a:r>
              <a:rPr lang="en" sz="20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AMOUNT OF FINANCING BY DEVELOPMENT INSTITUTIONS</a:t>
            </a:r>
            <a:endParaRPr lang="ru-RU" sz="20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928232F-BDB9-3BB3-4F46-FFD60FCD24C8}"/>
              </a:ext>
            </a:extLst>
          </p:cNvPr>
          <p:cNvSpPr txBox="1"/>
          <p:nvPr/>
        </p:nvSpPr>
        <p:spPr>
          <a:xfrm>
            <a:off x="677000" y="3404264"/>
            <a:ext cx="6776748" cy="1485022"/>
          </a:xfrm>
          <a:prstGeom prst="rect">
            <a:avLst/>
          </a:prstGeom>
          <a:noFill/>
        </p:spPr>
        <p:txBody>
          <a:bodyPr wrap="square" lIns="68580" tIns="34290" rIns="68580" bIns="34290">
            <a:noAutofit/>
          </a:bodyPr>
          <a:lstStyle/>
          <a:p>
            <a:pPr rtl="0">
              <a:spcAft>
                <a:spcPts val="300"/>
              </a:spcAft>
            </a:pPr>
            <a:r>
              <a:rPr lang="en" sz="11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PRIORITY INCENTIVE SECTORS:</a:t>
            </a:r>
            <a:endParaRPr lang="ru-RU" sz="1100" dirty="0">
              <a:solidFill>
                <a:srgbClr val="002060"/>
              </a:solidFill>
            </a:endParaRP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Light industry</a:t>
            </a: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Production of building materials</a:t>
            </a: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Mechanical engineering</a:t>
            </a:r>
            <a:r>
              <a:rPr lang="en" sz="11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 (manufacture of household appliances and elevators)</a:t>
            </a: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Metallurgy and metalworking</a:t>
            </a: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Development of mass production by creating small industrial parks in the regions</a:t>
            </a:r>
          </a:p>
          <a:p>
            <a:pPr marL="171450" indent="-171450" rtl="0">
              <a:spcAft>
                <a:spcPts val="300"/>
              </a:spcAft>
              <a:buFont typeface="Arial" pitchFamily="34" charset="0"/>
              <a:buChar char="-"/>
            </a:pPr>
            <a:r>
              <a:rPr lang="en" sz="11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</a:rPr>
              <a:t>Development of SMEs</a:t>
            </a:r>
          </a:p>
        </p:txBody>
      </p:sp>
      <p:sp>
        <p:nvSpPr>
          <p:cNvPr id="19" name="Равнобедренный треугольник 18">
            <a:extLst>
              <a:ext uri="{FF2B5EF4-FFF2-40B4-BE49-F238E27FC236}">
                <a16:creationId xmlns:a16="http://schemas.microsoft.com/office/drawing/2014/main" xmlns="" id="{7A695819-2EC9-0B07-4A21-F49D2FA873F2}"/>
              </a:ext>
            </a:extLst>
          </p:cNvPr>
          <p:cNvSpPr/>
          <p:nvPr/>
        </p:nvSpPr>
        <p:spPr>
          <a:xfrm rot="5400000">
            <a:off x="2725209" y="2453107"/>
            <a:ext cx="800143" cy="17856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/>
          <p:nvPr/>
        </p:nvSpPr>
        <p:spPr>
          <a:xfrm>
            <a:off x="261732" y="41834"/>
            <a:ext cx="8882268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no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itchFamily="34" charset="0"/>
              </a:defRPr>
            </a:lvl1pPr>
          </a:lstStyle>
          <a:p>
            <a:pPr rtl="0"/>
            <a:r>
              <a:rPr lang="en" sz="18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entury Gothic"/>
              </a:rPr>
              <a:t>GOVERNMENT FUNDING</a:t>
            </a:r>
          </a:p>
        </p:txBody>
      </p:sp>
      <p:cxnSp>
        <p:nvCxnSpPr>
          <p:cNvPr id="21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2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ru-RU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</a:t>
            </a:r>
            <a:endParaRPr sz="900" b="1" i="0" u="none" strike="noStrike" cap="none" dirty="0">
              <a:solidFill>
                <a:srgbClr val="000000"/>
              </a:solidFill>
              <a:latin typeface="Arial" pitchFamily="34" charset="0"/>
              <a:ea typeface="Arial"/>
              <a:cs typeface="Arial" pitchFamily="34" charset="0"/>
              <a:sym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536BF9C-0E3F-F3E0-22EF-A905E85845C2}"/>
              </a:ext>
            </a:extLst>
          </p:cNvPr>
          <p:cNvSpPr txBox="1"/>
          <p:nvPr/>
        </p:nvSpPr>
        <p:spPr>
          <a:xfrm>
            <a:off x="7076011" y="897616"/>
            <a:ext cx="1929166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QAZAQSTAN </a:t>
            </a:r>
            <a:endParaRPr lang="en-US" sz="12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INVESTMENT  </a:t>
            </a:r>
          </a:p>
          <a:p>
            <a:pPr algn="ctr"/>
            <a:r>
              <a:rPr lang="en-US" sz="1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CORPORATION</a:t>
            </a:r>
            <a:endParaRPr lang="en-US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7810375" y="1626898"/>
            <a:ext cx="440981" cy="433014"/>
            <a:chOff x="7236818" y="1923593"/>
            <a:chExt cx="409441" cy="390305"/>
          </a:xfrm>
        </p:grpSpPr>
        <p:sp>
          <p:nvSpPr>
            <p:cNvPr id="23" name="Freeform 43"/>
            <p:cNvSpPr/>
            <p:nvPr/>
          </p:nvSpPr>
          <p:spPr bwMode="auto">
            <a:xfrm>
              <a:off x="7342818" y="2131727"/>
              <a:ext cx="206540" cy="182171"/>
            </a:xfrm>
            <a:custGeom>
              <a:avLst/>
              <a:gdLst>
                <a:gd name="T0" fmla="*/ 279 w 353"/>
                <a:gd name="T1" fmla="*/ 49 h 327"/>
                <a:gd name="T2" fmla="*/ 293 w 353"/>
                <a:gd name="T3" fmla="*/ 123 h 327"/>
                <a:gd name="T4" fmla="*/ 280 w 353"/>
                <a:gd name="T5" fmla="*/ 184 h 327"/>
                <a:gd name="T6" fmla="*/ 243 w 353"/>
                <a:gd name="T7" fmla="*/ 230 h 327"/>
                <a:gd name="T8" fmla="*/ 169 w 353"/>
                <a:gd name="T9" fmla="*/ 265 h 327"/>
                <a:gd name="T10" fmla="*/ 95 w 353"/>
                <a:gd name="T11" fmla="*/ 233 h 327"/>
                <a:gd name="T12" fmla="*/ 42 w 353"/>
                <a:gd name="T13" fmla="*/ 182 h 327"/>
                <a:gd name="T14" fmla="*/ 22 w 353"/>
                <a:gd name="T15" fmla="*/ 184 h 327"/>
                <a:gd name="T16" fmla="*/ 0 w 353"/>
                <a:gd name="T17" fmla="*/ 184 h 327"/>
                <a:gd name="T18" fmla="*/ 16 w 353"/>
                <a:gd name="T19" fmla="*/ 224 h 327"/>
                <a:gd name="T20" fmla="*/ 69 w 353"/>
                <a:gd name="T21" fmla="*/ 281 h 327"/>
                <a:gd name="T22" fmla="*/ 159 w 353"/>
                <a:gd name="T23" fmla="*/ 324 h 327"/>
                <a:gd name="T24" fmla="*/ 169 w 353"/>
                <a:gd name="T25" fmla="*/ 327 h 327"/>
                <a:gd name="T26" fmla="*/ 179 w 353"/>
                <a:gd name="T27" fmla="*/ 324 h 327"/>
                <a:gd name="T28" fmla="*/ 278 w 353"/>
                <a:gd name="T29" fmla="*/ 277 h 327"/>
                <a:gd name="T30" fmla="*/ 331 w 353"/>
                <a:gd name="T31" fmla="*/ 215 h 327"/>
                <a:gd name="T32" fmla="*/ 352 w 353"/>
                <a:gd name="T33" fmla="*/ 123 h 327"/>
                <a:gd name="T34" fmla="*/ 321 w 353"/>
                <a:gd name="T35" fmla="*/ 0 h 327"/>
                <a:gd name="T36" fmla="*/ 279 w 353"/>
                <a:gd name="T37" fmla="*/ 49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3" h="327">
                  <a:moveTo>
                    <a:pt x="279" y="49"/>
                  </a:moveTo>
                  <a:cubicBezTo>
                    <a:pt x="288" y="73"/>
                    <a:pt x="294" y="104"/>
                    <a:pt x="293" y="123"/>
                  </a:cubicBezTo>
                  <a:cubicBezTo>
                    <a:pt x="293" y="140"/>
                    <a:pt x="289" y="166"/>
                    <a:pt x="280" y="184"/>
                  </a:cubicBezTo>
                  <a:cubicBezTo>
                    <a:pt x="272" y="200"/>
                    <a:pt x="255" y="222"/>
                    <a:pt x="243" y="230"/>
                  </a:cubicBezTo>
                  <a:cubicBezTo>
                    <a:pt x="216" y="249"/>
                    <a:pt x="194" y="256"/>
                    <a:pt x="169" y="265"/>
                  </a:cubicBezTo>
                  <a:cubicBezTo>
                    <a:pt x="145" y="256"/>
                    <a:pt x="119" y="249"/>
                    <a:pt x="95" y="233"/>
                  </a:cubicBezTo>
                  <a:cubicBezTo>
                    <a:pt x="67" y="215"/>
                    <a:pt x="49" y="193"/>
                    <a:pt x="42" y="182"/>
                  </a:cubicBezTo>
                  <a:cubicBezTo>
                    <a:pt x="40" y="182"/>
                    <a:pt x="27" y="184"/>
                    <a:pt x="22" y="184"/>
                  </a:cubicBezTo>
                  <a:cubicBezTo>
                    <a:pt x="17" y="184"/>
                    <a:pt x="0" y="184"/>
                    <a:pt x="0" y="184"/>
                  </a:cubicBezTo>
                  <a:cubicBezTo>
                    <a:pt x="3" y="196"/>
                    <a:pt x="10" y="214"/>
                    <a:pt x="16" y="224"/>
                  </a:cubicBezTo>
                  <a:cubicBezTo>
                    <a:pt x="29" y="245"/>
                    <a:pt x="46" y="264"/>
                    <a:pt x="69" y="281"/>
                  </a:cubicBezTo>
                  <a:cubicBezTo>
                    <a:pt x="96" y="300"/>
                    <a:pt x="152" y="321"/>
                    <a:pt x="159" y="324"/>
                  </a:cubicBezTo>
                  <a:cubicBezTo>
                    <a:pt x="169" y="327"/>
                    <a:pt x="169" y="327"/>
                    <a:pt x="169" y="327"/>
                  </a:cubicBezTo>
                  <a:cubicBezTo>
                    <a:pt x="179" y="324"/>
                    <a:pt x="179" y="324"/>
                    <a:pt x="179" y="324"/>
                  </a:cubicBezTo>
                  <a:cubicBezTo>
                    <a:pt x="186" y="321"/>
                    <a:pt x="250" y="299"/>
                    <a:pt x="278" y="277"/>
                  </a:cubicBezTo>
                  <a:cubicBezTo>
                    <a:pt x="300" y="261"/>
                    <a:pt x="322" y="233"/>
                    <a:pt x="331" y="215"/>
                  </a:cubicBezTo>
                  <a:cubicBezTo>
                    <a:pt x="341" y="194"/>
                    <a:pt x="350" y="166"/>
                    <a:pt x="352" y="123"/>
                  </a:cubicBezTo>
                  <a:cubicBezTo>
                    <a:pt x="353" y="91"/>
                    <a:pt x="340" y="39"/>
                    <a:pt x="321" y="0"/>
                  </a:cubicBezTo>
                  <a:cubicBezTo>
                    <a:pt x="309" y="17"/>
                    <a:pt x="288" y="40"/>
                    <a:pt x="279" y="49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4" name="Freeform 44"/>
            <p:cNvSpPr/>
            <p:nvPr/>
          </p:nvSpPr>
          <p:spPr bwMode="auto">
            <a:xfrm>
              <a:off x="7341908" y="2070282"/>
              <a:ext cx="88712" cy="105581"/>
            </a:xfrm>
            <a:custGeom>
              <a:avLst/>
              <a:gdLst>
                <a:gd name="T0" fmla="*/ 0 w 151"/>
                <a:gd name="T1" fmla="*/ 186 h 189"/>
                <a:gd name="T2" fmla="*/ 17 w 151"/>
                <a:gd name="T3" fmla="*/ 188 h 189"/>
                <a:gd name="T4" fmla="*/ 40 w 151"/>
                <a:gd name="T5" fmla="*/ 188 h 189"/>
                <a:gd name="T6" fmla="*/ 103 w 151"/>
                <a:gd name="T7" fmla="*/ 85 h 189"/>
                <a:gd name="T8" fmla="*/ 151 w 151"/>
                <a:gd name="T9" fmla="*/ 33 h 189"/>
                <a:gd name="T10" fmla="*/ 138 w 151"/>
                <a:gd name="T11" fmla="*/ 22 h 189"/>
                <a:gd name="T12" fmla="*/ 101 w 151"/>
                <a:gd name="T13" fmla="*/ 0 h 189"/>
                <a:gd name="T14" fmla="*/ 44 w 151"/>
                <a:gd name="T15" fmla="*/ 68 h 189"/>
                <a:gd name="T16" fmla="*/ 0 w 151"/>
                <a:gd name="T17" fmla="*/ 18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189">
                  <a:moveTo>
                    <a:pt x="0" y="186"/>
                  </a:moveTo>
                  <a:cubicBezTo>
                    <a:pt x="5" y="187"/>
                    <a:pt x="12" y="188"/>
                    <a:pt x="17" y="188"/>
                  </a:cubicBezTo>
                  <a:cubicBezTo>
                    <a:pt x="22" y="189"/>
                    <a:pt x="32" y="189"/>
                    <a:pt x="40" y="188"/>
                  </a:cubicBezTo>
                  <a:cubicBezTo>
                    <a:pt x="57" y="146"/>
                    <a:pt x="83" y="111"/>
                    <a:pt x="103" y="85"/>
                  </a:cubicBezTo>
                  <a:cubicBezTo>
                    <a:pt x="113" y="71"/>
                    <a:pt x="135" y="47"/>
                    <a:pt x="151" y="33"/>
                  </a:cubicBezTo>
                  <a:cubicBezTo>
                    <a:pt x="147" y="29"/>
                    <a:pt x="142" y="25"/>
                    <a:pt x="138" y="22"/>
                  </a:cubicBezTo>
                  <a:cubicBezTo>
                    <a:pt x="120" y="10"/>
                    <a:pt x="106" y="2"/>
                    <a:pt x="101" y="0"/>
                  </a:cubicBezTo>
                  <a:cubicBezTo>
                    <a:pt x="79" y="20"/>
                    <a:pt x="56" y="49"/>
                    <a:pt x="44" y="68"/>
                  </a:cubicBezTo>
                  <a:cubicBezTo>
                    <a:pt x="17" y="115"/>
                    <a:pt x="5" y="153"/>
                    <a:pt x="0" y="186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5" name="Freeform 45"/>
            <p:cNvSpPr/>
            <p:nvPr/>
          </p:nvSpPr>
          <p:spPr bwMode="auto">
            <a:xfrm>
              <a:off x="7381942" y="2023982"/>
              <a:ext cx="110094" cy="84811"/>
            </a:xfrm>
            <a:custGeom>
              <a:avLst/>
              <a:gdLst>
                <a:gd name="T0" fmla="*/ 121 w 188"/>
                <a:gd name="T1" fmla="*/ 45 h 152"/>
                <a:gd name="T2" fmla="*/ 2 w 188"/>
                <a:gd name="T3" fmla="*/ 0 h 152"/>
                <a:gd name="T4" fmla="*/ 0 w 188"/>
                <a:gd name="T5" fmla="*/ 17 h 152"/>
                <a:gd name="T6" fmla="*/ 1 w 188"/>
                <a:gd name="T7" fmla="*/ 40 h 152"/>
                <a:gd name="T8" fmla="*/ 103 w 188"/>
                <a:gd name="T9" fmla="*/ 103 h 152"/>
                <a:gd name="T10" fmla="*/ 156 w 188"/>
                <a:gd name="T11" fmla="*/ 152 h 152"/>
                <a:gd name="T12" fmla="*/ 166 w 188"/>
                <a:gd name="T13" fmla="*/ 138 h 152"/>
                <a:gd name="T14" fmla="*/ 188 w 188"/>
                <a:gd name="T15" fmla="*/ 101 h 152"/>
                <a:gd name="T16" fmla="*/ 121 w 188"/>
                <a:gd name="T17" fmla="*/ 4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2">
                  <a:moveTo>
                    <a:pt x="121" y="45"/>
                  </a:moveTo>
                  <a:cubicBezTo>
                    <a:pt x="74" y="17"/>
                    <a:pt x="36" y="6"/>
                    <a:pt x="2" y="0"/>
                  </a:cubicBezTo>
                  <a:cubicBezTo>
                    <a:pt x="2" y="5"/>
                    <a:pt x="0" y="13"/>
                    <a:pt x="0" y="17"/>
                  </a:cubicBezTo>
                  <a:cubicBezTo>
                    <a:pt x="0" y="23"/>
                    <a:pt x="0" y="33"/>
                    <a:pt x="1" y="40"/>
                  </a:cubicBezTo>
                  <a:cubicBezTo>
                    <a:pt x="42" y="57"/>
                    <a:pt x="78" y="84"/>
                    <a:pt x="103" y="103"/>
                  </a:cubicBezTo>
                  <a:cubicBezTo>
                    <a:pt x="118" y="114"/>
                    <a:pt x="141" y="135"/>
                    <a:pt x="156" y="152"/>
                  </a:cubicBezTo>
                  <a:cubicBezTo>
                    <a:pt x="160" y="147"/>
                    <a:pt x="163" y="142"/>
                    <a:pt x="166" y="138"/>
                  </a:cubicBezTo>
                  <a:cubicBezTo>
                    <a:pt x="179" y="120"/>
                    <a:pt x="186" y="106"/>
                    <a:pt x="188" y="101"/>
                  </a:cubicBezTo>
                  <a:cubicBezTo>
                    <a:pt x="169" y="79"/>
                    <a:pt x="140" y="56"/>
                    <a:pt x="121" y="45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6" name="Freeform 46"/>
            <p:cNvSpPr/>
            <p:nvPr/>
          </p:nvSpPr>
          <p:spPr bwMode="auto">
            <a:xfrm>
              <a:off x="7236818" y="2024415"/>
              <a:ext cx="191072" cy="196884"/>
            </a:xfrm>
            <a:custGeom>
              <a:avLst/>
              <a:gdLst>
                <a:gd name="T0" fmla="*/ 278 w 327"/>
                <a:gd name="T1" fmla="*/ 279 h 353"/>
                <a:gd name="T2" fmla="*/ 204 w 327"/>
                <a:gd name="T3" fmla="*/ 294 h 353"/>
                <a:gd name="T4" fmla="*/ 143 w 327"/>
                <a:gd name="T5" fmla="*/ 281 h 353"/>
                <a:gd name="T6" fmla="*/ 96 w 327"/>
                <a:gd name="T7" fmla="*/ 243 h 353"/>
                <a:gd name="T8" fmla="*/ 62 w 327"/>
                <a:gd name="T9" fmla="*/ 169 h 353"/>
                <a:gd name="T10" fmla="*/ 93 w 327"/>
                <a:gd name="T11" fmla="*/ 95 h 353"/>
                <a:gd name="T12" fmla="*/ 144 w 327"/>
                <a:gd name="T13" fmla="*/ 43 h 353"/>
                <a:gd name="T14" fmla="*/ 143 w 327"/>
                <a:gd name="T15" fmla="*/ 22 h 353"/>
                <a:gd name="T16" fmla="*/ 142 w 327"/>
                <a:gd name="T17" fmla="*/ 0 h 353"/>
                <a:gd name="T18" fmla="*/ 103 w 327"/>
                <a:gd name="T19" fmla="*/ 17 h 353"/>
                <a:gd name="T20" fmla="*/ 46 w 327"/>
                <a:gd name="T21" fmla="*/ 69 h 353"/>
                <a:gd name="T22" fmla="*/ 3 w 327"/>
                <a:gd name="T23" fmla="*/ 160 h 353"/>
                <a:gd name="T24" fmla="*/ 0 w 327"/>
                <a:gd name="T25" fmla="*/ 169 h 353"/>
                <a:gd name="T26" fmla="*/ 3 w 327"/>
                <a:gd name="T27" fmla="*/ 179 h 353"/>
                <a:gd name="T28" fmla="*/ 49 w 327"/>
                <a:gd name="T29" fmla="*/ 279 h 353"/>
                <a:gd name="T30" fmla="*/ 112 w 327"/>
                <a:gd name="T31" fmla="*/ 331 h 353"/>
                <a:gd name="T32" fmla="*/ 204 w 327"/>
                <a:gd name="T33" fmla="*/ 352 h 353"/>
                <a:gd name="T34" fmla="*/ 327 w 327"/>
                <a:gd name="T35" fmla="*/ 321 h 353"/>
                <a:gd name="T36" fmla="*/ 278 w 327"/>
                <a:gd name="T37" fmla="*/ 279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7" h="353">
                  <a:moveTo>
                    <a:pt x="278" y="279"/>
                  </a:moveTo>
                  <a:cubicBezTo>
                    <a:pt x="254" y="289"/>
                    <a:pt x="223" y="294"/>
                    <a:pt x="204" y="294"/>
                  </a:cubicBezTo>
                  <a:cubicBezTo>
                    <a:pt x="187" y="293"/>
                    <a:pt x="160" y="290"/>
                    <a:pt x="143" y="281"/>
                  </a:cubicBezTo>
                  <a:cubicBezTo>
                    <a:pt x="126" y="272"/>
                    <a:pt x="105" y="256"/>
                    <a:pt x="96" y="243"/>
                  </a:cubicBezTo>
                  <a:cubicBezTo>
                    <a:pt x="77" y="216"/>
                    <a:pt x="71" y="194"/>
                    <a:pt x="62" y="169"/>
                  </a:cubicBezTo>
                  <a:cubicBezTo>
                    <a:pt x="71" y="146"/>
                    <a:pt x="77" y="120"/>
                    <a:pt x="93" y="95"/>
                  </a:cubicBezTo>
                  <a:cubicBezTo>
                    <a:pt x="112" y="67"/>
                    <a:pt x="133" y="50"/>
                    <a:pt x="144" y="43"/>
                  </a:cubicBezTo>
                  <a:cubicBezTo>
                    <a:pt x="144" y="41"/>
                    <a:pt x="143" y="27"/>
                    <a:pt x="143" y="22"/>
                  </a:cubicBezTo>
                  <a:cubicBezTo>
                    <a:pt x="142" y="17"/>
                    <a:pt x="142" y="0"/>
                    <a:pt x="142" y="0"/>
                  </a:cubicBezTo>
                  <a:cubicBezTo>
                    <a:pt x="130" y="3"/>
                    <a:pt x="113" y="11"/>
                    <a:pt x="103" y="17"/>
                  </a:cubicBezTo>
                  <a:cubicBezTo>
                    <a:pt x="82" y="29"/>
                    <a:pt x="63" y="46"/>
                    <a:pt x="46" y="69"/>
                  </a:cubicBezTo>
                  <a:cubicBezTo>
                    <a:pt x="27" y="96"/>
                    <a:pt x="5" y="153"/>
                    <a:pt x="3" y="160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6" y="186"/>
                    <a:pt x="28" y="250"/>
                    <a:pt x="49" y="279"/>
                  </a:cubicBezTo>
                  <a:cubicBezTo>
                    <a:pt x="66" y="300"/>
                    <a:pt x="93" y="322"/>
                    <a:pt x="112" y="331"/>
                  </a:cubicBezTo>
                  <a:cubicBezTo>
                    <a:pt x="133" y="342"/>
                    <a:pt x="161" y="351"/>
                    <a:pt x="204" y="352"/>
                  </a:cubicBezTo>
                  <a:cubicBezTo>
                    <a:pt x="235" y="353"/>
                    <a:pt x="287" y="341"/>
                    <a:pt x="327" y="321"/>
                  </a:cubicBezTo>
                  <a:cubicBezTo>
                    <a:pt x="309" y="309"/>
                    <a:pt x="287" y="288"/>
                    <a:pt x="278" y="279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7" name="Freeform 47"/>
            <p:cNvSpPr/>
            <p:nvPr/>
          </p:nvSpPr>
          <p:spPr bwMode="auto">
            <a:xfrm>
              <a:off x="7381942" y="2023982"/>
              <a:ext cx="110094" cy="84811"/>
            </a:xfrm>
            <a:custGeom>
              <a:avLst/>
              <a:gdLst>
                <a:gd name="T0" fmla="*/ 2 w 188"/>
                <a:gd name="T1" fmla="*/ 0 h 152"/>
                <a:gd name="T2" fmla="*/ 0 w 188"/>
                <a:gd name="T3" fmla="*/ 17 h 152"/>
                <a:gd name="T4" fmla="*/ 1 w 188"/>
                <a:gd name="T5" fmla="*/ 40 h 152"/>
                <a:gd name="T6" fmla="*/ 103 w 188"/>
                <a:gd name="T7" fmla="*/ 103 h 152"/>
                <a:gd name="T8" fmla="*/ 156 w 188"/>
                <a:gd name="T9" fmla="*/ 152 h 152"/>
                <a:gd name="T10" fmla="*/ 166 w 188"/>
                <a:gd name="T11" fmla="*/ 138 h 152"/>
                <a:gd name="T12" fmla="*/ 188 w 188"/>
                <a:gd name="T13" fmla="*/ 101 h 152"/>
                <a:gd name="T14" fmla="*/ 121 w 188"/>
                <a:gd name="T15" fmla="*/ 45 h 152"/>
                <a:gd name="T16" fmla="*/ 2 w 188"/>
                <a:gd name="T1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2">
                  <a:moveTo>
                    <a:pt x="2" y="0"/>
                  </a:moveTo>
                  <a:cubicBezTo>
                    <a:pt x="2" y="5"/>
                    <a:pt x="0" y="13"/>
                    <a:pt x="0" y="17"/>
                  </a:cubicBezTo>
                  <a:cubicBezTo>
                    <a:pt x="0" y="23"/>
                    <a:pt x="0" y="33"/>
                    <a:pt x="1" y="40"/>
                  </a:cubicBezTo>
                  <a:cubicBezTo>
                    <a:pt x="42" y="57"/>
                    <a:pt x="78" y="84"/>
                    <a:pt x="103" y="103"/>
                  </a:cubicBezTo>
                  <a:cubicBezTo>
                    <a:pt x="118" y="114"/>
                    <a:pt x="141" y="135"/>
                    <a:pt x="156" y="152"/>
                  </a:cubicBezTo>
                  <a:cubicBezTo>
                    <a:pt x="160" y="147"/>
                    <a:pt x="163" y="142"/>
                    <a:pt x="166" y="138"/>
                  </a:cubicBezTo>
                  <a:cubicBezTo>
                    <a:pt x="179" y="120"/>
                    <a:pt x="186" y="106"/>
                    <a:pt x="188" y="101"/>
                  </a:cubicBezTo>
                  <a:cubicBezTo>
                    <a:pt x="169" y="79"/>
                    <a:pt x="140" y="56"/>
                    <a:pt x="121" y="45"/>
                  </a:cubicBezTo>
                  <a:cubicBezTo>
                    <a:pt x="74" y="17"/>
                    <a:pt x="36" y="6"/>
                    <a:pt x="2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8" name="Freeform 48"/>
            <p:cNvSpPr/>
            <p:nvPr/>
          </p:nvSpPr>
          <p:spPr bwMode="auto">
            <a:xfrm>
              <a:off x="7452002" y="2062060"/>
              <a:ext cx="88257" cy="105149"/>
            </a:xfrm>
            <a:custGeom>
              <a:avLst/>
              <a:gdLst>
                <a:gd name="T0" fmla="*/ 107 w 151"/>
                <a:gd name="T1" fmla="*/ 121 h 189"/>
                <a:gd name="T2" fmla="*/ 151 w 151"/>
                <a:gd name="T3" fmla="*/ 3 h 189"/>
                <a:gd name="T4" fmla="*/ 135 w 151"/>
                <a:gd name="T5" fmla="*/ 1 h 189"/>
                <a:gd name="T6" fmla="*/ 111 w 151"/>
                <a:gd name="T7" fmla="*/ 1 h 189"/>
                <a:gd name="T8" fmla="*/ 49 w 151"/>
                <a:gd name="T9" fmla="*/ 104 h 189"/>
                <a:gd name="T10" fmla="*/ 0 w 151"/>
                <a:gd name="T11" fmla="*/ 156 h 189"/>
                <a:gd name="T12" fmla="*/ 13 w 151"/>
                <a:gd name="T13" fmla="*/ 167 h 189"/>
                <a:gd name="T14" fmla="*/ 50 w 151"/>
                <a:gd name="T15" fmla="*/ 189 h 189"/>
                <a:gd name="T16" fmla="*/ 107 w 151"/>
                <a:gd name="T17" fmla="*/ 121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189">
                  <a:moveTo>
                    <a:pt x="107" y="121"/>
                  </a:moveTo>
                  <a:cubicBezTo>
                    <a:pt x="135" y="74"/>
                    <a:pt x="146" y="36"/>
                    <a:pt x="151" y="3"/>
                  </a:cubicBezTo>
                  <a:cubicBezTo>
                    <a:pt x="146" y="2"/>
                    <a:pt x="139" y="1"/>
                    <a:pt x="135" y="1"/>
                  </a:cubicBezTo>
                  <a:cubicBezTo>
                    <a:pt x="129" y="0"/>
                    <a:pt x="119" y="0"/>
                    <a:pt x="111" y="1"/>
                  </a:cubicBezTo>
                  <a:cubicBezTo>
                    <a:pt x="95" y="43"/>
                    <a:pt x="68" y="78"/>
                    <a:pt x="49" y="104"/>
                  </a:cubicBezTo>
                  <a:cubicBezTo>
                    <a:pt x="38" y="118"/>
                    <a:pt x="16" y="142"/>
                    <a:pt x="0" y="156"/>
                  </a:cubicBezTo>
                  <a:cubicBezTo>
                    <a:pt x="5" y="160"/>
                    <a:pt x="9" y="164"/>
                    <a:pt x="13" y="167"/>
                  </a:cubicBezTo>
                  <a:cubicBezTo>
                    <a:pt x="31" y="179"/>
                    <a:pt x="46" y="187"/>
                    <a:pt x="50" y="189"/>
                  </a:cubicBezTo>
                  <a:cubicBezTo>
                    <a:pt x="72" y="169"/>
                    <a:pt x="96" y="140"/>
                    <a:pt x="107" y="12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29" name="Freeform 49"/>
            <p:cNvSpPr/>
            <p:nvPr/>
          </p:nvSpPr>
          <p:spPr bwMode="auto">
            <a:xfrm>
              <a:off x="7333264" y="1923593"/>
              <a:ext cx="206995" cy="182171"/>
            </a:xfrm>
            <a:custGeom>
              <a:avLst/>
              <a:gdLst>
                <a:gd name="T0" fmla="*/ 74 w 354"/>
                <a:gd name="T1" fmla="*/ 278 h 327"/>
                <a:gd name="T2" fmla="*/ 60 w 354"/>
                <a:gd name="T3" fmla="*/ 204 h 327"/>
                <a:gd name="T4" fmla="*/ 73 w 354"/>
                <a:gd name="T5" fmla="*/ 143 h 327"/>
                <a:gd name="T6" fmla="*/ 110 w 354"/>
                <a:gd name="T7" fmla="*/ 97 h 327"/>
                <a:gd name="T8" fmla="*/ 184 w 354"/>
                <a:gd name="T9" fmla="*/ 62 h 327"/>
                <a:gd name="T10" fmla="*/ 258 w 354"/>
                <a:gd name="T11" fmla="*/ 94 h 327"/>
                <a:gd name="T12" fmla="*/ 311 w 354"/>
                <a:gd name="T13" fmla="*/ 145 h 327"/>
                <a:gd name="T14" fmla="*/ 331 w 354"/>
                <a:gd name="T15" fmla="*/ 143 h 327"/>
                <a:gd name="T16" fmla="*/ 354 w 354"/>
                <a:gd name="T17" fmla="*/ 143 h 327"/>
                <a:gd name="T18" fmla="*/ 337 w 354"/>
                <a:gd name="T19" fmla="*/ 103 h 327"/>
                <a:gd name="T20" fmla="*/ 284 w 354"/>
                <a:gd name="T21" fmla="*/ 46 h 327"/>
                <a:gd name="T22" fmla="*/ 194 w 354"/>
                <a:gd name="T23" fmla="*/ 3 h 327"/>
                <a:gd name="T24" fmla="*/ 184 w 354"/>
                <a:gd name="T25" fmla="*/ 0 h 327"/>
                <a:gd name="T26" fmla="*/ 175 w 354"/>
                <a:gd name="T27" fmla="*/ 3 h 327"/>
                <a:gd name="T28" fmla="*/ 75 w 354"/>
                <a:gd name="T29" fmla="*/ 50 h 327"/>
                <a:gd name="T30" fmla="*/ 23 w 354"/>
                <a:gd name="T31" fmla="*/ 112 h 327"/>
                <a:gd name="T32" fmla="*/ 1 w 354"/>
                <a:gd name="T33" fmla="*/ 204 h 327"/>
                <a:gd name="T34" fmla="*/ 32 w 354"/>
                <a:gd name="T35" fmla="*/ 327 h 327"/>
                <a:gd name="T36" fmla="*/ 74 w 354"/>
                <a:gd name="T37" fmla="*/ 278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327">
                  <a:moveTo>
                    <a:pt x="74" y="278"/>
                  </a:moveTo>
                  <a:cubicBezTo>
                    <a:pt x="65" y="254"/>
                    <a:pt x="60" y="223"/>
                    <a:pt x="60" y="204"/>
                  </a:cubicBezTo>
                  <a:cubicBezTo>
                    <a:pt x="60" y="187"/>
                    <a:pt x="64" y="161"/>
                    <a:pt x="73" y="143"/>
                  </a:cubicBezTo>
                  <a:cubicBezTo>
                    <a:pt x="82" y="127"/>
                    <a:pt x="98" y="105"/>
                    <a:pt x="110" y="97"/>
                  </a:cubicBezTo>
                  <a:cubicBezTo>
                    <a:pt x="138" y="78"/>
                    <a:pt x="160" y="71"/>
                    <a:pt x="184" y="62"/>
                  </a:cubicBezTo>
                  <a:cubicBezTo>
                    <a:pt x="208" y="71"/>
                    <a:pt x="234" y="78"/>
                    <a:pt x="258" y="94"/>
                  </a:cubicBezTo>
                  <a:cubicBezTo>
                    <a:pt x="287" y="112"/>
                    <a:pt x="304" y="134"/>
                    <a:pt x="311" y="145"/>
                  </a:cubicBezTo>
                  <a:cubicBezTo>
                    <a:pt x="313" y="145"/>
                    <a:pt x="326" y="143"/>
                    <a:pt x="331" y="143"/>
                  </a:cubicBezTo>
                  <a:cubicBezTo>
                    <a:pt x="337" y="143"/>
                    <a:pt x="354" y="143"/>
                    <a:pt x="354" y="143"/>
                  </a:cubicBezTo>
                  <a:cubicBezTo>
                    <a:pt x="350" y="131"/>
                    <a:pt x="343" y="113"/>
                    <a:pt x="337" y="103"/>
                  </a:cubicBezTo>
                  <a:cubicBezTo>
                    <a:pt x="325" y="82"/>
                    <a:pt x="308" y="63"/>
                    <a:pt x="284" y="46"/>
                  </a:cubicBezTo>
                  <a:cubicBezTo>
                    <a:pt x="258" y="27"/>
                    <a:pt x="201" y="6"/>
                    <a:pt x="194" y="3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75" y="3"/>
                    <a:pt x="175" y="3"/>
                    <a:pt x="175" y="3"/>
                  </a:cubicBezTo>
                  <a:cubicBezTo>
                    <a:pt x="167" y="6"/>
                    <a:pt x="103" y="28"/>
                    <a:pt x="75" y="50"/>
                  </a:cubicBezTo>
                  <a:cubicBezTo>
                    <a:pt x="53" y="66"/>
                    <a:pt x="32" y="94"/>
                    <a:pt x="23" y="112"/>
                  </a:cubicBezTo>
                  <a:cubicBezTo>
                    <a:pt x="12" y="133"/>
                    <a:pt x="3" y="161"/>
                    <a:pt x="1" y="204"/>
                  </a:cubicBezTo>
                  <a:cubicBezTo>
                    <a:pt x="0" y="236"/>
                    <a:pt x="13" y="288"/>
                    <a:pt x="32" y="327"/>
                  </a:cubicBezTo>
                  <a:cubicBezTo>
                    <a:pt x="45" y="310"/>
                    <a:pt x="65" y="287"/>
                    <a:pt x="74" y="278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30" name="Freeform 50"/>
            <p:cNvSpPr/>
            <p:nvPr/>
          </p:nvSpPr>
          <p:spPr bwMode="auto">
            <a:xfrm>
              <a:off x="7452002" y="2062060"/>
              <a:ext cx="88257" cy="105149"/>
            </a:xfrm>
            <a:custGeom>
              <a:avLst/>
              <a:gdLst>
                <a:gd name="T0" fmla="*/ 151 w 151"/>
                <a:gd name="T1" fmla="*/ 3 h 189"/>
                <a:gd name="T2" fmla="*/ 135 w 151"/>
                <a:gd name="T3" fmla="*/ 1 h 189"/>
                <a:gd name="T4" fmla="*/ 111 w 151"/>
                <a:gd name="T5" fmla="*/ 1 h 189"/>
                <a:gd name="T6" fmla="*/ 49 w 151"/>
                <a:gd name="T7" fmla="*/ 104 h 189"/>
                <a:gd name="T8" fmla="*/ 0 w 151"/>
                <a:gd name="T9" fmla="*/ 156 h 189"/>
                <a:gd name="T10" fmla="*/ 13 w 151"/>
                <a:gd name="T11" fmla="*/ 167 h 189"/>
                <a:gd name="T12" fmla="*/ 50 w 151"/>
                <a:gd name="T13" fmla="*/ 189 h 189"/>
                <a:gd name="T14" fmla="*/ 107 w 151"/>
                <a:gd name="T15" fmla="*/ 121 h 189"/>
                <a:gd name="T16" fmla="*/ 151 w 151"/>
                <a:gd name="T17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189">
                  <a:moveTo>
                    <a:pt x="151" y="3"/>
                  </a:moveTo>
                  <a:cubicBezTo>
                    <a:pt x="146" y="2"/>
                    <a:pt x="139" y="1"/>
                    <a:pt x="135" y="1"/>
                  </a:cubicBezTo>
                  <a:cubicBezTo>
                    <a:pt x="129" y="0"/>
                    <a:pt x="119" y="0"/>
                    <a:pt x="111" y="1"/>
                  </a:cubicBezTo>
                  <a:cubicBezTo>
                    <a:pt x="95" y="43"/>
                    <a:pt x="68" y="78"/>
                    <a:pt x="49" y="104"/>
                  </a:cubicBezTo>
                  <a:cubicBezTo>
                    <a:pt x="38" y="118"/>
                    <a:pt x="16" y="142"/>
                    <a:pt x="0" y="156"/>
                  </a:cubicBezTo>
                  <a:cubicBezTo>
                    <a:pt x="5" y="160"/>
                    <a:pt x="9" y="164"/>
                    <a:pt x="13" y="167"/>
                  </a:cubicBezTo>
                  <a:cubicBezTo>
                    <a:pt x="31" y="179"/>
                    <a:pt x="46" y="187"/>
                    <a:pt x="50" y="189"/>
                  </a:cubicBezTo>
                  <a:cubicBezTo>
                    <a:pt x="72" y="169"/>
                    <a:pt x="96" y="140"/>
                    <a:pt x="107" y="121"/>
                  </a:cubicBezTo>
                  <a:cubicBezTo>
                    <a:pt x="135" y="74"/>
                    <a:pt x="146" y="36"/>
                    <a:pt x="151" y="3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31" name="Freeform 51"/>
            <p:cNvSpPr/>
            <p:nvPr/>
          </p:nvSpPr>
          <p:spPr bwMode="auto">
            <a:xfrm>
              <a:off x="7390586" y="2128698"/>
              <a:ext cx="110549" cy="84811"/>
            </a:xfrm>
            <a:custGeom>
              <a:avLst/>
              <a:gdLst>
                <a:gd name="T0" fmla="*/ 67 w 189"/>
                <a:gd name="T1" fmla="*/ 107 h 152"/>
                <a:gd name="T2" fmla="*/ 186 w 189"/>
                <a:gd name="T3" fmla="*/ 152 h 152"/>
                <a:gd name="T4" fmla="*/ 188 w 189"/>
                <a:gd name="T5" fmla="*/ 135 h 152"/>
                <a:gd name="T6" fmla="*/ 188 w 189"/>
                <a:gd name="T7" fmla="*/ 112 h 152"/>
                <a:gd name="T8" fmla="*/ 85 w 189"/>
                <a:gd name="T9" fmla="*/ 49 h 152"/>
                <a:gd name="T10" fmla="*/ 33 w 189"/>
                <a:gd name="T11" fmla="*/ 0 h 152"/>
                <a:gd name="T12" fmla="*/ 22 w 189"/>
                <a:gd name="T13" fmla="*/ 14 h 152"/>
                <a:gd name="T14" fmla="*/ 0 w 189"/>
                <a:gd name="T15" fmla="*/ 51 h 152"/>
                <a:gd name="T16" fmla="*/ 67 w 189"/>
                <a:gd name="T17" fmla="*/ 10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52">
                  <a:moveTo>
                    <a:pt x="67" y="107"/>
                  </a:moveTo>
                  <a:cubicBezTo>
                    <a:pt x="115" y="135"/>
                    <a:pt x="153" y="146"/>
                    <a:pt x="186" y="152"/>
                  </a:cubicBezTo>
                  <a:cubicBezTo>
                    <a:pt x="187" y="147"/>
                    <a:pt x="188" y="139"/>
                    <a:pt x="188" y="135"/>
                  </a:cubicBezTo>
                  <a:cubicBezTo>
                    <a:pt x="188" y="129"/>
                    <a:pt x="189" y="119"/>
                    <a:pt x="188" y="112"/>
                  </a:cubicBezTo>
                  <a:cubicBezTo>
                    <a:pt x="146" y="95"/>
                    <a:pt x="111" y="68"/>
                    <a:pt x="85" y="49"/>
                  </a:cubicBezTo>
                  <a:cubicBezTo>
                    <a:pt x="71" y="38"/>
                    <a:pt x="47" y="17"/>
                    <a:pt x="33" y="0"/>
                  </a:cubicBezTo>
                  <a:cubicBezTo>
                    <a:pt x="29" y="5"/>
                    <a:pt x="25" y="10"/>
                    <a:pt x="22" y="14"/>
                  </a:cubicBezTo>
                  <a:cubicBezTo>
                    <a:pt x="9" y="32"/>
                    <a:pt x="2" y="46"/>
                    <a:pt x="0" y="51"/>
                  </a:cubicBezTo>
                  <a:cubicBezTo>
                    <a:pt x="20" y="73"/>
                    <a:pt x="48" y="96"/>
                    <a:pt x="67" y="107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32" name="Freeform 52"/>
            <p:cNvSpPr/>
            <p:nvPr/>
          </p:nvSpPr>
          <p:spPr bwMode="auto">
            <a:xfrm>
              <a:off x="7455187" y="2016193"/>
              <a:ext cx="191072" cy="196884"/>
            </a:xfrm>
            <a:custGeom>
              <a:avLst/>
              <a:gdLst>
                <a:gd name="T0" fmla="*/ 48 w 327"/>
                <a:gd name="T1" fmla="*/ 74 h 353"/>
                <a:gd name="T2" fmla="*/ 122 w 327"/>
                <a:gd name="T3" fmla="*/ 59 h 353"/>
                <a:gd name="T4" fmla="*/ 184 w 327"/>
                <a:gd name="T5" fmla="*/ 72 h 353"/>
                <a:gd name="T6" fmla="*/ 230 w 327"/>
                <a:gd name="T7" fmla="*/ 110 h 353"/>
                <a:gd name="T8" fmla="*/ 265 w 327"/>
                <a:gd name="T9" fmla="*/ 184 h 353"/>
                <a:gd name="T10" fmla="*/ 233 w 327"/>
                <a:gd name="T11" fmla="*/ 258 h 353"/>
                <a:gd name="T12" fmla="*/ 182 w 327"/>
                <a:gd name="T13" fmla="*/ 310 h 353"/>
                <a:gd name="T14" fmla="*/ 184 w 327"/>
                <a:gd name="T15" fmla="*/ 331 h 353"/>
                <a:gd name="T16" fmla="*/ 184 w 327"/>
                <a:gd name="T17" fmla="*/ 353 h 353"/>
                <a:gd name="T18" fmla="*/ 223 w 327"/>
                <a:gd name="T19" fmla="*/ 336 h 353"/>
                <a:gd name="T20" fmla="*/ 281 w 327"/>
                <a:gd name="T21" fmla="*/ 284 h 353"/>
                <a:gd name="T22" fmla="*/ 323 w 327"/>
                <a:gd name="T23" fmla="*/ 193 h 353"/>
                <a:gd name="T24" fmla="*/ 327 w 327"/>
                <a:gd name="T25" fmla="*/ 184 h 353"/>
                <a:gd name="T26" fmla="*/ 323 w 327"/>
                <a:gd name="T27" fmla="*/ 174 h 353"/>
                <a:gd name="T28" fmla="*/ 277 w 327"/>
                <a:gd name="T29" fmla="*/ 74 h 353"/>
                <a:gd name="T30" fmla="*/ 215 w 327"/>
                <a:gd name="T31" fmla="*/ 22 h 353"/>
                <a:gd name="T32" fmla="*/ 122 w 327"/>
                <a:gd name="T33" fmla="*/ 1 h 353"/>
                <a:gd name="T34" fmla="*/ 0 w 327"/>
                <a:gd name="T35" fmla="*/ 32 h 353"/>
                <a:gd name="T36" fmla="*/ 48 w 327"/>
                <a:gd name="T37" fmla="*/ 74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7" h="353">
                  <a:moveTo>
                    <a:pt x="48" y="74"/>
                  </a:moveTo>
                  <a:cubicBezTo>
                    <a:pt x="73" y="64"/>
                    <a:pt x="104" y="59"/>
                    <a:pt x="122" y="59"/>
                  </a:cubicBezTo>
                  <a:cubicBezTo>
                    <a:pt x="139" y="60"/>
                    <a:pt x="166" y="63"/>
                    <a:pt x="184" y="72"/>
                  </a:cubicBezTo>
                  <a:cubicBezTo>
                    <a:pt x="200" y="81"/>
                    <a:pt x="222" y="97"/>
                    <a:pt x="230" y="110"/>
                  </a:cubicBezTo>
                  <a:cubicBezTo>
                    <a:pt x="249" y="137"/>
                    <a:pt x="255" y="159"/>
                    <a:pt x="265" y="184"/>
                  </a:cubicBezTo>
                  <a:cubicBezTo>
                    <a:pt x="256" y="207"/>
                    <a:pt x="249" y="233"/>
                    <a:pt x="233" y="258"/>
                  </a:cubicBezTo>
                  <a:cubicBezTo>
                    <a:pt x="214" y="286"/>
                    <a:pt x="193" y="303"/>
                    <a:pt x="182" y="310"/>
                  </a:cubicBezTo>
                  <a:cubicBezTo>
                    <a:pt x="182" y="312"/>
                    <a:pt x="183" y="326"/>
                    <a:pt x="184" y="331"/>
                  </a:cubicBezTo>
                  <a:cubicBezTo>
                    <a:pt x="184" y="336"/>
                    <a:pt x="184" y="353"/>
                    <a:pt x="184" y="353"/>
                  </a:cubicBezTo>
                  <a:cubicBezTo>
                    <a:pt x="196" y="350"/>
                    <a:pt x="214" y="342"/>
                    <a:pt x="223" y="336"/>
                  </a:cubicBezTo>
                  <a:cubicBezTo>
                    <a:pt x="245" y="324"/>
                    <a:pt x="264" y="307"/>
                    <a:pt x="281" y="284"/>
                  </a:cubicBezTo>
                  <a:cubicBezTo>
                    <a:pt x="300" y="257"/>
                    <a:pt x="321" y="200"/>
                    <a:pt x="323" y="193"/>
                  </a:cubicBezTo>
                  <a:cubicBezTo>
                    <a:pt x="327" y="184"/>
                    <a:pt x="327" y="184"/>
                    <a:pt x="327" y="184"/>
                  </a:cubicBezTo>
                  <a:cubicBezTo>
                    <a:pt x="323" y="174"/>
                    <a:pt x="323" y="174"/>
                    <a:pt x="323" y="174"/>
                  </a:cubicBezTo>
                  <a:cubicBezTo>
                    <a:pt x="321" y="167"/>
                    <a:pt x="298" y="103"/>
                    <a:pt x="277" y="74"/>
                  </a:cubicBezTo>
                  <a:cubicBezTo>
                    <a:pt x="260" y="53"/>
                    <a:pt x="233" y="31"/>
                    <a:pt x="215" y="22"/>
                  </a:cubicBezTo>
                  <a:cubicBezTo>
                    <a:pt x="194" y="11"/>
                    <a:pt x="165" y="2"/>
                    <a:pt x="122" y="1"/>
                  </a:cubicBezTo>
                  <a:cubicBezTo>
                    <a:pt x="91" y="0"/>
                    <a:pt x="39" y="12"/>
                    <a:pt x="0" y="32"/>
                  </a:cubicBezTo>
                  <a:cubicBezTo>
                    <a:pt x="17" y="44"/>
                    <a:pt x="39" y="65"/>
                    <a:pt x="48" y="74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33" name="Freeform 53"/>
            <p:cNvSpPr/>
            <p:nvPr/>
          </p:nvSpPr>
          <p:spPr bwMode="auto">
            <a:xfrm>
              <a:off x="7390586" y="2128698"/>
              <a:ext cx="110549" cy="84811"/>
            </a:xfrm>
            <a:custGeom>
              <a:avLst/>
              <a:gdLst>
                <a:gd name="T0" fmla="*/ 186 w 189"/>
                <a:gd name="T1" fmla="*/ 152 h 152"/>
                <a:gd name="T2" fmla="*/ 188 w 189"/>
                <a:gd name="T3" fmla="*/ 135 h 152"/>
                <a:gd name="T4" fmla="*/ 188 w 189"/>
                <a:gd name="T5" fmla="*/ 112 h 152"/>
                <a:gd name="T6" fmla="*/ 85 w 189"/>
                <a:gd name="T7" fmla="*/ 49 h 152"/>
                <a:gd name="T8" fmla="*/ 33 w 189"/>
                <a:gd name="T9" fmla="*/ 0 h 152"/>
                <a:gd name="T10" fmla="*/ 22 w 189"/>
                <a:gd name="T11" fmla="*/ 14 h 152"/>
                <a:gd name="T12" fmla="*/ 0 w 189"/>
                <a:gd name="T13" fmla="*/ 51 h 152"/>
                <a:gd name="T14" fmla="*/ 67 w 189"/>
                <a:gd name="T15" fmla="*/ 107 h 152"/>
                <a:gd name="T16" fmla="*/ 186 w 189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52">
                  <a:moveTo>
                    <a:pt x="186" y="152"/>
                  </a:moveTo>
                  <a:cubicBezTo>
                    <a:pt x="187" y="147"/>
                    <a:pt x="188" y="139"/>
                    <a:pt x="188" y="135"/>
                  </a:cubicBezTo>
                  <a:cubicBezTo>
                    <a:pt x="188" y="129"/>
                    <a:pt x="189" y="119"/>
                    <a:pt x="188" y="112"/>
                  </a:cubicBezTo>
                  <a:cubicBezTo>
                    <a:pt x="146" y="95"/>
                    <a:pt x="111" y="68"/>
                    <a:pt x="85" y="49"/>
                  </a:cubicBezTo>
                  <a:cubicBezTo>
                    <a:pt x="71" y="38"/>
                    <a:pt x="47" y="17"/>
                    <a:pt x="33" y="0"/>
                  </a:cubicBezTo>
                  <a:cubicBezTo>
                    <a:pt x="29" y="5"/>
                    <a:pt x="25" y="10"/>
                    <a:pt x="22" y="14"/>
                  </a:cubicBezTo>
                  <a:cubicBezTo>
                    <a:pt x="9" y="32"/>
                    <a:pt x="2" y="46"/>
                    <a:pt x="0" y="51"/>
                  </a:cubicBezTo>
                  <a:cubicBezTo>
                    <a:pt x="20" y="73"/>
                    <a:pt x="48" y="96"/>
                    <a:pt x="67" y="107"/>
                  </a:cubicBezTo>
                  <a:cubicBezTo>
                    <a:pt x="115" y="135"/>
                    <a:pt x="153" y="146"/>
                    <a:pt x="186" y="152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  <p:sp>
          <p:nvSpPr>
            <p:cNvPr id="34" name="Freeform 54"/>
            <p:cNvSpPr/>
            <p:nvPr/>
          </p:nvSpPr>
          <p:spPr bwMode="auto">
            <a:xfrm>
              <a:off x="7341908" y="2070282"/>
              <a:ext cx="88712" cy="105581"/>
            </a:xfrm>
            <a:custGeom>
              <a:avLst/>
              <a:gdLst>
                <a:gd name="T0" fmla="*/ 44 w 151"/>
                <a:gd name="T1" fmla="*/ 68 h 189"/>
                <a:gd name="T2" fmla="*/ 0 w 151"/>
                <a:gd name="T3" fmla="*/ 186 h 189"/>
                <a:gd name="T4" fmla="*/ 17 w 151"/>
                <a:gd name="T5" fmla="*/ 188 h 189"/>
                <a:gd name="T6" fmla="*/ 40 w 151"/>
                <a:gd name="T7" fmla="*/ 188 h 189"/>
                <a:gd name="T8" fmla="*/ 103 w 151"/>
                <a:gd name="T9" fmla="*/ 85 h 189"/>
                <a:gd name="T10" fmla="*/ 151 w 151"/>
                <a:gd name="T11" fmla="*/ 33 h 189"/>
                <a:gd name="T12" fmla="*/ 138 w 151"/>
                <a:gd name="T13" fmla="*/ 22 h 189"/>
                <a:gd name="T14" fmla="*/ 101 w 151"/>
                <a:gd name="T15" fmla="*/ 0 h 189"/>
                <a:gd name="T16" fmla="*/ 44 w 151"/>
                <a:gd name="T17" fmla="*/ 6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189">
                  <a:moveTo>
                    <a:pt x="44" y="68"/>
                  </a:moveTo>
                  <a:cubicBezTo>
                    <a:pt x="17" y="115"/>
                    <a:pt x="5" y="153"/>
                    <a:pt x="0" y="186"/>
                  </a:cubicBezTo>
                  <a:cubicBezTo>
                    <a:pt x="5" y="187"/>
                    <a:pt x="12" y="188"/>
                    <a:pt x="17" y="188"/>
                  </a:cubicBezTo>
                  <a:cubicBezTo>
                    <a:pt x="22" y="189"/>
                    <a:pt x="32" y="189"/>
                    <a:pt x="40" y="188"/>
                  </a:cubicBezTo>
                  <a:cubicBezTo>
                    <a:pt x="57" y="146"/>
                    <a:pt x="83" y="111"/>
                    <a:pt x="103" y="85"/>
                  </a:cubicBezTo>
                  <a:cubicBezTo>
                    <a:pt x="113" y="71"/>
                    <a:pt x="135" y="47"/>
                    <a:pt x="151" y="33"/>
                  </a:cubicBezTo>
                  <a:cubicBezTo>
                    <a:pt x="147" y="29"/>
                    <a:pt x="142" y="25"/>
                    <a:pt x="138" y="22"/>
                  </a:cubicBezTo>
                  <a:cubicBezTo>
                    <a:pt x="120" y="10"/>
                    <a:pt x="106" y="2"/>
                    <a:pt x="101" y="0"/>
                  </a:cubicBezTo>
                  <a:cubicBezTo>
                    <a:pt x="79" y="20"/>
                    <a:pt x="56" y="49"/>
                    <a:pt x="44" y="68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ru-RU" dirty="0"/>
            </a:p>
          </p:txBody>
        </p:sp>
      </p:grpSp>
      <p:sp>
        <p:nvSpPr>
          <p:cNvPr id="35" name="object 54">
            <a:extLst>
              <a:ext uri="{FF2B5EF4-FFF2-40B4-BE49-F238E27FC236}">
                <a16:creationId xmlns:a16="http://schemas.microsoft.com/office/drawing/2014/main" xmlns="" id="{05A118FD-39B2-578C-D697-BA4CB0D8FA8C}"/>
              </a:ext>
            </a:extLst>
          </p:cNvPr>
          <p:cNvSpPr txBox="1"/>
          <p:nvPr/>
        </p:nvSpPr>
        <p:spPr>
          <a:xfrm>
            <a:off x="6971655" y="2024023"/>
            <a:ext cx="1990045" cy="934444"/>
          </a:xfrm>
          <a:prstGeom prst="rect">
            <a:avLst/>
          </a:prstGeom>
          <a:noFill/>
        </p:spPr>
        <p:txBody>
          <a:bodyPr vert="horz" wrap="square" lIns="0" tIns="87207" rIns="0" bIns="0" rtlCol="0" anchor="ctr">
            <a:noAutofit/>
          </a:bodyPr>
          <a:lstStyle/>
          <a:p>
            <a:pPr marR="10160" algn="ctr" rtl="0"/>
            <a:r>
              <a:rPr lang="en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</a:rPr>
              <a:t>$</a:t>
            </a:r>
            <a:r>
              <a:rPr lang="kk-KZ" sz="3600" b="1" dirty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0</a:t>
            </a:r>
            <a:r>
              <a:rPr lang="en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,0</a:t>
            </a:r>
            <a:r>
              <a:rPr lang="kk-KZ" sz="3600" b="1" i="0" u="none" strike="noStrike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7</a:t>
            </a:r>
            <a:endParaRPr sz="3600" b="1" dirty="0">
              <a:solidFill>
                <a:srgbClr val="00B050"/>
              </a:solidFill>
              <a:latin typeface="Arial Black" pitchFamily="34" charset="0"/>
              <a:cs typeface="Arial" pitchFamily="34" charset="0"/>
            </a:endParaRPr>
          </a:p>
          <a:p>
            <a:pPr algn="ctr" rtl="0"/>
            <a:r>
              <a:rPr lang="kk-KZ" sz="800" b="1" i="0" u="none" strike="noStrike" spc="-5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</a:t>
            </a:r>
            <a:r>
              <a:rPr lang="en-US" sz="800" b="1" i="0" u="none" strike="noStrike" spc="-5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b</a:t>
            </a:r>
            <a:r>
              <a:rPr lang="en" sz="800" b="1" i="0" u="none" strike="noStrike" spc="-5" dirty="0" smtClean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illion</a:t>
            </a:r>
            <a:endParaRPr lang="ru-RU" sz="900" b="1" baseline="30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355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35">
            <a:extLst>
              <a:ext uri="{FF2B5EF4-FFF2-40B4-BE49-F238E27FC236}">
                <a16:creationId xmlns:a16="http://schemas.microsoft.com/office/drawing/2014/main" xmlns="" id="{2A937842-F6BD-841D-37A0-63C8DA65E95F}"/>
              </a:ext>
            </a:extLst>
          </p:cNvPr>
          <p:cNvSpPr txBox="1"/>
          <p:nvPr/>
        </p:nvSpPr>
        <p:spPr>
          <a:xfrm>
            <a:off x="261732" y="41834"/>
            <a:ext cx="8531747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no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itchFamily="34" charset="0"/>
              </a:defRPr>
            </a:lvl1pPr>
          </a:lstStyle>
          <a:p>
            <a:pPr rtl="0"/>
            <a:r>
              <a:rPr lang="en" sz="18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entury Gothic"/>
              </a:rPr>
              <a:t>LIST OF NECESSARY PERSPECTIVE PLANTS FOR DEVELOPMENT IN KAZAKHSTAN</a:t>
            </a:r>
          </a:p>
        </p:txBody>
      </p:sp>
      <p:cxnSp>
        <p:nvCxnSpPr>
          <p:cNvPr id="5" name="Google Shape;1445;p23">
            <a:extLst>
              <a:ext uri="{FF2B5EF4-FFF2-40B4-BE49-F238E27FC236}">
                <a16:creationId xmlns:a16="http://schemas.microsoft.com/office/drawing/2014/main" xmlns="" id="{7CC50ABC-C0D5-A94E-C5BC-21A123571994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xmlns="" id="{23C62C77-629B-BAA2-677B-5B712BB51F72}"/>
              </a:ext>
            </a:extLst>
          </p:cNvPr>
          <p:cNvSpPr/>
          <p:nvPr/>
        </p:nvSpPr>
        <p:spPr>
          <a:xfrm rot="5400000">
            <a:off x="1764431" y="1468909"/>
            <a:ext cx="911428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0C4F792A-B30F-CC65-2B02-1692AA87DD6D}"/>
              </a:ext>
            </a:extLst>
          </p:cNvPr>
          <p:cNvGrpSpPr/>
          <p:nvPr/>
        </p:nvGrpSpPr>
        <p:grpSpPr>
          <a:xfrm>
            <a:off x="530911" y="1114712"/>
            <a:ext cx="1502684" cy="936723"/>
            <a:chOff x="261732" y="805811"/>
            <a:chExt cx="1502684" cy="936723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0BC66583-970A-6A5A-2F7B-222DA9173206}"/>
                </a:ext>
              </a:extLst>
            </p:cNvPr>
            <p:cNvSpPr/>
            <p:nvPr/>
          </p:nvSpPr>
          <p:spPr>
            <a:xfrm>
              <a:off x="261732" y="805811"/>
              <a:ext cx="1497650" cy="93672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8" name="object 54">
              <a:extLst>
                <a:ext uri="{FF2B5EF4-FFF2-40B4-BE49-F238E27FC236}">
                  <a16:creationId xmlns:a16="http://schemas.microsoft.com/office/drawing/2014/main" xmlns="" id="{4B70DB43-9349-1CF2-A741-F189F1B64E3C}"/>
                </a:ext>
              </a:extLst>
            </p:cNvPr>
            <p:cNvSpPr txBox="1"/>
            <p:nvPr/>
          </p:nvSpPr>
          <p:spPr>
            <a:xfrm>
              <a:off x="515839" y="1001127"/>
              <a:ext cx="989437" cy="637419"/>
            </a:xfrm>
            <a:prstGeom prst="rect">
              <a:avLst/>
            </a:prstGeom>
            <a:noFill/>
          </p:spPr>
          <p:txBody>
            <a:bodyPr vert="horz" wrap="square" lIns="0" tIns="65405" rIns="0" bIns="0" rtlCol="0" anchor="ctr">
              <a:noAutofit/>
            </a:bodyPr>
            <a:lstStyle/>
            <a:p>
              <a:pPr marR="7620" algn="ctr" rtl="0"/>
              <a:r>
                <a:rPr lang="en" sz="3000" b="1" spc="-113" dirty="0" smtClean="0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</a:rPr>
                <a:t>8,6</a:t>
              </a:r>
              <a:endParaRPr lang="en" sz="3000" b="1" i="0" u="none" strike="noStrike" spc="-113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endParaRPr>
            </a:p>
            <a:p>
              <a:pPr algn="ctr" rtl="0"/>
              <a:r>
                <a:rPr lang="en" sz="600" b="1" i="0" u="none" strike="noStrike" spc="-4" dirty="0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million tons per year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641D793D-EA7C-95D9-C989-6CAC35157D8A}"/>
                </a:ext>
              </a:extLst>
            </p:cNvPr>
            <p:cNvSpPr txBox="1"/>
            <p:nvPr/>
          </p:nvSpPr>
          <p:spPr>
            <a:xfrm>
              <a:off x="265955" y="816120"/>
              <a:ext cx="1498461" cy="253916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R="7620" algn="ctr" rtl="0"/>
              <a:r>
                <a:rPr lang="en" sz="1000" b="1" i="0" u="none" strike="noStrike" spc="-4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  <a:cs typeface="Arial"/>
                </a:rPr>
                <a:t>IORM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id="{1396DC3A-95BE-7098-CBCC-0A5F20A201B6}"/>
              </a:ext>
            </a:extLst>
          </p:cNvPr>
          <p:cNvGrpSpPr/>
          <p:nvPr/>
        </p:nvGrpSpPr>
        <p:grpSpPr>
          <a:xfrm>
            <a:off x="530911" y="2389925"/>
            <a:ext cx="1502684" cy="849114"/>
            <a:chOff x="261732" y="2031778"/>
            <a:chExt cx="1502684" cy="849114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82DBBDD3-BA56-6425-3259-34657F992EC6}"/>
                </a:ext>
              </a:extLst>
            </p:cNvPr>
            <p:cNvSpPr/>
            <p:nvPr/>
          </p:nvSpPr>
          <p:spPr>
            <a:xfrm>
              <a:off x="261732" y="2033160"/>
              <a:ext cx="1497650" cy="8477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3" name="object 54">
              <a:extLst>
                <a:ext uri="{FF2B5EF4-FFF2-40B4-BE49-F238E27FC236}">
                  <a16:creationId xmlns:a16="http://schemas.microsoft.com/office/drawing/2014/main" xmlns="" id="{386B4B76-76AB-FD2B-9B90-36EDD6E692DB}"/>
                </a:ext>
              </a:extLst>
            </p:cNvPr>
            <p:cNvSpPr txBox="1"/>
            <p:nvPr/>
          </p:nvSpPr>
          <p:spPr>
            <a:xfrm>
              <a:off x="515839" y="2163497"/>
              <a:ext cx="989437" cy="637419"/>
            </a:xfrm>
            <a:prstGeom prst="rect">
              <a:avLst/>
            </a:prstGeom>
            <a:noFill/>
          </p:spPr>
          <p:txBody>
            <a:bodyPr vert="horz" wrap="square" lIns="0" tIns="65405" rIns="0" bIns="0" rtlCol="0" anchor="ctr">
              <a:noAutofit/>
            </a:bodyPr>
            <a:lstStyle/>
            <a:p>
              <a:pPr marR="7620" algn="ctr" rtl="0"/>
              <a:r>
                <a:rPr lang="en" sz="3000" b="1" i="0" u="none" strike="noStrike" spc="-113" dirty="0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  <a:cs typeface="Arial"/>
                </a:rPr>
                <a:t>830</a:t>
              </a:r>
            </a:p>
            <a:p>
              <a:pPr algn="ctr" rtl="0"/>
              <a:r>
                <a:rPr lang="en" sz="600" b="1" i="0" u="none" strike="noStrike" spc="-4" dirty="0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thousand tons per year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6C09A84F-A453-7079-BADB-651EE20367EB}"/>
                </a:ext>
              </a:extLst>
            </p:cNvPr>
            <p:cNvSpPr txBox="1"/>
            <p:nvPr/>
          </p:nvSpPr>
          <p:spPr>
            <a:xfrm>
              <a:off x="265955" y="2031778"/>
              <a:ext cx="1498461" cy="230832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R="7620" algn="ctr" rtl="0"/>
              <a:r>
                <a:rPr lang="en" sz="900" b="1" i="0" u="none" strike="noStrike" spc="-4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  <a:cs typeface="Arial"/>
                </a:rPr>
                <a:t>ALUMINA</a:t>
              </a:r>
            </a:p>
          </p:txBody>
        </p:sp>
      </p:grpSp>
      <p:sp>
        <p:nvSpPr>
          <p:cNvPr id="15" name="object 135">
            <a:extLst>
              <a:ext uri="{FF2B5EF4-FFF2-40B4-BE49-F238E27FC236}">
                <a16:creationId xmlns:a16="http://schemas.microsoft.com/office/drawing/2014/main" xmlns="" id="{FCECAD72-20DB-56A4-FD07-80A105981E77}"/>
              </a:ext>
            </a:extLst>
          </p:cNvPr>
          <p:cNvSpPr txBox="1"/>
          <p:nvPr/>
        </p:nvSpPr>
        <p:spPr>
          <a:xfrm>
            <a:off x="3774790" y="2568983"/>
            <a:ext cx="3965359" cy="40011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def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defPPr>
            <a:lvl1pPr>
              <a:defRPr kumimoji="0" sz="2000" kern="0" spc="0" normalizeH="0" baseline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 Black" pitchFamily="34" charset="0"/>
              </a:defRPr>
            </a:lvl1pPr>
          </a:lstStyle>
          <a:p>
            <a:pPr rtl="0"/>
            <a:r>
              <a:rPr lang="en" sz="2000" b="0" i="0" u="none" strike="noStrike" dirty="0">
                <a:highlight>
                  <a:srgbClr val="000000">
                    <a:alpha val="0"/>
                  </a:srgbClr>
                </a:highlight>
                <a:latin typeface="Arial Black"/>
              </a:rPr>
              <a:t>ELECTROLYSIS PLANT</a:t>
            </a:r>
            <a:endParaRPr lang="en-US" dirty="0"/>
          </a:p>
        </p:txBody>
      </p: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A6C04D13-AF49-593E-BBE6-63BFF0583EA2}"/>
              </a:ext>
            </a:extLst>
          </p:cNvPr>
          <p:cNvGrpSpPr/>
          <p:nvPr/>
        </p:nvGrpSpPr>
        <p:grpSpPr>
          <a:xfrm>
            <a:off x="530911" y="3594874"/>
            <a:ext cx="1497650" cy="879594"/>
            <a:chOff x="261732" y="4222072"/>
            <a:chExt cx="1497650" cy="879594"/>
          </a:xfrm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xmlns="" id="{6525A9F4-D1E8-5DBC-43F0-42E083CF9020}"/>
                </a:ext>
              </a:extLst>
            </p:cNvPr>
            <p:cNvSpPr/>
            <p:nvPr/>
          </p:nvSpPr>
          <p:spPr>
            <a:xfrm>
              <a:off x="271272" y="4222072"/>
              <a:ext cx="1488110" cy="87959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24" name="object 54">
              <a:extLst>
                <a:ext uri="{FF2B5EF4-FFF2-40B4-BE49-F238E27FC236}">
                  <a16:creationId xmlns:a16="http://schemas.microsoft.com/office/drawing/2014/main" xmlns="" id="{7A426F4B-1A60-3DDE-3B06-6C7CC3D8905F}"/>
                </a:ext>
              </a:extLst>
            </p:cNvPr>
            <p:cNvSpPr txBox="1"/>
            <p:nvPr/>
          </p:nvSpPr>
          <p:spPr>
            <a:xfrm>
              <a:off x="515839" y="4366540"/>
              <a:ext cx="989437" cy="637419"/>
            </a:xfrm>
            <a:prstGeom prst="rect">
              <a:avLst/>
            </a:prstGeom>
            <a:noFill/>
          </p:spPr>
          <p:txBody>
            <a:bodyPr vert="horz" wrap="square" lIns="0" tIns="65405" rIns="0" bIns="0" rtlCol="0" anchor="ctr">
              <a:noAutofit/>
            </a:bodyPr>
            <a:lstStyle/>
            <a:p>
              <a:pPr marR="7620" algn="ctr" rtl="0"/>
              <a:r>
                <a:rPr lang="en" sz="3000" b="1" i="0" u="none" strike="noStrike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  <a:cs typeface="Arial"/>
                </a:rPr>
                <a:t>84</a:t>
              </a:r>
            </a:p>
            <a:p>
              <a:pPr algn="ctr" rtl="0"/>
              <a:r>
                <a:rPr lang="en" sz="600" b="1" i="0" u="none" strike="noStrike" spc="-4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"/>
                  <a:cs typeface="Arial"/>
                </a:rPr>
                <a:t>thousand tons per year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4EB5E724-6C50-F8EB-8E77-00D72659E035}"/>
                </a:ext>
              </a:extLst>
            </p:cNvPr>
            <p:cNvSpPr txBox="1"/>
            <p:nvPr/>
          </p:nvSpPr>
          <p:spPr>
            <a:xfrm>
              <a:off x="261732" y="4251124"/>
              <a:ext cx="1497650" cy="230832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R="7620" algn="ctr" rtl="0"/>
              <a:r>
                <a:rPr lang="en" sz="900" b="1" i="0" u="none" strike="noStrike" spc="-4">
                  <a:solidFill>
                    <a:srgbClr val="002060"/>
                  </a:solidFill>
                  <a:highlight>
                    <a:srgbClr val="000000">
                      <a:alpha val="0"/>
                    </a:srgbClr>
                  </a:highlight>
                  <a:latin typeface="Arial Black"/>
                  <a:cs typeface="Arial"/>
                </a:rPr>
                <a:t>LEAD</a:t>
              </a:r>
            </a:p>
          </p:txBody>
        </p:sp>
      </p:grpSp>
      <p:sp>
        <p:nvSpPr>
          <p:cNvPr id="26" name="object 135">
            <a:extLst>
              <a:ext uri="{FF2B5EF4-FFF2-40B4-BE49-F238E27FC236}">
                <a16:creationId xmlns:a16="http://schemas.microsoft.com/office/drawing/2014/main" xmlns="" id="{01F82B0F-3E7B-B5CD-05DE-19290A7FCD84}"/>
              </a:ext>
            </a:extLst>
          </p:cNvPr>
          <p:cNvSpPr txBox="1"/>
          <p:nvPr/>
        </p:nvSpPr>
        <p:spPr>
          <a:xfrm>
            <a:off x="3774790" y="3671582"/>
            <a:ext cx="5369210" cy="70788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def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defPPr>
            <a:lvl1pPr algn="ctr">
              <a:defRPr kumimoji="0" sz="2000" kern="0" spc="0" normalizeH="0" baseline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 Black" pitchFamily="34" charset="0"/>
              </a:defRPr>
            </a:lvl1pPr>
          </a:lstStyle>
          <a:p>
            <a:pPr algn="l" rtl="0"/>
            <a:r>
              <a:rPr lang="en" sz="2000" b="0" i="0" u="none" strike="noStrike">
                <a:highlight>
                  <a:srgbClr val="000000">
                    <a:alpha val="0"/>
                  </a:srgbClr>
                </a:highlight>
                <a:latin typeface="Arial Black"/>
              </a:rPr>
              <a:t>FACTORIES FOR THE PRODUCTION OF FINISHED LEAD PRODUCTS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992081CE-5D56-5C26-69A5-B9C16186E8EC}"/>
              </a:ext>
            </a:extLst>
          </p:cNvPr>
          <p:cNvSpPr txBox="1"/>
          <p:nvPr/>
        </p:nvSpPr>
        <p:spPr>
          <a:xfrm>
            <a:off x="469673" y="456007"/>
            <a:ext cx="1621335" cy="442674"/>
          </a:xfrm>
          <a:prstGeom prst="roundRect">
            <a:avLst/>
          </a:prstGeom>
          <a:noFill/>
        </p:spPr>
        <p:txBody>
          <a:bodyPr wrap="square">
            <a:noAutofit/>
          </a:bodyPr>
          <a:lstStyle/>
          <a:p>
            <a:pPr algn="ctr" rtl="0"/>
            <a:r>
              <a:rPr kumimoji="0" lang="en" sz="1000" b="1" i="0" u="none" strike="noStrike" kern="0" cap="none" spc="0" normalizeH="0" baseline="0" noProof="0">
                <a:solidFill>
                  <a:srgbClr val="74000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 Black"/>
                <a:cs typeface="Arial"/>
                <a:sym typeface="Arial"/>
              </a:rPr>
              <a:t>CURRENTLY BEING EXPORTED</a:t>
            </a:r>
            <a:endParaRPr lang="ru-RU" sz="1600">
              <a:solidFill>
                <a:srgbClr val="740000"/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Равнобедренный треугольник 32">
            <a:extLst>
              <a:ext uri="{FF2B5EF4-FFF2-40B4-BE49-F238E27FC236}">
                <a16:creationId xmlns:a16="http://schemas.microsoft.com/office/drawing/2014/main" xmlns="" id="{58CE92D5-A312-EE7D-868B-84136679B2A8}"/>
              </a:ext>
            </a:extLst>
          </p:cNvPr>
          <p:cNvSpPr/>
          <p:nvPr/>
        </p:nvSpPr>
        <p:spPr>
          <a:xfrm rot="5400000">
            <a:off x="1796279" y="2686977"/>
            <a:ext cx="847732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35" name="Равнобедренный треугольник 34">
            <a:extLst>
              <a:ext uri="{FF2B5EF4-FFF2-40B4-BE49-F238E27FC236}">
                <a16:creationId xmlns:a16="http://schemas.microsoft.com/office/drawing/2014/main" xmlns="" id="{644443FD-B21D-721E-0CA4-33E919FBB929}"/>
              </a:ext>
            </a:extLst>
          </p:cNvPr>
          <p:cNvSpPr/>
          <p:nvPr/>
        </p:nvSpPr>
        <p:spPr>
          <a:xfrm rot="5400000">
            <a:off x="1780347" y="3917578"/>
            <a:ext cx="879596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C29F5912-1576-6276-DEE2-C0FE54E0BDAE}"/>
              </a:ext>
            </a:extLst>
          </p:cNvPr>
          <p:cNvSpPr txBox="1"/>
          <p:nvPr/>
        </p:nvSpPr>
        <p:spPr>
          <a:xfrm>
            <a:off x="3774790" y="1330451"/>
            <a:ext cx="4584192" cy="4001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rtl="0"/>
            <a:r>
              <a:rPr kumimoji="0" lang="en" sz="2000" b="0" i="0" u="none" strike="noStrike" kern="0" cap="none" spc="0" normalizeH="0" baseline="0" noProof="0">
                <a:solidFill>
                  <a:srgbClr val="00B05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 Black"/>
                <a:sym typeface="Arial"/>
              </a:rPr>
              <a:t>STEELMAKING PLANT</a:t>
            </a:r>
            <a:endParaRPr lang="ru-RU" sz="200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D4C1B290-5B26-3ADC-6C97-B64C4E6E727B}"/>
              </a:ext>
            </a:extLst>
          </p:cNvPr>
          <p:cNvSpPr txBox="1"/>
          <p:nvPr/>
        </p:nvSpPr>
        <p:spPr>
          <a:xfrm>
            <a:off x="3774790" y="539028"/>
            <a:ext cx="4583430" cy="374571"/>
          </a:xfrm>
          <a:prstGeom prst="roundRect">
            <a:avLst/>
          </a:prstGeom>
          <a:solidFill>
            <a:srgbClr val="00B0F0"/>
          </a:solidFill>
        </p:spPr>
        <p:txBody>
          <a:bodyPr wrap="square">
            <a:noAutofit/>
          </a:bodyPr>
          <a:lstStyle/>
          <a:p>
            <a:pPr algn="ctr" rtl="0"/>
            <a:r>
              <a:rPr lang="en" sz="1600" b="0" i="0" u="none" strike="noStrike" dirty="0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CONSTRUCTION IS NEEDED</a:t>
            </a: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C11E2A05-5B32-765B-E7A6-367EB9C6F15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58714" y="1310028"/>
            <a:ext cx="599095" cy="599095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DB478D4D-6170-53B8-B9E9-5EDBD811854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35500" y1="41750" x2="35500" y2="41750"/>
                        <a14:foregroundMark x1="39000" y1="35875" x2="39000" y2="35875"/>
                        <a14:foregroundMark x1="44500" y1="34375" x2="44500" y2="34375"/>
                        <a14:foregroundMark x1="54875" y1="37750" x2="54875" y2="37750"/>
                        <a14:foregroundMark x1="53250" y1="56750" x2="53250" y2="56750"/>
                        <a14:foregroundMark x1="41000" y1="58250" x2="41000" y2="58250"/>
                        <a14:foregroundMark x1="28375" y1="59000" x2="28375" y2="59000"/>
                        <a14:foregroundMark x1="29125" y1="65500" x2="29125" y2="65500"/>
                        <a14:foregroundMark x1="66625" y1="57875" x2="66625" y2="57875"/>
                        <a14:foregroundMark x1="71500" y1="58375" x2="71500" y2="58375"/>
                        <a14:foregroundMark x1="71750" y1="67000" x2="71750" y2="6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75988" y="2386763"/>
            <a:ext cx="764550" cy="764550"/>
          </a:xfrm>
          <a:prstGeom prst="rect">
            <a:avLst/>
          </a:prstGeom>
        </p:spPr>
      </p:pic>
      <p:grpSp>
        <p:nvGrpSpPr>
          <p:cNvPr id="49" name="Группа 48">
            <a:extLst>
              <a:ext uri="{FF2B5EF4-FFF2-40B4-BE49-F238E27FC236}">
                <a16:creationId xmlns:a16="http://schemas.microsoft.com/office/drawing/2014/main" xmlns="" id="{775AD1D0-FF25-BB41-9284-7091A1FC0C01}"/>
              </a:ext>
            </a:extLst>
          </p:cNvPr>
          <p:cNvGrpSpPr/>
          <p:nvPr/>
        </p:nvGrpSpPr>
        <p:grpSpPr>
          <a:xfrm>
            <a:off x="2673776" y="3671582"/>
            <a:ext cx="568969" cy="642504"/>
            <a:chOff x="2673776" y="4062092"/>
            <a:chExt cx="568969" cy="642504"/>
          </a:xfrm>
        </p:grpSpPr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xmlns="" id="{3D2AA424-5D15-D091-81D2-4A7A90BD0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2673776" y="4209476"/>
              <a:ext cx="568969" cy="495120"/>
            </a:xfrm>
            <a:prstGeom prst="rect">
              <a:avLst/>
            </a:prstGeom>
          </p:spPr>
        </p:pic>
        <p:pic>
          <p:nvPicPr>
            <p:cNvPr id="46" name="Рисунок 45">
              <a:extLst>
                <a:ext uri="{FF2B5EF4-FFF2-40B4-BE49-F238E27FC236}">
                  <a16:creationId xmlns:a16="http://schemas.microsoft.com/office/drawing/2014/main" xmlns="" id="{0CA4C937-9B91-9250-E282-18B1FB96D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9352" b="91272" l="8750" r="91375">
                          <a14:foregroundMark x1="42250" y1="10474" x2="58375" y2="11097"/>
                          <a14:foregroundMark x1="62375" y1="57232" x2="62375" y2="57232"/>
                          <a14:foregroundMark x1="39250" y1="47756" x2="39250" y2="47756"/>
                          <a14:foregroundMark x1="47875" y1="88279" x2="47875" y2="88279"/>
                          <a14:foregroundMark x1="52500" y1="88903" x2="52500" y2="88903"/>
                          <a14:foregroundMark x1="87875" y1="88653" x2="87875" y2="88653"/>
                          <a14:foregroundMark x1="8750" y1="67830" x2="8750" y2="67830"/>
                          <a14:foregroundMark x1="33375" y1="90648" x2="33375" y2="90648"/>
                          <a14:foregroundMark x1="91375" y1="32419" x2="91375" y2="32419"/>
                          <a14:foregroundMark x1="69500" y1="9476" x2="69500" y2="9476"/>
                          <a14:foregroundMark x1="58625" y1="18204" x2="58625" y2="18204"/>
                          <a14:foregroundMark x1="51500" y1="18204" x2="51500" y2="18204"/>
                          <a14:foregroundMark x1="75250" y1="91022" x2="75250" y2="91022"/>
                          <a14:foregroundMark x1="37625" y1="91272" x2="37625" y2="91272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834409" y="4062092"/>
              <a:ext cx="294032" cy="294767"/>
            </a:xfrm>
            <a:prstGeom prst="rect">
              <a:avLst/>
            </a:prstGeom>
          </p:spPr>
        </p:pic>
      </p:grpSp>
      <p:sp>
        <p:nvSpPr>
          <p:cNvPr id="51" name="Google Shape;195;p40">
            <a:extLst>
              <a:ext uri="{FF2B5EF4-FFF2-40B4-BE49-F238E27FC236}">
                <a16:creationId xmlns:a16="http://schemas.microsoft.com/office/drawing/2014/main" xmlns="" id="{F6213AC2-4931-4791-96B3-C68A716AADA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ru-RU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3</a:t>
            </a:r>
            <a:endParaRPr sz="900" b="1" i="0" u="none" strike="noStrike" cap="none" dirty="0">
              <a:solidFill>
                <a:srgbClr val="000000"/>
              </a:solidFill>
              <a:latin typeface="Arial" pitchFamily="34" charset="0"/>
              <a:ea typeface="Arial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33155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135">
            <a:extLst>
              <a:ext uri="{FF2B5EF4-FFF2-40B4-BE49-F238E27FC236}">
                <a16:creationId xmlns:a16="http://schemas.microsoft.com/office/drawing/2014/main" xmlns="" id="{2A937842-F6BD-841D-37A0-63C8DA65E95F}"/>
              </a:ext>
            </a:extLst>
          </p:cNvPr>
          <p:cNvSpPr txBox="1"/>
          <p:nvPr/>
        </p:nvSpPr>
        <p:spPr>
          <a:xfrm>
            <a:off x="261732" y="41834"/>
            <a:ext cx="8531747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no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itchFamily="34" charset="0"/>
              </a:defRPr>
            </a:lvl1pPr>
          </a:lstStyle>
          <a:p>
            <a:pPr rtl="0"/>
            <a:r>
              <a:rPr lang="en" sz="18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entury Gothic"/>
              </a:rPr>
              <a:t>LIST OF NECESSARY PERSPECTIVE PLANTS FOR DEVELOPMENT IN KAZAKHSTAN</a:t>
            </a:r>
          </a:p>
        </p:txBody>
      </p:sp>
      <p:cxnSp>
        <p:nvCxnSpPr>
          <p:cNvPr id="5" name="Google Shape;1445;p23">
            <a:extLst>
              <a:ext uri="{FF2B5EF4-FFF2-40B4-BE49-F238E27FC236}">
                <a16:creationId xmlns:a16="http://schemas.microsoft.com/office/drawing/2014/main" xmlns="" id="{7CC50ABC-C0D5-A94E-C5BC-21A123571994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xmlns="" id="{23C62C77-629B-BAA2-677B-5B712BB51F72}"/>
              </a:ext>
            </a:extLst>
          </p:cNvPr>
          <p:cNvSpPr/>
          <p:nvPr/>
        </p:nvSpPr>
        <p:spPr>
          <a:xfrm rot="5400000">
            <a:off x="1879345" y="1153341"/>
            <a:ext cx="673727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BC66583-970A-6A5A-2F7B-222DA9173206}"/>
              </a:ext>
            </a:extLst>
          </p:cNvPr>
          <p:cNvSpPr/>
          <p:nvPr/>
        </p:nvSpPr>
        <p:spPr>
          <a:xfrm>
            <a:off x="69011" y="939609"/>
            <a:ext cx="1959550" cy="6774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object 54">
            <a:extLst>
              <a:ext uri="{FF2B5EF4-FFF2-40B4-BE49-F238E27FC236}">
                <a16:creationId xmlns:a16="http://schemas.microsoft.com/office/drawing/2014/main" xmlns="" id="{4B70DB43-9349-1CF2-A741-F189F1B64E3C}"/>
              </a:ext>
            </a:extLst>
          </p:cNvPr>
          <p:cNvSpPr txBox="1"/>
          <p:nvPr/>
        </p:nvSpPr>
        <p:spPr>
          <a:xfrm>
            <a:off x="540451" y="1137714"/>
            <a:ext cx="989437" cy="435376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noAutofit/>
          </a:bodyPr>
          <a:lstStyle/>
          <a:p>
            <a:pPr marR="7620" algn="ctr" rtl="0"/>
            <a:r>
              <a:rPr lang="en" sz="2400" b="1" i="0" u="none" strike="noStrike" spc="-113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453</a:t>
            </a:r>
            <a:endParaRPr lang="en" sz="2400" b="1" i="0" u="none" strike="noStrike" spc="-113" dirty="0">
              <a:solidFill>
                <a:srgbClr val="002060"/>
              </a:solidFill>
              <a:highlight>
                <a:srgbClr val="000000">
                  <a:alpha val="0"/>
                </a:srgbClr>
              </a:highlight>
              <a:latin typeface="Arial Black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41D793D-EA7C-95D9-C989-6CAC35157D8A}"/>
              </a:ext>
            </a:extLst>
          </p:cNvPr>
          <p:cNvSpPr txBox="1"/>
          <p:nvPr/>
        </p:nvSpPr>
        <p:spPr>
          <a:xfrm>
            <a:off x="69012" y="949917"/>
            <a:ext cx="1959550" cy="253916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marR="7620" algn="ctr" rtl="0"/>
            <a:r>
              <a:rPr lang="en" sz="1000" b="1" i="0" u="none" strike="noStrike" spc="-4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CATHODE COPPER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992081CE-5D56-5C26-69A5-B9C16186E8EC}"/>
              </a:ext>
            </a:extLst>
          </p:cNvPr>
          <p:cNvSpPr txBox="1"/>
          <p:nvPr/>
        </p:nvSpPr>
        <p:spPr>
          <a:xfrm>
            <a:off x="238118" y="380352"/>
            <a:ext cx="1621335" cy="595908"/>
          </a:xfrm>
          <a:prstGeom prst="roundRect">
            <a:avLst/>
          </a:prstGeom>
          <a:noFill/>
        </p:spPr>
        <p:txBody>
          <a:bodyPr wrap="square">
            <a:noAutofit/>
          </a:bodyPr>
          <a:lstStyle/>
          <a:p>
            <a:pPr algn="ctr" rtl="0"/>
            <a:r>
              <a:rPr kumimoji="0" lang="en" sz="1000" b="1" i="0" u="none" strike="noStrike" kern="0" cap="none" spc="0" normalizeH="0" baseline="0" noProof="0">
                <a:solidFill>
                  <a:srgbClr val="45AA21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 Black"/>
                <a:cs typeface="Arial"/>
                <a:sym typeface="Arial"/>
              </a:rPr>
              <a:t>CURRENTLY BEING PRODUCED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/>
              <a:buNone/>
              <a:defRPr/>
            </a:pPr>
            <a:r>
              <a:rPr kumimoji="0" lang="en" sz="900" b="0" i="1" u="none" strike="noStrike" kern="0" cap="none" spc="0" normalizeH="0" baseline="0" noProof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uLnTx/>
                <a:uFillTx/>
                <a:latin typeface="Arial"/>
                <a:ea typeface="Arial"/>
                <a:cs typeface="Arial"/>
                <a:sym typeface="Arial"/>
              </a:rPr>
              <a:t>thousand tons</a:t>
            </a:r>
            <a:endParaRPr kumimoji="0" lang="ru-RU" sz="400" b="0" i="1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D4C1B290-5B26-3ADC-6C97-B64C4E6E727B}"/>
              </a:ext>
            </a:extLst>
          </p:cNvPr>
          <p:cNvSpPr txBox="1"/>
          <p:nvPr/>
        </p:nvSpPr>
        <p:spPr>
          <a:xfrm>
            <a:off x="3774790" y="539028"/>
            <a:ext cx="4583430" cy="408623"/>
          </a:xfrm>
          <a:prstGeom prst="roundRect">
            <a:avLst/>
          </a:prstGeom>
          <a:solidFill>
            <a:srgbClr val="00B0F0"/>
          </a:solidFill>
        </p:spPr>
        <p:txBody>
          <a:bodyPr wrap="square">
            <a:noAutofit/>
          </a:bodyPr>
          <a:lstStyle/>
          <a:p>
            <a:pPr algn="ctr" rtl="0"/>
            <a:r>
              <a:rPr lang="en" sz="1800" b="0" i="0" u="none" strike="noStrike">
                <a:solidFill>
                  <a:srgbClr val="FFFFFF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DEEPENING OF PROCESSING</a:t>
            </a:r>
          </a:p>
        </p:txBody>
      </p:sp>
      <p:sp>
        <p:nvSpPr>
          <p:cNvPr id="51" name="Google Shape;195;p40">
            <a:extLst>
              <a:ext uri="{FF2B5EF4-FFF2-40B4-BE49-F238E27FC236}">
                <a16:creationId xmlns:a16="http://schemas.microsoft.com/office/drawing/2014/main" xmlns="" id="{F6213AC2-4931-4791-96B3-C68A716AADA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24</a:t>
            </a:r>
            <a:endParaRPr sz="900" b="1" i="0" u="none" strike="noStrike" cap="none" dirty="0">
              <a:solidFill>
                <a:srgbClr val="000000"/>
              </a:solidFill>
              <a:latin typeface="Arial" pitchFamily="34" charset="0"/>
              <a:ea typeface="Arial"/>
              <a:cs typeface="Arial" pitchFamily="34" charset="0"/>
              <a:sym typeface="Arial"/>
            </a:endParaRPr>
          </a:p>
        </p:txBody>
      </p:sp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91B2FB15-767A-2D52-C361-A750C7AABC24}"/>
              </a:ext>
            </a:extLst>
          </p:cNvPr>
          <p:cNvSpPr/>
          <p:nvPr/>
        </p:nvSpPr>
        <p:spPr>
          <a:xfrm>
            <a:off x="69011" y="1772888"/>
            <a:ext cx="1959550" cy="6774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3" name="object 54">
            <a:extLst>
              <a:ext uri="{FF2B5EF4-FFF2-40B4-BE49-F238E27FC236}">
                <a16:creationId xmlns:a16="http://schemas.microsoft.com/office/drawing/2014/main" xmlns="" id="{3E942FBC-EB72-C0CD-274B-FFB7DE896053}"/>
              </a:ext>
            </a:extLst>
          </p:cNvPr>
          <p:cNvSpPr txBox="1"/>
          <p:nvPr/>
        </p:nvSpPr>
        <p:spPr>
          <a:xfrm>
            <a:off x="540451" y="1946926"/>
            <a:ext cx="989437" cy="435376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noAutofit/>
          </a:bodyPr>
          <a:lstStyle/>
          <a:p>
            <a:pPr marR="7620" algn="ctr" rtl="0"/>
            <a:r>
              <a:rPr lang="en" sz="2400" b="1" i="0" u="none" strike="noStrike" spc="-113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249</a:t>
            </a:r>
            <a:endParaRPr lang="en" sz="2400" b="1" i="0" u="none" strike="noStrike" spc="-113" dirty="0">
              <a:solidFill>
                <a:srgbClr val="002060"/>
              </a:solidFill>
              <a:highlight>
                <a:srgbClr val="000000">
                  <a:alpha val="0"/>
                </a:srgbClr>
              </a:highlight>
              <a:latin typeface="Arial Black"/>
              <a:cs typeface="Arial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B1DB53A4-FC50-0916-9946-C7866957E408}"/>
              </a:ext>
            </a:extLst>
          </p:cNvPr>
          <p:cNvSpPr txBox="1"/>
          <p:nvPr/>
        </p:nvSpPr>
        <p:spPr>
          <a:xfrm>
            <a:off x="69012" y="1794738"/>
            <a:ext cx="1959550" cy="230832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marR="7620" algn="ctr" rtl="0"/>
            <a:r>
              <a:rPr lang="en" sz="900" b="1" i="0" u="none" strike="noStrike" spc="-4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PRIMARY ALUMINUM</a:t>
            </a:r>
          </a:p>
        </p:txBody>
      </p:sp>
      <p:sp>
        <p:nvSpPr>
          <p:cNvPr id="55" name="Равнобедренный треугольник 54">
            <a:extLst>
              <a:ext uri="{FF2B5EF4-FFF2-40B4-BE49-F238E27FC236}">
                <a16:creationId xmlns:a16="http://schemas.microsoft.com/office/drawing/2014/main" xmlns="" id="{0E96AE9E-CE97-B2C9-394B-93364C49D280}"/>
              </a:ext>
            </a:extLst>
          </p:cNvPr>
          <p:cNvSpPr/>
          <p:nvPr/>
        </p:nvSpPr>
        <p:spPr>
          <a:xfrm rot="5400000">
            <a:off x="1879345" y="1992105"/>
            <a:ext cx="673727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C71EB56C-C3F4-04B7-7104-2F60D9FD1808}"/>
              </a:ext>
            </a:extLst>
          </p:cNvPr>
          <p:cNvSpPr/>
          <p:nvPr/>
        </p:nvSpPr>
        <p:spPr>
          <a:xfrm>
            <a:off x="69011" y="2606168"/>
            <a:ext cx="1959550" cy="6774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7" name="object 54">
            <a:extLst>
              <a:ext uri="{FF2B5EF4-FFF2-40B4-BE49-F238E27FC236}">
                <a16:creationId xmlns:a16="http://schemas.microsoft.com/office/drawing/2014/main" xmlns="" id="{A4826367-25FB-3DE6-600D-D624766BA329}"/>
              </a:ext>
            </a:extLst>
          </p:cNvPr>
          <p:cNvSpPr txBox="1"/>
          <p:nvPr/>
        </p:nvSpPr>
        <p:spPr>
          <a:xfrm>
            <a:off x="540451" y="2780206"/>
            <a:ext cx="989437" cy="435376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noAutofit/>
          </a:bodyPr>
          <a:lstStyle/>
          <a:p>
            <a:pPr marR="7620" algn="ctr" rtl="0"/>
            <a:r>
              <a:rPr lang="en" sz="2400" b="1" spc="-113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</a:rPr>
              <a:t>55</a:t>
            </a:r>
            <a:endParaRPr lang="en" sz="2400" b="1" i="0" u="none" strike="noStrike" spc="-113" dirty="0">
              <a:solidFill>
                <a:srgbClr val="002060"/>
              </a:solidFill>
              <a:highlight>
                <a:srgbClr val="000000">
                  <a:alpha val="0"/>
                </a:srgbClr>
              </a:highlight>
              <a:latin typeface="Arial Black"/>
              <a:cs typeface="Arial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1CF91780-9F46-C22F-2541-BAEC0CA4E3CF}"/>
              </a:ext>
            </a:extLst>
          </p:cNvPr>
          <p:cNvSpPr txBox="1"/>
          <p:nvPr/>
        </p:nvSpPr>
        <p:spPr>
          <a:xfrm>
            <a:off x="69012" y="2620324"/>
            <a:ext cx="1959550" cy="246221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marR="7620" algn="ctr" rtl="0"/>
            <a:r>
              <a:rPr lang="en" sz="1000" b="1" i="0" u="none" strike="noStrike" spc="-4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COTTON FIBER</a:t>
            </a:r>
          </a:p>
        </p:txBody>
      </p:sp>
      <p:sp>
        <p:nvSpPr>
          <p:cNvPr id="59" name="Равнобедренный треугольник 58">
            <a:extLst>
              <a:ext uri="{FF2B5EF4-FFF2-40B4-BE49-F238E27FC236}">
                <a16:creationId xmlns:a16="http://schemas.microsoft.com/office/drawing/2014/main" xmlns="" id="{36F6730B-1CB3-32C3-BE30-28B3F2B652A6}"/>
              </a:ext>
            </a:extLst>
          </p:cNvPr>
          <p:cNvSpPr/>
          <p:nvPr/>
        </p:nvSpPr>
        <p:spPr>
          <a:xfrm rot="5400000">
            <a:off x="1879345" y="2825385"/>
            <a:ext cx="673727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xmlns="" id="{20B9B1FF-04FF-2438-C2A1-F9829D639771}"/>
              </a:ext>
            </a:extLst>
          </p:cNvPr>
          <p:cNvSpPr/>
          <p:nvPr/>
        </p:nvSpPr>
        <p:spPr>
          <a:xfrm>
            <a:off x="69011" y="3437921"/>
            <a:ext cx="1959550" cy="6774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1" name="object 54">
            <a:extLst>
              <a:ext uri="{FF2B5EF4-FFF2-40B4-BE49-F238E27FC236}">
                <a16:creationId xmlns:a16="http://schemas.microsoft.com/office/drawing/2014/main" xmlns="" id="{8414424B-B0AA-9019-3F98-A0C35C3A74C2}"/>
              </a:ext>
            </a:extLst>
          </p:cNvPr>
          <p:cNvSpPr txBox="1"/>
          <p:nvPr/>
        </p:nvSpPr>
        <p:spPr>
          <a:xfrm>
            <a:off x="540451" y="3611959"/>
            <a:ext cx="989437" cy="435376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noAutofit/>
          </a:bodyPr>
          <a:lstStyle/>
          <a:p>
            <a:pPr marR="7620" algn="ctr" rtl="0"/>
            <a:r>
              <a:rPr lang="en" sz="2400" b="1" i="0" u="none" strike="noStrike" spc="-113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197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A343953E-656C-EF31-0B1C-D31D200A745D}"/>
              </a:ext>
            </a:extLst>
          </p:cNvPr>
          <p:cNvSpPr txBox="1"/>
          <p:nvPr/>
        </p:nvSpPr>
        <p:spPr>
          <a:xfrm>
            <a:off x="69012" y="3452077"/>
            <a:ext cx="1959550" cy="246221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marR="7620" algn="ctr" rtl="0"/>
            <a:r>
              <a:rPr lang="en" sz="1000" b="1" i="0" u="none" strike="noStrike" spc="-4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SHEET GLASS</a:t>
            </a:r>
          </a:p>
        </p:txBody>
      </p:sp>
      <p:sp>
        <p:nvSpPr>
          <p:cNvPr id="63" name="Равнобедренный треугольник 62">
            <a:extLst>
              <a:ext uri="{FF2B5EF4-FFF2-40B4-BE49-F238E27FC236}">
                <a16:creationId xmlns:a16="http://schemas.microsoft.com/office/drawing/2014/main" xmlns="" id="{024BB39A-2080-B12E-A4F9-366785EC97CD}"/>
              </a:ext>
            </a:extLst>
          </p:cNvPr>
          <p:cNvSpPr/>
          <p:nvPr/>
        </p:nvSpPr>
        <p:spPr>
          <a:xfrm rot="5400000">
            <a:off x="1879345" y="3657138"/>
            <a:ext cx="673727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F7B34F5B-D595-D43D-6A8E-2B5FA1AF2C48}"/>
              </a:ext>
            </a:extLst>
          </p:cNvPr>
          <p:cNvSpPr/>
          <p:nvPr/>
        </p:nvSpPr>
        <p:spPr>
          <a:xfrm>
            <a:off x="69011" y="4238369"/>
            <a:ext cx="1959550" cy="6774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5" name="object 54">
            <a:extLst>
              <a:ext uri="{FF2B5EF4-FFF2-40B4-BE49-F238E27FC236}">
                <a16:creationId xmlns:a16="http://schemas.microsoft.com/office/drawing/2014/main" xmlns="" id="{7C5F82A0-781B-E86F-F8AF-FC61BFC2A11F}"/>
              </a:ext>
            </a:extLst>
          </p:cNvPr>
          <p:cNvSpPr txBox="1"/>
          <p:nvPr/>
        </p:nvSpPr>
        <p:spPr>
          <a:xfrm>
            <a:off x="540451" y="4412407"/>
            <a:ext cx="989437" cy="435376"/>
          </a:xfrm>
          <a:prstGeom prst="rect">
            <a:avLst/>
          </a:prstGeom>
          <a:noFill/>
        </p:spPr>
        <p:txBody>
          <a:bodyPr vert="horz" wrap="square" lIns="0" tIns="65405" rIns="0" bIns="0" rtlCol="0" anchor="ctr">
            <a:noAutofit/>
          </a:bodyPr>
          <a:lstStyle/>
          <a:p>
            <a:pPr marR="7620" algn="ctr" rtl="0"/>
            <a:r>
              <a:rPr lang="en" sz="2400" b="1" i="0" u="none" strike="noStrike" spc="-113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500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ADD2A4FA-BA5F-6A1F-89D6-351CD45DB1E7}"/>
              </a:ext>
            </a:extLst>
          </p:cNvPr>
          <p:cNvSpPr txBox="1"/>
          <p:nvPr/>
        </p:nvSpPr>
        <p:spPr>
          <a:xfrm>
            <a:off x="69012" y="4252525"/>
            <a:ext cx="1959550" cy="246221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marR="7620" algn="ctr" rtl="0"/>
            <a:r>
              <a:rPr lang="en" sz="1000" b="1" i="0" u="none" strike="noStrike" spc="-4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 Black"/>
                <a:cs typeface="Arial"/>
              </a:rPr>
              <a:t>POLYPROPYLENE</a:t>
            </a:r>
          </a:p>
        </p:txBody>
      </p:sp>
      <p:sp>
        <p:nvSpPr>
          <p:cNvPr id="67" name="Равнобедренный треугольник 66">
            <a:extLst>
              <a:ext uri="{FF2B5EF4-FFF2-40B4-BE49-F238E27FC236}">
                <a16:creationId xmlns:a16="http://schemas.microsoft.com/office/drawing/2014/main" xmlns="" id="{41F9507B-F100-2794-51F1-031E3944C375}"/>
              </a:ext>
            </a:extLst>
          </p:cNvPr>
          <p:cNvSpPr/>
          <p:nvPr/>
        </p:nvSpPr>
        <p:spPr>
          <a:xfrm rot="5400000">
            <a:off x="1879345" y="4457586"/>
            <a:ext cx="673727" cy="25362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 sz="788"/>
          </a:p>
        </p:txBody>
      </p:sp>
      <p:sp>
        <p:nvSpPr>
          <p:cNvPr id="68" name="Google Shape;445;p32">
            <a:extLst>
              <a:ext uri="{FF2B5EF4-FFF2-40B4-BE49-F238E27FC236}">
                <a16:creationId xmlns:a16="http://schemas.microsoft.com/office/drawing/2014/main" xmlns="" id="{2C252150-E314-6ADC-DC88-85847F605C29}"/>
              </a:ext>
            </a:extLst>
          </p:cNvPr>
          <p:cNvSpPr/>
          <p:nvPr/>
        </p:nvSpPr>
        <p:spPr>
          <a:xfrm>
            <a:off x="3573498" y="3475669"/>
            <a:ext cx="5570502" cy="599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/>
            <a:r>
              <a:rPr lang="en" sz="1600" b="0" i="0" u="none" strike="noStrike" kern="120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Glass containers, glass wool, glassware, auto glass and thin glass</a:t>
            </a:r>
          </a:p>
        </p:txBody>
      </p:sp>
      <p:sp>
        <p:nvSpPr>
          <p:cNvPr id="69" name="Google Shape;445;p32">
            <a:extLst>
              <a:ext uri="{FF2B5EF4-FFF2-40B4-BE49-F238E27FC236}">
                <a16:creationId xmlns:a16="http://schemas.microsoft.com/office/drawing/2014/main" xmlns="" id="{5B0C03F6-B73E-02CA-AE40-16FFAB7BCB93}"/>
              </a:ext>
            </a:extLst>
          </p:cNvPr>
          <p:cNvSpPr/>
          <p:nvPr/>
        </p:nvSpPr>
        <p:spPr>
          <a:xfrm>
            <a:off x="3573498" y="2715234"/>
            <a:ext cx="5340750" cy="3253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/>
            <a:r>
              <a:rPr lang="en" sz="1600" b="0" i="0" u="none" strike="noStrike" kern="120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Yarn, textiles and ready-to-wear</a:t>
            </a:r>
          </a:p>
        </p:txBody>
      </p:sp>
      <p:sp>
        <p:nvSpPr>
          <p:cNvPr id="70" name="Google Shape;445;p32">
            <a:extLst>
              <a:ext uri="{FF2B5EF4-FFF2-40B4-BE49-F238E27FC236}">
                <a16:creationId xmlns:a16="http://schemas.microsoft.com/office/drawing/2014/main" xmlns="" id="{4986824E-0B4B-7C42-39CD-BB95B26B3F3F}"/>
              </a:ext>
            </a:extLst>
          </p:cNvPr>
          <p:cNvSpPr/>
          <p:nvPr/>
        </p:nvSpPr>
        <p:spPr>
          <a:xfrm>
            <a:off x="3573498" y="4256592"/>
            <a:ext cx="5570502" cy="590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/>
            <a:r>
              <a:rPr lang="en" sz="1600" b="0" i="0" u="none" strike="noStrike" kern="120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Geosynthetic fabrics, bags, big bags, plastic windows, pipes, tableware and furniture </a:t>
            </a:r>
          </a:p>
        </p:txBody>
      </p:sp>
      <p:sp>
        <p:nvSpPr>
          <p:cNvPr id="71" name="Google Shape;445;p32">
            <a:extLst>
              <a:ext uri="{FF2B5EF4-FFF2-40B4-BE49-F238E27FC236}">
                <a16:creationId xmlns:a16="http://schemas.microsoft.com/office/drawing/2014/main" xmlns="" id="{AFE68619-D35A-EEDE-3D0A-57F061C052B9}"/>
              </a:ext>
            </a:extLst>
          </p:cNvPr>
          <p:cNvSpPr/>
          <p:nvPr/>
        </p:nvSpPr>
        <p:spPr>
          <a:xfrm>
            <a:off x="3573498" y="1794738"/>
            <a:ext cx="5570502" cy="599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/>
            <a:r>
              <a:rPr lang="en" sz="1600" b="0" i="0" u="none" strike="noStrike" kern="1200" dirty="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Cylindrical containers, cast products, wire </a:t>
            </a:r>
            <a:br>
              <a:rPr lang="en" sz="1600" b="0" i="0" u="none" strike="noStrike" kern="1200" dirty="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</a:br>
            <a:r>
              <a:rPr lang="en" sz="1600" b="0" i="0" u="none" strike="noStrike" kern="1200" dirty="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and foil</a:t>
            </a:r>
          </a:p>
        </p:txBody>
      </p:sp>
      <p:sp>
        <p:nvSpPr>
          <p:cNvPr id="72" name="Google Shape;445;p32">
            <a:extLst>
              <a:ext uri="{FF2B5EF4-FFF2-40B4-BE49-F238E27FC236}">
                <a16:creationId xmlns:a16="http://schemas.microsoft.com/office/drawing/2014/main" xmlns="" id="{3D2058A9-2044-0271-604B-C9F532AEFF91}"/>
              </a:ext>
            </a:extLst>
          </p:cNvPr>
          <p:cNvSpPr/>
          <p:nvPr/>
        </p:nvSpPr>
        <p:spPr>
          <a:xfrm>
            <a:off x="3573498" y="1022972"/>
            <a:ext cx="5517162" cy="59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rtl="0"/>
            <a:r>
              <a:rPr lang="en" sz="1600" b="0" i="0" u="none" strike="noStrike" kern="1200">
                <a:solidFill>
                  <a:srgbClr val="843C0B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Tahoma"/>
                <a:cs typeface="Arial"/>
              </a:rPr>
              <a:t>Pipe and tube fittings, plates, sheets and strips, pipes and tubes</a:t>
            </a:r>
          </a:p>
        </p:txBody>
      </p:sp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9E5D8CB3-439E-00F8-9A73-16494FBA5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1724" y="1019210"/>
            <a:ext cx="973072" cy="594465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C13F54F8-29C6-5789-3D23-79531CBC36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809" y="1912336"/>
            <a:ext cx="850987" cy="477714"/>
          </a:xfrm>
          <a:prstGeom prst="rect">
            <a:avLst/>
          </a:prstGeom>
        </p:spPr>
      </p:pic>
      <p:pic>
        <p:nvPicPr>
          <p:cNvPr id="75" name="Рисунок 74">
            <a:extLst>
              <a:ext uri="{FF2B5EF4-FFF2-40B4-BE49-F238E27FC236}">
                <a16:creationId xmlns:a16="http://schemas.microsoft.com/office/drawing/2014/main" xmlns="" id="{062278CC-8B55-27E4-AE61-52B76EDD0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779" y="2626508"/>
            <a:ext cx="695045" cy="695045"/>
          </a:xfrm>
          <a:prstGeom prst="rect">
            <a:avLst/>
          </a:prstGeom>
        </p:spPr>
      </p:pic>
      <p:pic>
        <p:nvPicPr>
          <p:cNvPr id="77" name="Рисунок 76">
            <a:extLst>
              <a:ext uri="{FF2B5EF4-FFF2-40B4-BE49-F238E27FC236}">
                <a16:creationId xmlns:a16="http://schemas.microsoft.com/office/drawing/2014/main" xmlns="" id="{A0726FDF-73E7-7C00-7746-C1ACC303A0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945" y="3373604"/>
            <a:ext cx="912085" cy="912085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3672900A-101C-D4D7-6274-8FE9E2F0B7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7346" y="4302976"/>
            <a:ext cx="681486" cy="56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847548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135">
            <a:extLst>
              <a:ext uri="{FF2B5EF4-FFF2-40B4-BE49-F238E27FC236}">
                <a16:creationId xmlns:a16="http://schemas.microsoft.com/office/drawing/2014/main" xmlns="" id="{0D731961-04F0-4EC8-93DF-7AA33957B323}"/>
              </a:ext>
            </a:extLst>
          </p:cNvPr>
          <p:cNvSpPr txBox="1"/>
          <p:nvPr/>
        </p:nvSpPr>
        <p:spPr>
          <a:xfrm>
            <a:off x="261733" y="41834"/>
            <a:ext cx="4801924" cy="286136"/>
          </a:xfrm>
          <a:prstGeom prst="rect">
            <a:avLst/>
          </a:prstGeom>
        </p:spPr>
        <p:txBody>
          <a:bodyPr vert="horz" wrap="square" lIns="0" tIns="9049" rIns="0" bIns="0" rtlCol="0" anchor="ctr">
            <a:noAutofit/>
          </a:bodyPr>
          <a:lstStyle>
            <a:defPPr>
              <a:defRPr lang="ru-RU"/>
            </a:defPPr>
            <a:lvl1pPr marL="12700">
              <a:lnSpc>
                <a:spcPct val="100000"/>
              </a:lnSpc>
              <a:spcBef>
                <a:spcPts val="95"/>
              </a:spcBef>
              <a:buNone/>
              <a:defRPr sz="2000" b="1">
                <a:solidFill>
                  <a:srgbClr val="B85135"/>
                </a:solidFill>
                <a:latin typeface="Century Gothic" panose="020B0502020202020204" pitchFamily="34" charset="0"/>
                <a:ea typeface="+mj-ea"/>
                <a:cs typeface="Arial" pitchFamily="34" charset="0"/>
              </a:defRPr>
            </a:lvl1pPr>
          </a:lstStyle>
          <a:p>
            <a:pPr rtl="0"/>
            <a:r>
              <a:rPr lang="en" sz="1800" b="1" i="0" u="none" strike="noStrike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Century Gothic"/>
              </a:rPr>
              <a:t>COOPERATION CONTACTS</a:t>
            </a:r>
          </a:p>
        </p:txBody>
      </p:sp>
      <p:cxnSp>
        <p:nvCxnSpPr>
          <p:cNvPr id="38" name="Google Shape;1445;p23">
            <a:extLst>
              <a:ext uri="{FF2B5EF4-FFF2-40B4-BE49-F238E27FC236}">
                <a16:creationId xmlns:a16="http://schemas.microsoft.com/office/drawing/2014/main" xmlns="" id="{8FCD6CA5-E8BC-4620-9192-8FF370B78B21}"/>
              </a:ext>
            </a:extLst>
          </p:cNvPr>
          <p:cNvCxnSpPr/>
          <p:nvPr/>
        </p:nvCxnSpPr>
        <p:spPr>
          <a:xfrm>
            <a:off x="131053" y="346146"/>
            <a:ext cx="8908749" cy="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CBC258FC-3B7A-46D0-91DC-5DE19D0F5F16}"/>
              </a:ext>
            </a:extLst>
          </p:cNvPr>
          <p:cNvSpPr/>
          <p:nvPr/>
        </p:nvSpPr>
        <p:spPr>
          <a:xfrm>
            <a:off x="1607862" y="520425"/>
            <a:ext cx="6911591" cy="36779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Ministry of Industry and </a:t>
            </a:r>
            <a:r>
              <a:rPr lang="en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Construction </a:t>
            </a: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of the Republic of Kazakhstan (</a:t>
            </a:r>
            <a:r>
              <a:rPr lang="en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MIC </a:t>
            </a: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RK)</a:t>
            </a: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Vice-Minister - Ilyas Ospanov</a:t>
            </a: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</a:t>
            </a:r>
            <a:r>
              <a:rPr lang="en" sz="12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+7 +7 701 513 95 83</a:t>
            </a:r>
          </a:p>
          <a:p>
            <a:pPr rtl="0">
              <a:spcAft>
                <a:spcPts val="600"/>
              </a:spcAft>
            </a:pPr>
            <a:r>
              <a:rPr lang="en" sz="12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  i.ospanov@miid.gov.kz</a:t>
            </a:r>
            <a:endParaRPr lang="ru-RU" sz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endParaRPr lang="en-US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Industrial </a:t>
            </a:r>
            <a:r>
              <a:rPr lang="en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Committee </a:t>
            </a: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of the </a:t>
            </a:r>
            <a:r>
              <a:rPr lang="en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MIC </a:t>
            </a: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RK</a:t>
            </a:r>
          </a:p>
          <a:p>
            <a:pPr>
              <a:spcAft>
                <a:spcPts val="600"/>
              </a:spcAft>
            </a:pPr>
            <a:r>
              <a:rPr lang="en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Chairman </a:t>
            </a:r>
            <a:r>
              <a:rPr lang="en-US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– </a:t>
            </a:r>
            <a:r>
              <a:rPr lang="en-US" sz="1200" b="1" i="0" u="none" strike="noStrike" dirty="0" err="1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Azamat</a:t>
            </a:r>
            <a:r>
              <a:rPr lang="en-US" sz="1200" b="1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</a:t>
            </a:r>
            <a:r>
              <a:rPr lang="en-US" sz="1200" b="1" i="0" u="none" strike="noStrike" dirty="0" err="1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Panbaev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   </a:t>
            </a:r>
            <a:r>
              <a:rPr lang="en" sz="1200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</a:rPr>
              <a:t>+7 701 998 8743</a:t>
            </a:r>
            <a:endParaRPr lang="en" sz="1200" i="0" u="none" strike="noStrike" dirty="0" smtClean="0">
              <a:solidFill>
                <a:srgbClr val="002060"/>
              </a:solidFill>
              <a:highlight>
                <a:srgbClr val="000000">
                  <a:alpha val="0"/>
                </a:srgbClr>
              </a:highlight>
            </a:endParaRPr>
          </a:p>
          <a:p>
            <a:pPr rtl="0">
              <a:spcAft>
                <a:spcPts val="600"/>
              </a:spcAft>
            </a:pPr>
            <a:r>
              <a:rPr lang="en" sz="1200" b="0" i="0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   a.panbaev@miid.gov.kz</a:t>
            </a:r>
            <a:endParaRPr lang="ru-RU" sz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endParaRPr lang="ru-RU" sz="1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Kazakhstan Center of Industry and Export "QazIndustry" JSC</a:t>
            </a: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Chairman of the Management Board - Berik Bekenov</a:t>
            </a:r>
            <a:endParaRPr lang="ru-RU" sz="1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rtl="0">
              <a:spcAft>
                <a:spcPts val="600"/>
              </a:spcAft>
            </a:pPr>
            <a:r>
              <a:rPr lang="en" sz="1200" b="1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   </a:t>
            </a:r>
            <a:r>
              <a:rPr lang="en" sz="12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+7 701 512 06 68</a:t>
            </a:r>
          </a:p>
          <a:p>
            <a:pPr rtl="0">
              <a:spcAft>
                <a:spcPts val="600"/>
              </a:spcAft>
            </a:pPr>
            <a:r>
              <a:rPr lang="en" sz="1200" b="0" i="0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        b.bekenov@qazindustry.gov.kz</a:t>
            </a:r>
          </a:p>
        </p:txBody>
      </p:sp>
      <p:pic>
        <p:nvPicPr>
          <p:cNvPr id="1028" name="Picture 4" descr="https://www.gov.kz/uploads/2021/9/23/ad75390b57276fc5695dab1452937dfe_1280x720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r="20112"/>
          <a:stretch>
            <a:fillRect/>
          </a:stretch>
        </p:blipFill>
        <p:spPr bwMode="auto">
          <a:xfrm>
            <a:off x="542105" y="605453"/>
            <a:ext cx="914401" cy="93318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qazindustry.gov.kz/images/15813989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5198" y="3185687"/>
            <a:ext cx="911308" cy="93318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Компьютерные иконки Название That Rose Смартфон Мобильные телефоны Бизнес,  смартфон, электроника, телефонный звонок, прямоугольник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3" name="AutoShape 10" descr="телефон Иконки - скачать 1209 бесплатно Иконки PNG, SVG, ICO или IC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pic>
        <p:nvPicPr>
          <p:cNvPr id="1036" name="Picture 12" descr="телефон Иконки - скачать 1209 бесплатно Иконки PNG, SVG, ICO или IC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6367" y="1070430"/>
            <a:ext cx="221820" cy="2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Иконки для iPhone по электронной почте, Iphone, синий, угол, электроника  png | PNGWi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6284" y="1323855"/>
            <a:ext cx="292849" cy="25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телефон Иконки - скачать 1209 бесплатно Иконки PNG, SVG, ICO или IC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6367" y="2365830"/>
            <a:ext cx="221820" cy="2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Иконки для iPhone по электронной почте, Iphone, синий, угол, электроника  png | PNGWi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6284" y="2619255"/>
            <a:ext cx="292849" cy="25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телефон Иконки - скачать 1209 бесплатно Иконки PNG, SVG, ICO или IC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16367" y="3657420"/>
            <a:ext cx="221820" cy="2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Иконки для iPhone по электронной почте, Iphone, синий, угол, электроника  png | PNGWi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6284" y="3910845"/>
            <a:ext cx="292849" cy="25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545198" y="4369805"/>
            <a:ext cx="8369050" cy="64633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rtl="0"/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Industrial </a:t>
            </a:r>
            <a:r>
              <a:rPr lang="en" sz="900" b="0" i="1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Committee </a:t>
            </a:r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of the </a:t>
            </a:r>
            <a:r>
              <a:rPr lang="en" sz="900" b="0" i="1" u="none" strike="noStrike" dirty="0" smtClean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MIC </a:t>
            </a:r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RK</a:t>
            </a:r>
          </a:p>
          <a:p>
            <a:pPr rtl="0"/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Head of the Department of Projects of the manufacturing industry – Doszhan Alibekov</a:t>
            </a:r>
          </a:p>
          <a:p>
            <a:pPr marL="171450" indent="-171450" rtl="0">
              <a:buFont typeface="Wingdings" panose="05000000000000000000" pitchFamily="2" charset="2"/>
              <a:buChar char="§"/>
            </a:pPr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+7 775 333 33 66</a:t>
            </a:r>
          </a:p>
          <a:p>
            <a:pPr marL="171450" indent="-171450" rtl="0">
              <a:buFont typeface="Wingdings" panose="05000000000000000000" pitchFamily="2" charset="2"/>
              <a:buChar char="§"/>
            </a:pPr>
            <a:r>
              <a:rPr lang="en" sz="900" b="0" i="1" u="none" strike="noStrike" dirty="0">
                <a:solidFill>
                  <a:srgbClr val="002060"/>
                </a:solidFill>
                <a:highlight>
                  <a:srgbClr val="000000">
                    <a:alpha val="0"/>
                  </a:srgbClr>
                </a:highlight>
                <a:latin typeface="Arial"/>
                <a:cs typeface="Arial"/>
              </a:rPr>
              <a:t>d.alibekov@miid.gov.kz</a:t>
            </a:r>
          </a:p>
        </p:txBody>
      </p:sp>
      <p:sp>
        <p:nvSpPr>
          <p:cNvPr id="21" name="Google Shape;195;p40">
            <a:extLst>
              <a:ext uri="{FF2B5EF4-FFF2-40B4-BE49-F238E27FC236}">
                <a16:creationId xmlns:a16="http://schemas.microsoft.com/office/drawing/2014/main" xmlns="" id="{44E273A7-F391-482F-84E2-C99B726C0AB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914248" y="4869657"/>
            <a:ext cx="176412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50" tIns="19050" rIns="19050" bIns="190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US" sz="900" b="1" i="0" u="none" strike="noStrike" cap="none" dirty="0" smtClean="0">
                <a:solidFill>
                  <a:srgbClr val="000000"/>
                </a:solidFill>
                <a:highlight>
                  <a:srgbClr val="000000">
                    <a:alpha val="0"/>
                  </a:srgbClr>
                </a:highlight>
                <a:latin typeface="Arial"/>
                <a:ea typeface="Arial"/>
                <a:cs typeface="Arial"/>
                <a:sym typeface="Arial"/>
              </a:rPr>
              <a:t>25</a:t>
            </a:r>
            <a:endParaRPr sz="900" b="1" i="0" u="none" strike="noStrike" cap="none" dirty="0">
              <a:solidFill>
                <a:srgbClr val="000000"/>
              </a:solidFill>
              <a:latin typeface="Arial" pitchFamily="34" charset="0"/>
              <a:ea typeface="Arial"/>
              <a:cs typeface="Arial" pitchFamily="34" charset="0"/>
              <a:sym typeface="Arial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7" r="11487"/>
          <a:stretch/>
        </p:blipFill>
        <p:spPr bwMode="auto">
          <a:xfrm>
            <a:off x="542105" y="1971634"/>
            <a:ext cx="914401" cy="77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3418008"/>
      </p:ext>
    </p:extLst>
  </p:cSld>
  <p:clrMapOvr>
    <a:masterClrMapping/>
  </p:clrMapOvr>
</p:sld>
</file>

<file path=ppt/theme/theme1.xml><?xml version="1.0" encoding="utf-8"?>
<a:theme xmlns:a="http://schemas.openxmlformats.org/drawingml/2006/main" name="12_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4242</TotalTime>
  <Words>2180</Words>
  <Application>Microsoft Office PowerPoint</Application>
  <PresentationFormat>Экран (16:9)</PresentationFormat>
  <Paragraphs>896</Paragraphs>
  <Slides>25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Calibri</vt:lpstr>
      <vt:lpstr>Helvetica Neue Light</vt:lpstr>
      <vt:lpstr>Century Gothic</vt:lpstr>
      <vt:lpstr>Wingdings</vt:lpstr>
      <vt:lpstr>Arial Black</vt:lpstr>
      <vt:lpstr>Tahoma</vt:lpstr>
      <vt:lpstr>Segoe UI Black</vt:lpstr>
      <vt:lpstr>12_Тема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Асхат Олжабай</dc:creator>
  <cp:lastModifiedBy>Нурболат Кенжегалиев</cp:lastModifiedBy>
  <cp:revision>321</cp:revision>
  <cp:lastPrinted>2023-04-18T10:48:15Z</cp:lastPrinted>
  <dcterms:modified xsi:type="dcterms:W3CDTF">2024-01-18T10:00:54Z</dcterms:modified>
</cp:coreProperties>
</file>