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9"/>
  </p:notesMasterIdLst>
  <p:sldIdLst>
    <p:sldId id="267" r:id="rId2"/>
    <p:sldId id="268" r:id="rId3"/>
    <p:sldId id="257" r:id="rId4"/>
    <p:sldId id="262" r:id="rId5"/>
    <p:sldId id="263" r:id="rId6"/>
    <p:sldId id="260" r:id="rId7"/>
    <p:sldId id="264" r:id="rId8"/>
  </p:sldIdLst>
  <p:sldSz cx="18288000" cy="10287000"/>
  <p:notesSz cx="7315200" cy="9601200"/>
  <p:embeddedFontLst>
    <p:embeddedFont>
      <p:font typeface="Century Gothic" panose="020B0502020202020204" pitchFamily="34" charset="0"/>
      <p:regular r:id="rId10"/>
      <p:bold r:id="rId11"/>
      <p:italic r:id="rId12"/>
      <p:boldItalic r:id="rId13"/>
    </p:embeddedFont>
    <p:embeddedFont>
      <p:font typeface="Segoe UI" panose="020B0502040204020203" pitchFamily="34" charset="0"/>
      <p:regular r:id="rId14"/>
      <p:bold r:id="rId15"/>
      <p:italic r:id="rId16"/>
      <p:boldItalic r:id="rId17"/>
    </p:embeddedFont>
    <p:embeddedFont>
      <p:font typeface="Montserrat Semi-Bold" panose="020B0600000101010101" charset="0"/>
      <p:regular r:id="rId18"/>
    </p:embeddedFont>
    <p:embeddedFont>
      <p:font typeface="맑은 고딕" panose="020B0503020000020004" pitchFamily="50" charset="-127"/>
      <p:regular r:id="rId19"/>
      <p:bold r:id="rId20"/>
    </p:embeddedFont>
    <p:embeddedFont>
      <p:font typeface="Montserrat Ultra-Bold" panose="020B0600000101010101" charset="0"/>
      <p:regular r:id="rId21"/>
    </p:embeddedFont>
    <p:embeddedFont>
      <p:font typeface="Montserrat" panose="020B0600000101010101" charset="0"/>
      <p:regular r:id="rId22"/>
      <p:bold r:id="rId23"/>
      <p:italic r:id="rId24"/>
      <p:boldItalic r:id="rId25"/>
    </p:embeddedFont>
    <p:embeddedFont>
      <p:font typeface="Calibri" panose="020F0502020204030204" pitchFamily="34" charset="0"/>
      <p:regular r:id="rId26"/>
      <p:bold r:id="rId27"/>
      <p:italic r:id="rId28"/>
      <p:boldItalic r:id="rId29"/>
    </p:embeddedFont>
    <p:embeddedFont>
      <p:font typeface="DM Sans Bold" panose="020B0600000101010101" charset="0"/>
      <p:regular r:id="rId30"/>
    </p:embeddedFont>
    <p:embeddedFont>
      <p:font typeface="DM Sans" panose="020B0600000101010101" charset="0"/>
      <p:regular r:id="rId31"/>
    </p:embeddedFont>
    <p:embeddedFont>
      <p:font typeface="Georgia Pro Cond" panose="02040506050405020303" pitchFamily="18" charset="0"/>
      <p:regular r:id="rId32"/>
      <p:bold r:id="rId33"/>
      <p:italic r:id="rId34"/>
      <p:boldItalic r:id="rId35"/>
    </p:embeddedFont>
    <p:embeddedFont>
      <p:font typeface="Montserrat Ultra-Bold Italics" panose="020B0600000101010101" charset="0"/>
      <p:regular r:id="rId36"/>
    </p:embeddedFont>
    <p:embeddedFont>
      <p:font typeface="Montserrat Bold" panose="020B0600000101010101" charset="0"/>
      <p:regular r:id="rId3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CE6F2"/>
    <a:srgbClr val="263F6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72" d="100"/>
          <a:sy n="72" d="100"/>
        </p:scale>
        <p:origin x="654" y="120"/>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font" Target="fonts/font4.fntdata"/><Relationship Id="rId18" Type="http://schemas.openxmlformats.org/officeDocument/2006/relationships/font" Target="fonts/font9.fntdata"/><Relationship Id="rId26" Type="http://schemas.openxmlformats.org/officeDocument/2006/relationships/font" Target="fonts/font17.fntdata"/><Relationship Id="rId39" Type="http://schemas.openxmlformats.org/officeDocument/2006/relationships/viewProps" Target="viewProps.xml"/><Relationship Id="rId21" Type="http://schemas.openxmlformats.org/officeDocument/2006/relationships/font" Target="fonts/font12.fntdata"/><Relationship Id="rId34" Type="http://schemas.openxmlformats.org/officeDocument/2006/relationships/font" Target="fonts/font25.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font" Target="fonts/font7.fntdata"/><Relationship Id="rId20" Type="http://schemas.openxmlformats.org/officeDocument/2006/relationships/font" Target="fonts/font11.fntdata"/><Relationship Id="rId29" Type="http://schemas.openxmlformats.org/officeDocument/2006/relationships/font" Target="fonts/font20.fntdata"/><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24" Type="http://schemas.openxmlformats.org/officeDocument/2006/relationships/font" Target="fonts/font15.fntdata"/><Relationship Id="rId32" Type="http://schemas.openxmlformats.org/officeDocument/2006/relationships/font" Target="fonts/font23.fntdata"/><Relationship Id="rId37" Type="http://schemas.openxmlformats.org/officeDocument/2006/relationships/font" Target="fonts/font28.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6.fntdata"/><Relationship Id="rId23" Type="http://schemas.openxmlformats.org/officeDocument/2006/relationships/font" Target="fonts/font14.fntdata"/><Relationship Id="rId28" Type="http://schemas.openxmlformats.org/officeDocument/2006/relationships/font" Target="fonts/font19.fntdata"/><Relationship Id="rId36" Type="http://schemas.openxmlformats.org/officeDocument/2006/relationships/font" Target="fonts/font27.fntdata"/><Relationship Id="rId10" Type="http://schemas.openxmlformats.org/officeDocument/2006/relationships/font" Target="fonts/font1.fntdata"/><Relationship Id="rId19" Type="http://schemas.openxmlformats.org/officeDocument/2006/relationships/font" Target="fonts/font10.fntdata"/><Relationship Id="rId31" Type="http://schemas.openxmlformats.org/officeDocument/2006/relationships/font" Target="fonts/font22.fntdata"/><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5.fntdata"/><Relationship Id="rId22" Type="http://schemas.openxmlformats.org/officeDocument/2006/relationships/font" Target="fonts/font13.fntdata"/><Relationship Id="rId27" Type="http://schemas.openxmlformats.org/officeDocument/2006/relationships/font" Target="fonts/font18.fntdata"/><Relationship Id="rId30" Type="http://schemas.openxmlformats.org/officeDocument/2006/relationships/font" Target="fonts/font21.fntdata"/><Relationship Id="rId35" Type="http://schemas.openxmlformats.org/officeDocument/2006/relationships/font" Target="fonts/font26.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font" Target="fonts/font3.fntdata"/><Relationship Id="rId17" Type="http://schemas.openxmlformats.org/officeDocument/2006/relationships/font" Target="fonts/font8.fntdata"/><Relationship Id="rId25" Type="http://schemas.openxmlformats.org/officeDocument/2006/relationships/font" Target="fonts/font16.fntdata"/><Relationship Id="rId33" Type="http://schemas.openxmlformats.org/officeDocument/2006/relationships/font" Target="fonts/font24.fntdata"/><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a:p>
        </p:txBody>
      </p:sp>
      <p:sp>
        <p:nvSpPr>
          <p:cNvPr id="3" name="날짜 개체 틀 2"/>
          <p:cNvSpPr>
            <a:spLocks noGrp="1"/>
          </p:cNvSpPr>
          <p:nvPr>
            <p:ph type="dt" idx="1"/>
          </p:nvPr>
        </p:nvSpPr>
        <p:spPr>
          <a:xfrm>
            <a:off x="4143587" y="0"/>
            <a:ext cx="3169920" cy="481727"/>
          </a:xfrm>
          <a:prstGeom prst="rect">
            <a:avLst/>
          </a:prstGeom>
        </p:spPr>
        <p:txBody>
          <a:bodyPr vert="horz" lIns="96661" tIns="48331" rIns="96661" bIns="48331" rtlCol="0"/>
          <a:lstStyle>
            <a:lvl1pPr algn="r">
              <a:defRPr sz="1300"/>
            </a:lvl1pPr>
          </a:lstStyle>
          <a:p>
            <a:fld id="{8551458B-732B-485B-8A8D-84DBE9B8590D}" type="datetimeFigureOut">
              <a:rPr lang="en-US" smtClean="0"/>
              <a:t>9/30/2024</a:t>
            </a:fld>
            <a:endParaRPr lang="en-US"/>
          </a:p>
        </p:txBody>
      </p:sp>
      <p:sp>
        <p:nvSpPr>
          <p:cNvPr id="4" name="슬라이드 이미지 개체 틀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61" tIns="48331" rIns="96661" bIns="48331" rtlCol="0" anchor="ctr"/>
          <a:lstStyle/>
          <a:p>
            <a:endParaRPr lang="en-US"/>
          </a:p>
        </p:txBody>
      </p:sp>
      <p:sp>
        <p:nvSpPr>
          <p:cNvPr id="5" name="슬라이드 노트 개체 틀 4"/>
          <p:cNvSpPr>
            <a:spLocks noGrp="1"/>
          </p:cNvSpPr>
          <p:nvPr>
            <p:ph type="body" sz="quarter" idx="3"/>
          </p:nvPr>
        </p:nvSpPr>
        <p:spPr>
          <a:xfrm>
            <a:off x="731520" y="4620577"/>
            <a:ext cx="5852160" cy="3780473"/>
          </a:xfrm>
          <a:prstGeom prst="rect">
            <a:avLst/>
          </a:prstGeom>
        </p:spPr>
        <p:txBody>
          <a:bodyPr vert="horz" lIns="96661" tIns="48331" rIns="96661" bIns="48331"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a:p>
        </p:txBody>
      </p:sp>
      <p:sp>
        <p:nvSpPr>
          <p:cNvPr id="6" name="바닥글 개체 틀 5"/>
          <p:cNvSpPr>
            <a:spLocks noGrp="1"/>
          </p:cNvSpPr>
          <p:nvPr>
            <p:ph type="ftr" sz="quarter" idx="4"/>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a:p>
        </p:txBody>
      </p:sp>
      <p:sp>
        <p:nvSpPr>
          <p:cNvPr id="7" name="슬라이드 번호 개체 틀 6"/>
          <p:cNvSpPr>
            <a:spLocks noGrp="1"/>
          </p:cNvSpPr>
          <p:nvPr>
            <p:ph type="sldNum" sz="quarter" idx="5"/>
          </p:nvPr>
        </p:nvSpPr>
        <p:spPr>
          <a:xfrm>
            <a:off x="4143587" y="9119474"/>
            <a:ext cx="3169920" cy="481726"/>
          </a:xfrm>
          <a:prstGeom prst="rect">
            <a:avLst/>
          </a:prstGeom>
        </p:spPr>
        <p:txBody>
          <a:bodyPr vert="horz" lIns="96661" tIns="48331" rIns="96661" bIns="48331" rtlCol="0" anchor="b"/>
          <a:lstStyle>
            <a:lvl1pPr algn="r">
              <a:defRPr sz="1300"/>
            </a:lvl1pPr>
          </a:lstStyle>
          <a:p>
            <a:fld id="{39AC843E-0114-4D0D-8CF9-BDED16542510}" type="slidenum">
              <a:rPr lang="en-US" smtClean="0"/>
              <a:t>‹#›</a:t>
            </a:fld>
            <a:endParaRPr lang="en-US"/>
          </a:p>
        </p:txBody>
      </p:sp>
    </p:spTree>
    <p:extLst>
      <p:ext uri="{BB962C8B-B14F-4D97-AF65-F5344CB8AC3E}">
        <p14:creationId xmlns:p14="http://schemas.microsoft.com/office/powerpoint/2010/main" val="21773016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gd04ce5bbae_0_0:notes"/>
          <p:cNvSpPr>
            <a:spLocks noGrp="1" noRot="1" noChangeAspect="1"/>
          </p:cNvSpPr>
          <p:nvPr>
            <p:ph type="sldImg" idx="2"/>
          </p:nvPr>
        </p:nvSpPr>
        <p:spPr>
          <a:xfrm>
            <a:off x="457200" y="720725"/>
            <a:ext cx="6400800" cy="3600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4" name="Google Shape;264;gd04ce5bbae_0_0:notes"/>
          <p:cNvSpPr txBox="1">
            <a:spLocks noGrp="1"/>
          </p:cNvSpPr>
          <p:nvPr>
            <p:ph type="body" idx="1"/>
          </p:nvPr>
        </p:nvSpPr>
        <p:spPr>
          <a:xfrm>
            <a:off x="731520" y="4560570"/>
            <a:ext cx="5852160" cy="4320540"/>
          </a:xfrm>
          <a:prstGeom prst="rect">
            <a:avLst/>
          </a:prstGeom>
        </p:spPr>
        <p:txBody>
          <a:bodyPr spcFirstLastPara="1" wrap="square" lIns="96645" tIns="96645" rIns="96645" bIns="96645" anchor="t" anchorCtr="0">
            <a:noAutofit/>
          </a:bodyPr>
          <a:lstStyle/>
          <a:p>
            <a:endParaRPr/>
          </a:p>
        </p:txBody>
      </p:sp>
    </p:spTree>
    <p:extLst>
      <p:ext uri="{BB962C8B-B14F-4D97-AF65-F5344CB8AC3E}">
        <p14:creationId xmlns:p14="http://schemas.microsoft.com/office/powerpoint/2010/main" val="10202263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g11825a5b007_0_185:notes"/>
          <p:cNvSpPr>
            <a:spLocks noGrp="1" noRot="1" noChangeAspect="1"/>
          </p:cNvSpPr>
          <p:nvPr>
            <p:ph type="sldImg" idx="2"/>
          </p:nvPr>
        </p:nvSpPr>
        <p:spPr>
          <a:xfrm>
            <a:off x="457200" y="720725"/>
            <a:ext cx="6400800" cy="36004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0" name="Google Shape;290;g11825a5b007_0_185:notes"/>
          <p:cNvSpPr txBox="1">
            <a:spLocks noGrp="1"/>
          </p:cNvSpPr>
          <p:nvPr>
            <p:ph type="body" idx="1"/>
          </p:nvPr>
        </p:nvSpPr>
        <p:spPr>
          <a:xfrm>
            <a:off x="731520" y="4560570"/>
            <a:ext cx="5852160" cy="4320540"/>
          </a:xfrm>
          <a:prstGeom prst="rect">
            <a:avLst/>
          </a:prstGeom>
        </p:spPr>
        <p:txBody>
          <a:bodyPr spcFirstLastPara="1" wrap="square" lIns="96645" tIns="96645" rIns="96645" bIns="96645" anchor="t" anchorCtr="0">
            <a:noAutofit/>
          </a:bodyPr>
          <a:lstStyle/>
          <a:p>
            <a:pPr>
              <a:lnSpc>
                <a:spcPct val="115000"/>
              </a:lnSpc>
              <a:buClr>
                <a:schemeClr val="dk1"/>
              </a:buClr>
              <a:buSzPts val="1100"/>
            </a:pPr>
            <a:r>
              <a:rPr lang="es" sz="1300">
                <a:solidFill>
                  <a:schemeClr val="dk1"/>
                </a:solidFill>
              </a:rPr>
              <a:t>KOTRA finds the ideal partners for you to build a global value chain.</a:t>
            </a:r>
            <a:endParaRPr sz="1300">
              <a:solidFill>
                <a:schemeClr val="dk1"/>
              </a:solidFill>
            </a:endParaRPr>
          </a:p>
          <a:p>
            <a:pPr>
              <a:lnSpc>
                <a:spcPct val="115000"/>
              </a:lnSpc>
              <a:buClr>
                <a:schemeClr val="dk1"/>
              </a:buClr>
              <a:buSzPts val="1100"/>
            </a:pPr>
            <a:r>
              <a:rPr lang="es" sz="1300">
                <a:solidFill>
                  <a:schemeClr val="dk1"/>
                </a:solidFill>
              </a:rPr>
              <a:t>We have a special program named ‘global partnering’ for it. This open innovation model is implemented in forming business partnerships between global and Korean companies. Partnerships in R&amp;D and the development of parts/materials lead to mutual business partnerships involving technological cooperation, product sourcing and equity investment.</a:t>
            </a:r>
            <a:endParaRPr sz="1300">
              <a:solidFill>
                <a:schemeClr val="dk1"/>
              </a:solidFill>
            </a:endParaRPr>
          </a:p>
          <a:p>
            <a:pPr>
              <a:lnSpc>
                <a:spcPct val="115000"/>
              </a:lnSpc>
              <a:buClr>
                <a:schemeClr val="dk1"/>
              </a:buClr>
              <a:buSzPts val="1100"/>
            </a:pPr>
            <a:r>
              <a:rPr lang="es" sz="1300">
                <a:solidFill>
                  <a:schemeClr val="dk1"/>
                </a:solidFill>
              </a:rPr>
              <a:t>Main industry for this program is automobile, construction equipment etc.</a:t>
            </a:r>
            <a:endParaRPr sz="1300">
              <a:solidFill>
                <a:schemeClr val="dk1"/>
              </a:solidFill>
            </a:endParaRPr>
          </a:p>
          <a:p>
            <a:pPr>
              <a:lnSpc>
                <a:spcPct val="115000"/>
              </a:lnSpc>
              <a:buClr>
                <a:schemeClr val="dk1"/>
              </a:buClr>
              <a:buSzPts val="1100"/>
            </a:pPr>
            <a:r>
              <a:rPr lang="es" sz="1300">
                <a:solidFill>
                  <a:schemeClr val="dk1"/>
                </a:solidFill>
              </a:rPr>
              <a:t>Also KOTRA holds ‘Global Project Plaza’ which are combinations of project seminars and business consultations for overseas public projects such as civil engineering, construction, transportation infrastructure, energy and power plants. And KOTRA helps outstanding Korean SMEs participate in the global procurement market.</a:t>
            </a:r>
            <a:endParaRPr sz="1300">
              <a:solidFill>
                <a:schemeClr val="dk1"/>
              </a:solidFill>
            </a:endParaRPr>
          </a:p>
          <a:p>
            <a:pPr>
              <a:lnSpc>
                <a:spcPct val="115000"/>
              </a:lnSpc>
              <a:buClr>
                <a:schemeClr val="dk1"/>
              </a:buClr>
              <a:buSzPts val="1100"/>
            </a:pPr>
            <a:r>
              <a:rPr lang="es" sz="1300">
                <a:solidFill>
                  <a:schemeClr val="dk1"/>
                </a:solidFill>
              </a:rPr>
              <a:t> </a:t>
            </a:r>
            <a:endParaRPr sz="1300">
              <a:solidFill>
                <a:schemeClr val="dk1"/>
              </a:solidFill>
            </a:endParaRPr>
          </a:p>
          <a:p>
            <a:endParaRPr/>
          </a:p>
        </p:txBody>
      </p:sp>
    </p:spTree>
    <p:extLst>
      <p:ext uri="{BB962C8B-B14F-4D97-AF65-F5344CB8AC3E}">
        <p14:creationId xmlns:p14="http://schemas.microsoft.com/office/powerpoint/2010/main" val="530366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able of contents">
  <p:cSld name="Table of contents">
    <p:spTree>
      <p:nvGrpSpPr>
        <p:cNvPr id="1" name="Shape 154"/>
        <p:cNvGrpSpPr/>
        <p:nvPr/>
      </p:nvGrpSpPr>
      <p:grpSpPr>
        <a:xfrm>
          <a:off x="0" y="0"/>
          <a:ext cx="0" cy="0"/>
          <a:chOff x="0" y="0"/>
          <a:chExt cx="0" cy="0"/>
        </a:xfrm>
      </p:grpSpPr>
      <p:sp>
        <p:nvSpPr>
          <p:cNvPr id="155" name="Google Shape;155;p24"/>
          <p:cNvSpPr txBox="1">
            <a:spLocks noGrp="1"/>
          </p:cNvSpPr>
          <p:nvPr>
            <p:ph type="title"/>
          </p:nvPr>
        </p:nvSpPr>
        <p:spPr>
          <a:xfrm>
            <a:off x="12102704" y="2514030"/>
            <a:ext cx="3010200" cy="10374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dk2"/>
              </a:buClr>
              <a:buSzPts val="2500"/>
              <a:buFont typeface="Barlow"/>
              <a:buNone/>
              <a:defRPr sz="5000" b="1">
                <a:solidFill>
                  <a:schemeClr val="dk2"/>
                </a:solidFill>
                <a:latin typeface="Barlow"/>
                <a:ea typeface="Barlow"/>
                <a:cs typeface="Barlow"/>
                <a:sym typeface="Barlow"/>
              </a:defRPr>
            </a:lvl1pPr>
            <a:lvl2pPr lvl="1"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2pPr>
            <a:lvl3pPr lvl="2"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3pPr>
            <a:lvl4pPr lvl="3"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4pPr>
            <a:lvl5pPr lvl="4"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5pPr>
            <a:lvl6pPr lvl="5"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6pPr>
            <a:lvl7pPr lvl="6"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7pPr>
            <a:lvl8pPr lvl="7"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8pPr>
            <a:lvl9pPr lvl="8"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9pPr>
          </a:lstStyle>
          <a:p>
            <a:endParaRPr/>
          </a:p>
        </p:txBody>
      </p:sp>
      <p:sp>
        <p:nvSpPr>
          <p:cNvPr id="156" name="Google Shape;156;p24"/>
          <p:cNvSpPr txBox="1">
            <a:spLocks noGrp="1"/>
          </p:cNvSpPr>
          <p:nvPr>
            <p:ph type="title" idx="2" hasCustomPrompt="1"/>
          </p:nvPr>
        </p:nvSpPr>
        <p:spPr>
          <a:xfrm>
            <a:off x="11338116" y="2575516"/>
            <a:ext cx="764400" cy="9144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Clr>
                <a:schemeClr val="lt1"/>
              </a:buClr>
              <a:buSzPts val="2500"/>
              <a:buFont typeface="Barlow"/>
              <a:buNone/>
              <a:defRPr sz="5000" b="1">
                <a:solidFill>
                  <a:schemeClr val="lt1"/>
                </a:solidFill>
                <a:latin typeface="Barlow"/>
                <a:ea typeface="Barlow"/>
                <a:cs typeface="Barlow"/>
                <a:sym typeface="Barlow"/>
              </a:defRPr>
            </a:lvl1pPr>
            <a:lvl2pPr lvl="1"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2pPr>
            <a:lvl3pPr lvl="2"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3pPr>
            <a:lvl4pPr lvl="3"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4pPr>
            <a:lvl5pPr lvl="4"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5pPr>
            <a:lvl6pPr lvl="5"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6pPr>
            <a:lvl7pPr lvl="6"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7pPr>
            <a:lvl8pPr lvl="7"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8pPr>
            <a:lvl9pPr lvl="8"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9pPr>
          </a:lstStyle>
          <a:p>
            <a:r>
              <a:t>xx%</a:t>
            </a:r>
          </a:p>
        </p:txBody>
      </p:sp>
      <p:sp>
        <p:nvSpPr>
          <p:cNvPr id="157" name="Google Shape;157;p24"/>
          <p:cNvSpPr txBox="1">
            <a:spLocks noGrp="1"/>
          </p:cNvSpPr>
          <p:nvPr>
            <p:ph type="title" idx="3" hasCustomPrompt="1"/>
          </p:nvPr>
        </p:nvSpPr>
        <p:spPr>
          <a:xfrm>
            <a:off x="5903800" y="2575516"/>
            <a:ext cx="764400" cy="9144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Clr>
                <a:schemeClr val="lt1"/>
              </a:buClr>
              <a:buSzPts val="2500"/>
              <a:buFont typeface="Barlow"/>
              <a:buNone/>
              <a:defRPr sz="5000" b="1">
                <a:solidFill>
                  <a:schemeClr val="lt1"/>
                </a:solidFill>
                <a:latin typeface="Barlow"/>
                <a:ea typeface="Barlow"/>
                <a:cs typeface="Barlow"/>
                <a:sym typeface="Barlow"/>
              </a:defRPr>
            </a:lvl1pPr>
            <a:lvl2pPr lvl="1"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2pPr>
            <a:lvl3pPr lvl="2"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3pPr>
            <a:lvl4pPr lvl="3"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4pPr>
            <a:lvl5pPr lvl="4"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5pPr>
            <a:lvl6pPr lvl="5"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6pPr>
            <a:lvl7pPr lvl="6"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7pPr>
            <a:lvl8pPr lvl="7"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8pPr>
            <a:lvl9pPr lvl="8"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9pPr>
          </a:lstStyle>
          <a:p>
            <a:r>
              <a:t>xx%</a:t>
            </a:r>
          </a:p>
        </p:txBody>
      </p:sp>
      <p:sp>
        <p:nvSpPr>
          <p:cNvPr id="158" name="Google Shape;158;p24"/>
          <p:cNvSpPr txBox="1">
            <a:spLocks noGrp="1"/>
          </p:cNvSpPr>
          <p:nvPr>
            <p:ph type="subTitle" idx="1"/>
          </p:nvPr>
        </p:nvSpPr>
        <p:spPr>
          <a:xfrm>
            <a:off x="6668364" y="6749232"/>
            <a:ext cx="3996600" cy="137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364951"/>
              </a:buClr>
              <a:buSzPts val="1400"/>
              <a:buFont typeface="Barlow Medium"/>
              <a:buNone/>
              <a:defRPr>
                <a:solidFill>
                  <a:srgbClr val="364951"/>
                </a:solidFill>
                <a:latin typeface="Barlow Medium"/>
                <a:ea typeface="Barlow Medium"/>
                <a:cs typeface="Barlow Medium"/>
                <a:sym typeface="Barlow Medium"/>
              </a:defRPr>
            </a:lvl1pPr>
            <a:lvl2pPr lvl="1"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2pPr>
            <a:lvl3pPr lvl="2"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3pPr>
            <a:lvl4pPr lvl="3"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4pPr>
            <a:lvl5pPr lvl="4"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5pPr>
            <a:lvl6pPr lvl="5"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6pPr>
            <a:lvl7pPr lvl="6"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7pPr>
            <a:lvl8pPr lvl="7"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8pPr>
            <a:lvl9pPr lvl="8"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9pPr>
          </a:lstStyle>
          <a:p>
            <a:endParaRPr/>
          </a:p>
        </p:txBody>
      </p:sp>
      <p:sp>
        <p:nvSpPr>
          <p:cNvPr id="159" name="Google Shape;159;p24"/>
          <p:cNvSpPr txBox="1">
            <a:spLocks noGrp="1"/>
          </p:cNvSpPr>
          <p:nvPr>
            <p:ph type="title" idx="4" hasCustomPrompt="1"/>
          </p:nvPr>
        </p:nvSpPr>
        <p:spPr>
          <a:xfrm>
            <a:off x="5903776" y="5953934"/>
            <a:ext cx="764400" cy="9144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Clr>
                <a:schemeClr val="lt1"/>
              </a:buClr>
              <a:buSzPts val="2500"/>
              <a:buFont typeface="Barlow"/>
              <a:buNone/>
              <a:defRPr sz="5000" b="1">
                <a:solidFill>
                  <a:schemeClr val="lt1"/>
                </a:solidFill>
                <a:latin typeface="Barlow"/>
                <a:ea typeface="Barlow"/>
                <a:cs typeface="Barlow"/>
                <a:sym typeface="Barlow"/>
              </a:defRPr>
            </a:lvl1pPr>
            <a:lvl2pPr lvl="1"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2pPr>
            <a:lvl3pPr lvl="2"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3pPr>
            <a:lvl4pPr lvl="3"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4pPr>
            <a:lvl5pPr lvl="4"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5pPr>
            <a:lvl6pPr lvl="5"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6pPr>
            <a:lvl7pPr lvl="6"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7pPr>
            <a:lvl8pPr lvl="7"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8pPr>
            <a:lvl9pPr lvl="8"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9pPr>
          </a:lstStyle>
          <a:p>
            <a:r>
              <a:t>xx%</a:t>
            </a:r>
          </a:p>
        </p:txBody>
      </p:sp>
      <p:sp>
        <p:nvSpPr>
          <p:cNvPr id="160" name="Google Shape;160;p24"/>
          <p:cNvSpPr txBox="1">
            <a:spLocks noGrp="1"/>
          </p:cNvSpPr>
          <p:nvPr>
            <p:ph type="title" idx="5"/>
          </p:nvPr>
        </p:nvSpPr>
        <p:spPr>
          <a:xfrm>
            <a:off x="12102680" y="5892450"/>
            <a:ext cx="3010200" cy="10374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dk2"/>
              </a:buClr>
              <a:buSzPts val="2500"/>
              <a:buFont typeface="Barlow"/>
              <a:buNone/>
              <a:defRPr sz="5000" b="1">
                <a:solidFill>
                  <a:schemeClr val="dk2"/>
                </a:solidFill>
                <a:latin typeface="Barlow"/>
                <a:ea typeface="Barlow"/>
                <a:cs typeface="Barlow"/>
                <a:sym typeface="Barlow"/>
              </a:defRPr>
            </a:lvl1pPr>
            <a:lvl2pPr lvl="1"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2pPr>
            <a:lvl3pPr lvl="2"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3pPr>
            <a:lvl4pPr lvl="3"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4pPr>
            <a:lvl5pPr lvl="4"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5pPr>
            <a:lvl6pPr lvl="5"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6pPr>
            <a:lvl7pPr lvl="6"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7pPr>
            <a:lvl8pPr lvl="7"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8pPr>
            <a:lvl9pPr lvl="8"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9pPr>
          </a:lstStyle>
          <a:p>
            <a:endParaRPr/>
          </a:p>
        </p:txBody>
      </p:sp>
      <p:sp>
        <p:nvSpPr>
          <p:cNvPr id="161" name="Google Shape;161;p24"/>
          <p:cNvSpPr txBox="1">
            <a:spLocks noGrp="1"/>
          </p:cNvSpPr>
          <p:nvPr>
            <p:ph type="title" idx="6" hasCustomPrompt="1"/>
          </p:nvPr>
        </p:nvSpPr>
        <p:spPr>
          <a:xfrm>
            <a:off x="11338090" y="5953934"/>
            <a:ext cx="764400" cy="9144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Clr>
                <a:schemeClr val="lt1"/>
              </a:buClr>
              <a:buSzPts val="2500"/>
              <a:buFont typeface="Barlow"/>
              <a:buNone/>
              <a:defRPr sz="5000" b="1">
                <a:solidFill>
                  <a:schemeClr val="lt1"/>
                </a:solidFill>
                <a:latin typeface="Barlow"/>
                <a:ea typeface="Barlow"/>
                <a:cs typeface="Barlow"/>
                <a:sym typeface="Barlow"/>
              </a:defRPr>
            </a:lvl1pPr>
            <a:lvl2pPr lvl="1"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2pPr>
            <a:lvl3pPr lvl="2"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3pPr>
            <a:lvl4pPr lvl="3"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4pPr>
            <a:lvl5pPr lvl="4"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5pPr>
            <a:lvl6pPr lvl="5"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6pPr>
            <a:lvl7pPr lvl="6"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7pPr>
            <a:lvl8pPr lvl="7"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8pPr>
            <a:lvl9pPr lvl="8" algn="ctr" rtl="0">
              <a:spcBef>
                <a:spcPts val="0"/>
              </a:spcBef>
              <a:spcAft>
                <a:spcPts val="0"/>
              </a:spcAft>
              <a:buClr>
                <a:schemeClr val="dk2"/>
              </a:buClr>
              <a:buSzPts val="1600"/>
              <a:buFont typeface="Barlow"/>
              <a:buNone/>
              <a:defRPr sz="3200" b="1">
                <a:solidFill>
                  <a:schemeClr val="dk2"/>
                </a:solidFill>
                <a:latin typeface="Barlow"/>
                <a:ea typeface="Barlow"/>
                <a:cs typeface="Barlow"/>
                <a:sym typeface="Barlow"/>
              </a:defRPr>
            </a:lvl9pPr>
          </a:lstStyle>
          <a:p>
            <a:r>
              <a:t>xx%</a:t>
            </a:r>
          </a:p>
        </p:txBody>
      </p:sp>
      <p:sp>
        <p:nvSpPr>
          <p:cNvPr id="162" name="Google Shape;162;p24"/>
          <p:cNvSpPr txBox="1">
            <a:spLocks noGrp="1"/>
          </p:cNvSpPr>
          <p:nvPr>
            <p:ph type="subTitle" idx="7"/>
          </p:nvPr>
        </p:nvSpPr>
        <p:spPr>
          <a:xfrm>
            <a:off x="6668388" y="3370814"/>
            <a:ext cx="3996600" cy="137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364951"/>
              </a:buClr>
              <a:buSzPts val="1400"/>
              <a:buFont typeface="Barlow Medium"/>
              <a:buNone/>
              <a:defRPr>
                <a:solidFill>
                  <a:srgbClr val="364951"/>
                </a:solidFill>
                <a:latin typeface="Barlow Medium"/>
                <a:ea typeface="Barlow Medium"/>
                <a:cs typeface="Barlow Medium"/>
                <a:sym typeface="Barlow Medium"/>
              </a:defRPr>
            </a:lvl1pPr>
            <a:lvl2pPr lvl="1"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2pPr>
            <a:lvl3pPr lvl="2"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3pPr>
            <a:lvl4pPr lvl="3"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4pPr>
            <a:lvl5pPr lvl="4"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5pPr>
            <a:lvl6pPr lvl="5"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6pPr>
            <a:lvl7pPr lvl="6"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7pPr>
            <a:lvl8pPr lvl="7"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8pPr>
            <a:lvl9pPr lvl="8"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9pPr>
          </a:lstStyle>
          <a:p>
            <a:endParaRPr/>
          </a:p>
        </p:txBody>
      </p:sp>
      <p:sp>
        <p:nvSpPr>
          <p:cNvPr id="163" name="Google Shape;163;p24"/>
          <p:cNvSpPr txBox="1">
            <a:spLocks noGrp="1"/>
          </p:cNvSpPr>
          <p:nvPr>
            <p:ph type="title" idx="8"/>
          </p:nvPr>
        </p:nvSpPr>
        <p:spPr>
          <a:xfrm>
            <a:off x="6668388" y="2514030"/>
            <a:ext cx="3010200" cy="10374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dk2"/>
              </a:buClr>
              <a:buSzPts val="2500"/>
              <a:buFont typeface="Barlow"/>
              <a:buNone/>
              <a:defRPr sz="5000" b="1">
                <a:solidFill>
                  <a:schemeClr val="dk2"/>
                </a:solidFill>
                <a:latin typeface="Barlow"/>
                <a:ea typeface="Barlow"/>
                <a:cs typeface="Barlow"/>
                <a:sym typeface="Barlow"/>
              </a:defRPr>
            </a:lvl1pPr>
            <a:lvl2pPr lvl="1"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2pPr>
            <a:lvl3pPr lvl="2"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3pPr>
            <a:lvl4pPr lvl="3"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4pPr>
            <a:lvl5pPr lvl="4"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5pPr>
            <a:lvl6pPr lvl="5"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6pPr>
            <a:lvl7pPr lvl="6"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7pPr>
            <a:lvl8pPr lvl="7"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8pPr>
            <a:lvl9pPr lvl="8"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9pPr>
          </a:lstStyle>
          <a:p>
            <a:endParaRPr/>
          </a:p>
        </p:txBody>
      </p:sp>
      <p:sp>
        <p:nvSpPr>
          <p:cNvPr id="164" name="Google Shape;164;p24"/>
          <p:cNvSpPr txBox="1">
            <a:spLocks noGrp="1"/>
          </p:cNvSpPr>
          <p:nvPr>
            <p:ph type="subTitle" idx="9"/>
          </p:nvPr>
        </p:nvSpPr>
        <p:spPr>
          <a:xfrm>
            <a:off x="12102704" y="3370814"/>
            <a:ext cx="3996600" cy="137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364951"/>
              </a:buClr>
              <a:buSzPts val="1400"/>
              <a:buFont typeface="Barlow Medium"/>
              <a:buNone/>
              <a:defRPr>
                <a:solidFill>
                  <a:srgbClr val="364951"/>
                </a:solidFill>
                <a:latin typeface="Barlow Medium"/>
                <a:ea typeface="Barlow Medium"/>
                <a:cs typeface="Barlow Medium"/>
                <a:sym typeface="Barlow Medium"/>
              </a:defRPr>
            </a:lvl1pPr>
            <a:lvl2pPr lvl="1"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2pPr>
            <a:lvl3pPr lvl="2"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3pPr>
            <a:lvl4pPr lvl="3"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4pPr>
            <a:lvl5pPr lvl="4"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5pPr>
            <a:lvl6pPr lvl="5"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6pPr>
            <a:lvl7pPr lvl="6"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7pPr>
            <a:lvl8pPr lvl="7"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8pPr>
            <a:lvl9pPr lvl="8"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9pPr>
          </a:lstStyle>
          <a:p>
            <a:endParaRPr/>
          </a:p>
        </p:txBody>
      </p:sp>
      <p:sp>
        <p:nvSpPr>
          <p:cNvPr id="165" name="Google Shape;165;p24"/>
          <p:cNvSpPr txBox="1">
            <a:spLocks noGrp="1"/>
          </p:cNvSpPr>
          <p:nvPr>
            <p:ph type="title" idx="13"/>
          </p:nvPr>
        </p:nvSpPr>
        <p:spPr>
          <a:xfrm>
            <a:off x="6668364" y="5892450"/>
            <a:ext cx="3010200" cy="10374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dk2"/>
              </a:buClr>
              <a:buSzPts val="2500"/>
              <a:buFont typeface="Barlow"/>
              <a:buNone/>
              <a:defRPr sz="5000" b="1">
                <a:solidFill>
                  <a:schemeClr val="dk2"/>
                </a:solidFill>
                <a:latin typeface="Barlow"/>
                <a:ea typeface="Barlow"/>
                <a:cs typeface="Barlow"/>
                <a:sym typeface="Barlow"/>
              </a:defRPr>
            </a:lvl1pPr>
            <a:lvl2pPr lvl="1"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2pPr>
            <a:lvl3pPr lvl="2"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3pPr>
            <a:lvl4pPr lvl="3"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4pPr>
            <a:lvl5pPr lvl="4"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5pPr>
            <a:lvl6pPr lvl="5"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6pPr>
            <a:lvl7pPr lvl="6"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7pPr>
            <a:lvl8pPr lvl="7"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8pPr>
            <a:lvl9pPr lvl="8" algn="ctr" rtl="0">
              <a:spcBef>
                <a:spcPts val="0"/>
              </a:spcBef>
              <a:spcAft>
                <a:spcPts val="0"/>
              </a:spcAft>
              <a:buClr>
                <a:schemeClr val="dk2"/>
              </a:buClr>
              <a:buSzPts val="2400"/>
              <a:buFont typeface="Barlow Condensed ExtraBold"/>
              <a:buNone/>
              <a:defRPr sz="4800">
                <a:solidFill>
                  <a:schemeClr val="dk2"/>
                </a:solidFill>
                <a:latin typeface="Barlow Condensed ExtraBold"/>
                <a:ea typeface="Barlow Condensed ExtraBold"/>
                <a:cs typeface="Barlow Condensed ExtraBold"/>
                <a:sym typeface="Barlow Condensed ExtraBold"/>
              </a:defRPr>
            </a:lvl9pPr>
          </a:lstStyle>
          <a:p>
            <a:endParaRPr/>
          </a:p>
        </p:txBody>
      </p:sp>
      <p:sp>
        <p:nvSpPr>
          <p:cNvPr id="166" name="Google Shape;166;p24"/>
          <p:cNvSpPr txBox="1">
            <a:spLocks noGrp="1"/>
          </p:cNvSpPr>
          <p:nvPr>
            <p:ph type="subTitle" idx="14"/>
          </p:nvPr>
        </p:nvSpPr>
        <p:spPr>
          <a:xfrm>
            <a:off x="12102680" y="6749232"/>
            <a:ext cx="3996600" cy="137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364951"/>
              </a:buClr>
              <a:buSzPts val="1400"/>
              <a:buFont typeface="Barlow Medium"/>
              <a:buNone/>
              <a:defRPr>
                <a:solidFill>
                  <a:srgbClr val="364951"/>
                </a:solidFill>
                <a:latin typeface="Barlow Medium"/>
                <a:ea typeface="Barlow Medium"/>
                <a:cs typeface="Barlow Medium"/>
                <a:sym typeface="Barlow Medium"/>
              </a:defRPr>
            </a:lvl1pPr>
            <a:lvl2pPr lvl="1"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2pPr>
            <a:lvl3pPr lvl="2"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3pPr>
            <a:lvl4pPr lvl="3"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4pPr>
            <a:lvl5pPr lvl="4"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5pPr>
            <a:lvl6pPr lvl="5"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6pPr>
            <a:lvl7pPr lvl="6"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7pPr>
            <a:lvl8pPr lvl="7"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8pPr>
            <a:lvl9pPr lvl="8" rtl="0">
              <a:lnSpc>
                <a:spcPct val="100000"/>
              </a:lnSpc>
              <a:spcBef>
                <a:spcPts val="0"/>
              </a:spcBef>
              <a:spcAft>
                <a:spcPts val="0"/>
              </a:spcAft>
              <a:buClr>
                <a:srgbClr val="364951"/>
              </a:buClr>
              <a:buSzPts val="1800"/>
              <a:buFont typeface="Barlow Medium"/>
              <a:buNone/>
              <a:defRPr sz="3600">
                <a:solidFill>
                  <a:srgbClr val="364951"/>
                </a:solidFill>
                <a:latin typeface="Barlow Medium"/>
                <a:ea typeface="Barlow Medium"/>
                <a:cs typeface="Barlow Medium"/>
                <a:sym typeface="Barlow Medium"/>
              </a:defRPr>
            </a:lvl9pPr>
          </a:lstStyle>
          <a:p>
            <a:endParaRPr/>
          </a:p>
        </p:txBody>
      </p:sp>
      <p:sp>
        <p:nvSpPr>
          <p:cNvPr id="167" name="Google Shape;167;p24"/>
          <p:cNvSpPr/>
          <p:nvPr/>
        </p:nvSpPr>
        <p:spPr>
          <a:xfrm rot="10800000">
            <a:off x="11675856" y="9208790"/>
            <a:ext cx="7896744" cy="5288760"/>
          </a:xfrm>
          <a:custGeom>
            <a:avLst/>
            <a:gdLst/>
            <a:ahLst/>
            <a:cxnLst/>
            <a:rect l="l" t="t" r="r" b="b"/>
            <a:pathLst>
              <a:path w="69212" h="46354" extrusionOk="0">
                <a:moveTo>
                  <a:pt x="34743" y="0"/>
                </a:moveTo>
                <a:lnTo>
                  <a:pt x="1" y="34773"/>
                </a:lnTo>
                <a:lnTo>
                  <a:pt x="1" y="46353"/>
                </a:lnTo>
                <a:lnTo>
                  <a:pt x="28147" y="46353"/>
                </a:lnTo>
                <a:lnTo>
                  <a:pt x="64804" y="9575"/>
                </a:lnTo>
                <a:lnTo>
                  <a:pt x="69212" y="0"/>
                </a:lnTo>
                <a:close/>
              </a:path>
            </a:pathLst>
          </a:custGeom>
          <a:noFill/>
          <a:ln w="28575" cap="flat" cmpd="sng">
            <a:solidFill>
              <a:schemeClr val="dk2"/>
            </a:solidFill>
            <a:prstDash val="solid"/>
            <a:round/>
            <a:headEnd type="none" w="sm" len="sm"/>
            <a:tailEnd type="none" w="sm" len="sm"/>
          </a:ln>
        </p:spPr>
        <p:txBody>
          <a:bodyPr spcFirstLastPara="1" wrap="square" lIns="182850" tIns="182850" rIns="182850" bIns="182850" anchor="ctr" anchorCtr="0">
            <a:noAutofit/>
          </a:bodyPr>
          <a:lstStyle/>
          <a:p>
            <a:pPr marL="0" lvl="0" indent="0" algn="l" rtl="0">
              <a:spcBef>
                <a:spcPts val="0"/>
              </a:spcBef>
              <a:spcAft>
                <a:spcPts val="0"/>
              </a:spcAft>
              <a:buNone/>
            </a:pPr>
            <a:endParaRPr sz="3600"/>
          </a:p>
        </p:txBody>
      </p:sp>
      <p:sp>
        <p:nvSpPr>
          <p:cNvPr id="168" name="Google Shape;168;p24"/>
          <p:cNvSpPr txBox="1">
            <a:spLocks noGrp="1"/>
          </p:cNvSpPr>
          <p:nvPr>
            <p:ph type="title" idx="15"/>
          </p:nvPr>
        </p:nvSpPr>
        <p:spPr>
          <a:xfrm>
            <a:off x="5292000" y="763200"/>
            <a:ext cx="11556000" cy="1669800"/>
          </a:xfrm>
          <a:prstGeom prst="rect">
            <a:avLst/>
          </a:prstGeom>
        </p:spPr>
        <p:txBody>
          <a:bodyPr spcFirstLastPara="1" wrap="square" lIns="91425" tIns="91425" rIns="91425" bIns="91425" anchor="t" anchorCtr="0">
            <a:noAutofit/>
          </a:bodyPr>
          <a:lstStyle>
            <a:lvl1pPr lvl="0" algn="r" rtl="0">
              <a:spcBef>
                <a:spcPts val="0"/>
              </a:spcBef>
              <a:spcAft>
                <a:spcPts val="0"/>
              </a:spcAft>
              <a:buClr>
                <a:schemeClr val="dk2"/>
              </a:buClr>
              <a:buSzPts val="3500"/>
              <a:buFont typeface="Barlow"/>
              <a:buNone/>
              <a:defRPr sz="7000" b="1">
                <a:solidFill>
                  <a:schemeClr val="dk2"/>
                </a:solidFill>
                <a:latin typeface="Barlow"/>
                <a:ea typeface="Barlow"/>
                <a:cs typeface="Barlow"/>
                <a:sym typeface="Barlow"/>
              </a:defRPr>
            </a:lvl1pPr>
            <a:lvl2pPr lvl="1" algn="r" rtl="0">
              <a:spcBef>
                <a:spcPts val="0"/>
              </a:spcBef>
              <a:spcAft>
                <a:spcPts val="0"/>
              </a:spcAft>
              <a:buClr>
                <a:schemeClr val="dk2"/>
              </a:buClr>
              <a:buSzPts val="3500"/>
              <a:buFont typeface="Barlow"/>
              <a:buNone/>
              <a:defRPr sz="7000" b="1">
                <a:solidFill>
                  <a:schemeClr val="dk2"/>
                </a:solidFill>
                <a:latin typeface="Barlow"/>
                <a:ea typeface="Barlow"/>
                <a:cs typeface="Barlow"/>
                <a:sym typeface="Barlow"/>
              </a:defRPr>
            </a:lvl2pPr>
            <a:lvl3pPr lvl="2" algn="r" rtl="0">
              <a:spcBef>
                <a:spcPts val="0"/>
              </a:spcBef>
              <a:spcAft>
                <a:spcPts val="0"/>
              </a:spcAft>
              <a:buClr>
                <a:schemeClr val="dk2"/>
              </a:buClr>
              <a:buSzPts val="3500"/>
              <a:buFont typeface="Barlow"/>
              <a:buNone/>
              <a:defRPr sz="7000" b="1">
                <a:solidFill>
                  <a:schemeClr val="dk2"/>
                </a:solidFill>
                <a:latin typeface="Barlow"/>
                <a:ea typeface="Barlow"/>
                <a:cs typeface="Barlow"/>
                <a:sym typeface="Barlow"/>
              </a:defRPr>
            </a:lvl3pPr>
            <a:lvl4pPr lvl="3" algn="r" rtl="0">
              <a:spcBef>
                <a:spcPts val="0"/>
              </a:spcBef>
              <a:spcAft>
                <a:spcPts val="0"/>
              </a:spcAft>
              <a:buClr>
                <a:schemeClr val="dk2"/>
              </a:buClr>
              <a:buSzPts val="3500"/>
              <a:buFont typeface="Barlow"/>
              <a:buNone/>
              <a:defRPr sz="7000" b="1">
                <a:solidFill>
                  <a:schemeClr val="dk2"/>
                </a:solidFill>
                <a:latin typeface="Barlow"/>
                <a:ea typeface="Barlow"/>
                <a:cs typeface="Barlow"/>
                <a:sym typeface="Barlow"/>
              </a:defRPr>
            </a:lvl4pPr>
            <a:lvl5pPr lvl="4" algn="r" rtl="0">
              <a:spcBef>
                <a:spcPts val="0"/>
              </a:spcBef>
              <a:spcAft>
                <a:spcPts val="0"/>
              </a:spcAft>
              <a:buClr>
                <a:schemeClr val="dk2"/>
              </a:buClr>
              <a:buSzPts val="3500"/>
              <a:buFont typeface="Barlow"/>
              <a:buNone/>
              <a:defRPr sz="7000" b="1">
                <a:solidFill>
                  <a:schemeClr val="dk2"/>
                </a:solidFill>
                <a:latin typeface="Barlow"/>
                <a:ea typeface="Barlow"/>
                <a:cs typeface="Barlow"/>
                <a:sym typeface="Barlow"/>
              </a:defRPr>
            </a:lvl5pPr>
            <a:lvl6pPr lvl="5" algn="r" rtl="0">
              <a:spcBef>
                <a:spcPts val="0"/>
              </a:spcBef>
              <a:spcAft>
                <a:spcPts val="0"/>
              </a:spcAft>
              <a:buClr>
                <a:schemeClr val="dk2"/>
              </a:buClr>
              <a:buSzPts val="3500"/>
              <a:buFont typeface="Barlow"/>
              <a:buNone/>
              <a:defRPr sz="7000" b="1">
                <a:solidFill>
                  <a:schemeClr val="dk2"/>
                </a:solidFill>
                <a:latin typeface="Barlow"/>
                <a:ea typeface="Barlow"/>
                <a:cs typeface="Barlow"/>
                <a:sym typeface="Barlow"/>
              </a:defRPr>
            </a:lvl6pPr>
            <a:lvl7pPr lvl="6" algn="r" rtl="0">
              <a:spcBef>
                <a:spcPts val="0"/>
              </a:spcBef>
              <a:spcAft>
                <a:spcPts val="0"/>
              </a:spcAft>
              <a:buClr>
                <a:schemeClr val="dk2"/>
              </a:buClr>
              <a:buSzPts val="3500"/>
              <a:buFont typeface="Barlow"/>
              <a:buNone/>
              <a:defRPr sz="7000" b="1">
                <a:solidFill>
                  <a:schemeClr val="dk2"/>
                </a:solidFill>
                <a:latin typeface="Barlow"/>
                <a:ea typeface="Barlow"/>
                <a:cs typeface="Barlow"/>
                <a:sym typeface="Barlow"/>
              </a:defRPr>
            </a:lvl7pPr>
            <a:lvl8pPr lvl="7" algn="r" rtl="0">
              <a:spcBef>
                <a:spcPts val="0"/>
              </a:spcBef>
              <a:spcAft>
                <a:spcPts val="0"/>
              </a:spcAft>
              <a:buClr>
                <a:schemeClr val="dk2"/>
              </a:buClr>
              <a:buSzPts val="3500"/>
              <a:buFont typeface="Barlow"/>
              <a:buNone/>
              <a:defRPr sz="7000" b="1">
                <a:solidFill>
                  <a:schemeClr val="dk2"/>
                </a:solidFill>
                <a:latin typeface="Barlow"/>
                <a:ea typeface="Barlow"/>
                <a:cs typeface="Barlow"/>
                <a:sym typeface="Barlow"/>
              </a:defRPr>
            </a:lvl8pPr>
            <a:lvl9pPr lvl="8" algn="r" rtl="0">
              <a:spcBef>
                <a:spcPts val="0"/>
              </a:spcBef>
              <a:spcAft>
                <a:spcPts val="0"/>
              </a:spcAft>
              <a:buClr>
                <a:schemeClr val="dk2"/>
              </a:buClr>
              <a:buSzPts val="3500"/>
              <a:buFont typeface="Barlow"/>
              <a:buNone/>
              <a:defRPr sz="7000" b="1">
                <a:solidFill>
                  <a:schemeClr val="dk2"/>
                </a:solidFill>
                <a:latin typeface="Barlow"/>
                <a:ea typeface="Barlow"/>
                <a:cs typeface="Barlow"/>
                <a:sym typeface="Barlow"/>
              </a:defRPr>
            </a:lvl9pPr>
          </a:lstStyle>
          <a:p>
            <a:endParaRPr/>
          </a:p>
        </p:txBody>
      </p:sp>
    </p:spTree>
    <p:extLst>
      <p:ext uri="{BB962C8B-B14F-4D97-AF65-F5344CB8AC3E}">
        <p14:creationId xmlns:p14="http://schemas.microsoft.com/office/powerpoint/2010/main" val="1337717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mp; 2 columns slide" type="twoColTx">
  <p:cSld name="Title &amp; 2 columns slide">
    <p:spTree>
      <p:nvGrpSpPr>
        <p:cNvPr id="1" name="Shape 53"/>
        <p:cNvGrpSpPr/>
        <p:nvPr/>
      </p:nvGrpSpPr>
      <p:grpSpPr>
        <a:xfrm>
          <a:off x="0" y="0"/>
          <a:ext cx="0" cy="0"/>
          <a:chOff x="0" y="0"/>
          <a:chExt cx="0" cy="0"/>
        </a:xfrm>
      </p:grpSpPr>
      <p:sp>
        <p:nvSpPr>
          <p:cNvPr id="54" name="Google Shape;54;p11"/>
          <p:cNvSpPr txBox="1">
            <a:spLocks noGrp="1"/>
          </p:cNvSpPr>
          <p:nvPr>
            <p:ph type="title"/>
          </p:nvPr>
        </p:nvSpPr>
        <p:spPr>
          <a:xfrm>
            <a:off x="1452200" y="231550"/>
            <a:ext cx="7056000" cy="4341600"/>
          </a:xfrm>
          <a:prstGeom prst="rect">
            <a:avLst/>
          </a:prstGeom>
        </p:spPr>
        <p:txBody>
          <a:bodyPr spcFirstLastPara="1" wrap="square" lIns="91425" tIns="91425" rIns="91425" bIns="91425" anchor="b" anchorCtr="0">
            <a:noAutofit/>
          </a:bodyPr>
          <a:lstStyle>
            <a:lvl1pPr lvl="0">
              <a:spcBef>
                <a:spcPts val="0"/>
              </a:spcBef>
              <a:spcAft>
                <a:spcPts val="0"/>
              </a:spcAft>
              <a:buClr>
                <a:srgbClr val="202020"/>
              </a:buClr>
              <a:buSzPts val="2400"/>
              <a:buNone/>
              <a:defRPr sz="4800">
                <a:solidFill>
                  <a:srgbClr val="202020"/>
                </a:solidFill>
              </a:defRPr>
            </a:lvl1pPr>
            <a:lvl2pPr lvl="1">
              <a:spcBef>
                <a:spcPts val="0"/>
              </a:spcBef>
              <a:spcAft>
                <a:spcPts val="0"/>
              </a:spcAft>
              <a:buClr>
                <a:srgbClr val="EFD67E"/>
              </a:buClr>
              <a:buSzPts val="3300"/>
              <a:buNone/>
              <a:defRPr sz="6600">
                <a:solidFill>
                  <a:srgbClr val="EFD67E"/>
                </a:solidFill>
              </a:defRPr>
            </a:lvl2pPr>
            <a:lvl3pPr lvl="2">
              <a:spcBef>
                <a:spcPts val="0"/>
              </a:spcBef>
              <a:spcAft>
                <a:spcPts val="0"/>
              </a:spcAft>
              <a:buClr>
                <a:srgbClr val="EFD67E"/>
              </a:buClr>
              <a:buSzPts val="3300"/>
              <a:buNone/>
              <a:defRPr sz="6600">
                <a:solidFill>
                  <a:srgbClr val="EFD67E"/>
                </a:solidFill>
              </a:defRPr>
            </a:lvl3pPr>
            <a:lvl4pPr lvl="3">
              <a:spcBef>
                <a:spcPts val="0"/>
              </a:spcBef>
              <a:spcAft>
                <a:spcPts val="0"/>
              </a:spcAft>
              <a:buClr>
                <a:srgbClr val="EFD67E"/>
              </a:buClr>
              <a:buSzPts val="3300"/>
              <a:buNone/>
              <a:defRPr sz="6600">
                <a:solidFill>
                  <a:srgbClr val="EFD67E"/>
                </a:solidFill>
              </a:defRPr>
            </a:lvl4pPr>
            <a:lvl5pPr lvl="4">
              <a:spcBef>
                <a:spcPts val="0"/>
              </a:spcBef>
              <a:spcAft>
                <a:spcPts val="0"/>
              </a:spcAft>
              <a:buClr>
                <a:srgbClr val="EFD67E"/>
              </a:buClr>
              <a:buSzPts val="3300"/>
              <a:buNone/>
              <a:defRPr sz="6600">
                <a:solidFill>
                  <a:srgbClr val="EFD67E"/>
                </a:solidFill>
              </a:defRPr>
            </a:lvl5pPr>
            <a:lvl6pPr lvl="5">
              <a:spcBef>
                <a:spcPts val="0"/>
              </a:spcBef>
              <a:spcAft>
                <a:spcPts val="0"/>
              </a:spcAft>
              <a:buClr>
                <a:srgbClr val="EFD67E"/>
              </a:buClr>
              <a:buSzPts val="3300"/>
              <a:buNone/>
              <a:defRPr sz="6600">
                <a:solidFill>
                  <a:srgbClr val="EFD67E"/>
                </a:solidFill>
              </a:defRPr>
            </a:lvl6pPr>
            <a:lvl7pPr lvl="6">
              <a:spcBef>
                <a:spcPts val="0"/>
              </a:spcBef>
              <a:spcAft>
                <a:spcPts val="0"/>
              </a:spcAft>
              <a:buClr>
                <a:srgbClr val="EFD67E"/>
              </a:buClr>
              <a:buSzPts val="3300"/>
              <a:buNone/>
              <a:defRPr sz="6600">
                <a:solidFill>
                  <a:srgbClr val="EFD67E"/>
                </a:solidFill>
              </a:defRPr>
            </a:lvl7pPr>
            <a:lvl8pPr lvl="7">
              <a:spcBef>
                <a:spcPts val="0"/>
              </a:spcBef>
              <a:spcAft>
                <a:spcPts val="0"/>
              </a:spcAft>
              <a:buClr>
                <a:srgbClr val="EFD67E"/>
              </a:buClr>
              <a:buSzPts val="3300"/>
              <a:buNone/>
              <a:defRPr sz="6600">
                <a:solidFill>
                  <a:srgbClr val="EFD67E"/>
                </a:solidFill>
              </a:defRPr>
            </a:lvl8pPr>
            <a:lvl9pPr lvl="8">
              <a:spcBef>
                <a:spcPts val="0"/>
              </a:spcBef>
              <a:spcAft>
                <a:spcPts val="0"/>
              </a:spcAft>
              <a:buClr>
                <a:srgbClr val="EFD67E"/>
              </a:buClr>
              <a:buSzPts val="3300"/>
              <a:buNone/>
              <a:defRPr sz="6600">
                <a:solidFill>
                  <a:srgbClr val="EFD67E"/>
                </a:solidFill>
              </a:defRPr>
            </a:lvl9pPr>
          </a:lstStyle>
          <a:p>
            <a:endParaRPr/>
          </a:p>
        </p:txBody>
      </p:sp>
      <p:sp>
        <p:nvSpPr>
          <p:cNvPr id="55" name="Google Shape;55;p11"/>
          <p:cNvSpPr txBox="1">
            <a:spLocks noGrp="1"/>
          </p:cNvSpPr>
          <p:nvPr>
            <p:ph type="sldNum" idx="12"/>
          </p:nvPr>
        </p:nvSpPr>
        <p:spPr>
          <a:xfrm>
            <a:off x="17097316" y="9326434"/>
            <a:ext cx="1097400" cy="787200"/>
          </a:xfrm>
          <a:prstGeom prst="rect">
            <a:avLst/>
          </a:prstGeom>
        </p:spPr>
        <p:txBody>
          <a:bodyPr spcFirstLastPara="1" wrap="square" lIns="91425" tIns="91425" rIns="91425" bIns="91425" anchor="ctr" anchorCtr="0">
            <a:noAutofit/>
          </a:bodyPr>
          <a:lstStyle>
            <a:lvl1pPr lvl="0" rtl="0">
              <a:buNone/>
              <a:defRPr sz="2400">
                <a:latin typeface="Arvo"/>
                <a:ea typeface="Arvo"/>
                <a:cs typeface="Arvo"/>
                <a:sym typeface="Arvo"/>
              </a:defRPr>
            </a:lvl1pPr>
            <a:lvl2pPr lvl="1" rtl="0">
              <a:buNone/>
              <a:defRPr sz="2400">
                <a:latin typeface="Arvo"/>
                <a:ea typeface="Arvo"/>
                <a:cs typeface="Arvo"/>
                <a:sym typeface="Arvo"/>
              </a:defRPr>
            </a:lvl2pPr>
            <a:lvl3pPr lvl="2" rtl="0">
              <a:buNone/>
              <a:defRPr sz="2400">
                <a:latin typeface="Arvo"/>
                <a:ea typeface="Arvo"/>
                <a:cs typeface="Arvo"/>
                <a:sym typeface="Arvo"/>
              </a:defRPr>
            </a:lvl3pPr>
            <a:lvl4pPr lvl="3" rtl="0">
              <a:buNone/>
              <a:defRPr sz="2400">
                <a:latin typeface="Arvo"/>
                <a:ea typeface="Arvo"/>
                <a:cs typeface="Arvo"/>
                <a:sym typeface="Arvo"/>
              </a:defRPr>
            </a:lvl4pPr>
            <a:lvl5pPr lvl="4" rtl="0">
              <a:buNone/>
              <a:defRPr sz="2400">
                <a:latin typeface="Arvo"/>
                <a:ea typeface="Arvo"/>
                <a:cs typeface="Arvo"/>
                <a:sym typeface="Arvo"/>
              </a:defRPr>
            </a:lvl5pPr>
            <a:lvl6pPr lvl="5" rtl="0">
              <a:buNone/>
              <a:defRPr sz="2400">
                <a:latin typeface="Arvo"/>
                <a:ea typeface="Arvo"/>
                <a:cs typeface="Arvo"/>
                <a:sym typeface="Arvo"/>
              </a:defRPr>
            </a:lvl6pPr>
            <a:lvl7pPr lvl="6" rtl="0">
              <a:buNone/>
              <a:defRPr sz="2400">
                <a:latin typeface="Arvo"/>
                <a:ea typeface="Arvo"/>
                <a:cs typeface="Arvo"/>
                <a:sym typeface="Arvo"/>
              </a:defRPr>
            </a:lvl7pPr>
            <a:lvl8pPr lvl="7" rtl="0">
              <a:buNone/>
              <a:defRPr sz="2400">
                <a:latin typeface="Arvo"/>
                <a:ea typeface="Arvo"/>
                <a:cs typeface="Arvo"/>
                <a:sym typeface="Arvo"/>
              </a:defRPr>
            </a:lvl8pPr>
            <a:lvl9pPr lvl="8" rtl="0">
              <a:buNone/>
              <a:defRPr sz="2400">
                <a:latin typeface="Arvo"/>
                <a:ea typeface="Arvo"/>
                <a:cs typeface="Arvo"/>
                <a:sym typeface="Arvo"/>
              </a:defRPr>
            </a:lvl9pPr>
          </a:lstStyle>
          <a:p>
            <a:pPr algn="l"/>
            <a:fld id="{00000000-1234-1234-1234-123412341234}" type="slidenum">
              <a:rPr lang="es" smtClean="0"/>
              <a:pPr algn="l"/>
              <a:t>‹#›</a:t>
            </a:fld>
            <a:endParaRPr lang="es"/>
          </a:p>
        </p:txBody>
      </p:sp>
      <p:sp>
        <p:nvSpPr>
          <p:cNvPr id="56" name="Google Shape;56;p11"/>
          <p:cNvSpPr/>
          <p:nvPr/>
        </p:nvSpPr>
        <p:spPr>
          <a:xfrm rot="-5400000">
            <a:off x="-329524" y="7307450"/>
            <a:ext cx="3748200" cy="184800"/>
          </a:xfrm>
          <a:prstGeom prst="rect">
            <a:avLst/>
          </a:prstGeom>
          <a:solidFill>
            <a:srgbClr val="0043C1"/>
          </a:solidFill>
          <a:ln>
            <a:noFill/>
          </a:ln>
        </p:spPr>
        <p:txBody>
          <a:bodyPr spcFirstLastPara="1" wrap="square" lIns="182850" tIns="182850" rIns="182850" bIns="182850" anchor="ctr" anchorCtr="0">
            <a:noAutofit/>
          </a:bodyPr>
          <a:lstStyle/>
          <a:p>
            <a:pPr marL="0" lvl="0" indent="0" algn="l" rtl="0">
              <a:spcBef>
                <a:spcPts val="0"/>
              </a:spcBef>
              <a:spcAft>
                <a:spcPts val="0"/>
              </a:spcAft>
              <a:buNone/>
            </a:pPr>
            <a:endParaRPr sz="3600"/>
          </a:p>
        </p:txBody>
      </p:sp>
      <p:sp>
        <p:nvSpPr>
          <p:cNvPr id="57" name="Google Shape;57;p11"/>
          <p:cNvSpPr/>
          <p:nvPr/>
        </p:nvSpPr>
        <p:spPr>
          <a:xfrm rot="-5400000">
            <a:off x="7976276" y="7307450"/>
            <a:ext cx="3748200" cy="184800"/>
          </a:xfrm>
          <a:prstGeom prst="rect">
            <a:avLst/>
          </a:prstGeom>
          <a:solidFill>
            <a:srgbClr val="0043C1"/>
          </a:solidFill>
          <a:ln>
            <a:noFill/>
          </a:ln>
        </p:spPr>
        <p:txBody>
          <a:bodyPr spcFirstLastPara="1" wrap="square" lIns="182850" tIns="182850" rIns="182850" bIns="182850" anchor="ctr" anchorCtr="0">
            <a:noAutofit/>
          </a:bodyPr>
          <a:lstStyle/>
          <a:p>
            <a:pPr marL="0" lvl="0" indent="0" algn="l" rtl="0">
              <a:spcBef>
                <a:spcPts val="0"/>
              </a:spcBef>
              <a:spcAft>
                <a:spcPts val="0"/>
              </a:spcAft>
              <a:buNone/>
            </a:pPr>
            <a:endParaRPr sz="3600"/>
          </a:p>
        </p:txBody>
      </p:sp>
      <p:sp>
        <p:nvSpPr>
          <p:cNvPr id="58" name="Google Shape;58;p11"/>
          <p:cNvSpPr txBox="1">
            <a:spLocks noGrp="1"/>
          </p:cNvSpPr>
          <p:nvPr>
            <p:ph type="subTitle" idx="1"/>
          </p:nvPr>
        </p:nvSpPr>
        <p:spPr>
          <a:xfrm>
            <a:off x="2210674" y="4451992"/>
            <a:ext cx="6798600" cy="2187600"/>
          </a:xfrm>
          <a:prstGeom prst="rect">
            <a:avLst/>
          </a:prstGeom>
        </p:spPr>
        <p:txBody>
          <a:bodyPr spcFirstLastPara="1" wrap="square" lIns="91425" tIns="91425" rIns="91425" bIns="91425" anchor="b" anchorCtr="0">
            <a:noAutofit/>
          </a:bodyPr>
          <a:lstStyle>
            <a:lvl1pPr lvl="0" rtl="0">
              <a:spcBef>
                <a:spcPts val="0"/>
              </a:spcBef>
              <a:spcAft>
                <a:spcPts val="0"/>
              </a:spcAft>
              <a:buNone/>
              <a:defRPr sz="3400" b="1">
                <a:solidFill>
                  <a:srgbClr val="252525"/>
                </a:solidFill>
                <a:latin typeface="Montserrat"/>
                <a:ea typeface="Montserrat"/>
                <a:cs typeface="Montserrat"/>
                <a:sym typeface="Montserrat"/>
              </a:defRPr>
            </a:lvl1pPr>
            <a:lvl2pPr lvl="1" algn="r" rtl="0">
              <a:spcBef>
                <a:spcPts val="0"/>
              </a:spcBef>
              <a:spcAft>
                <a:spcPts val="0"/>
              </a:spcAft>
              <a:buNone/>
              <a:defRPr sz="3400">
                <a:solidFill>
                  <a:srgbClr val="252525"/>
                </a:solidFill>
                <a:latin typeface="Montserrat SemiBold"/>
                <a:ea typeface="Montserrat SemiBold"/>
                <a:cs typeface="Montserrat SemiBold"/>
                <a:sym typeface="Montserrat SemiBold"/>
              </a:defRPr>
            </a:lvl2pPr>
            <a:lvl3pPr lvl="2" algn="r" rtl="0">
              <a:spcBef>
                <a:spcPts val="0"/>
              </a:spcBef>
              <a:spcAft>
                <a:spcPts val="0"/>
              </a:spcAft>
              <a:buNone/>
              <a:defRPr sz="3400">
                <a:solidFill>
                  <a:srgbClr val="252525"/>
                </a:solidFill>
                <a:latin typeface="Montserrat SemiBold"/>
                <a:ea typeface="Montserrat SemiBold"/>
                <a:cs typeface="Montserrat SemiBold"/>
                <a:sym typeface="Montserrat SemiBold"/>
              </a:defRPr>
            </a:lvl3pPr>
            <a:lvl4pPr lvl="3" algn="r" rtl="0">
              <a:spcBef>
                <a:spcPts val="0"/>
              </a:spcBef>
              <a:spcAft>
                <a:spcPts val="0"/>
              </a:spcAft>
              <a:buNone/>
              <a:defRPr sz="3400">
                <a:solidFill>
                  <a:srgbClr val="252525"/>
                </a:solidFill>
                <a:latin typeface="Montserrat SemiBold"/>
                <a:ea typeface="Montserrat SemiBold"/>
                <a:cs typeface="Montserrat SemiBold"/>
                <a:sym typeface="Montserrat SemiBold"/>
              </a:defRPr>
            </a:lvl4pPr>
            <a:lvl5pPr lvl="4" algn="r" rtl="0">
              <a:spcBef>
                <a:spcPts val="0"/>
              </a:spcBef>
              <a:spcAft>
                <a:spcPts val="0"/>
              </a:spcAft>
              <a:buNone/>
              <a:defRPr sz="3400">
                <a:solidFill>
                  <a:srgbClr val="252525"/>
                </a:solidFill>
                <a:latin typeface="Montserrat SemiBold"/>
                <a:ea typeface="Montserrat SemiBold"/>
                <a:cs typeface="Montserrat SemiBold"/>
                <a:sym typeface="Montserrat SemiBold"/>
              </a:defRPr>
            </a:lvl5pPr>
            <a:lvl6pPr lvl="5" algn="r" rtl="0">
              <a:spcBef>
                <a:spcPts val="0"/>
              </a:spcBef>
              <a:spcAft>
                <a:spcPts val="0"/>
              </a:spcAft>
              <a:buNone/>
              <a:defRPr sz="3400">
                <a:solidFill>
                  <a:srgbClr val="252525"/>
                </a:solidFill>
                <a:latin typeface="Montserrat SemiBold"/>
                <a:ea typeface="Montserrat SemiBold"/>
                <a:cs typeface="Montserrat SemiBold"/>
                <a:sym typeface="Montserrat SemiBold"/>
              </a:defRPr>
            </a:lvl6pPr>
            <a:lvl7pPr lvl="6" algn="r" rtl="0">
              <a:spcBef>
                <a:spcPts val="0"/>
              </a:spcBef>
              <a:spcAft>
                <a:spcPts val="0"/>
              </a:spcAft>
              <a:buNone/>
              <a:defRPr sz="3400">
                <a:solidFill>
                  <a:srgbClr val="252525"/>
                </a:solidFill>
                <a:latin typeface="Montserrat SemiBold"/>
                <a:ea typeface="Montserrat SemiBold"/>
                <a:cs typeface="Montserrat SemiBold"/>
                <a:sym typeface="Montserrat SemiBold"/>
              </a:defRPr>
            </a:lvl7pPr>
            <a:lvl8pPr lvl="7" algn="r" rtl="0">
              <a:spcBef>
                <a:spcPts val="0"/>
              </a:spcBef>
              <a:spcAft>
                <a:spcPts val="0"/>
              </a:spcAft>
              <a:buNone/>
              <a:defRPr sz="3400">
                <a:solidFill>
                  <a:srgbClr val="252525"/>
                </a:solidFill>
                <a:latin typeface="Montserrat SemiBold"/>
                <a:ea typeface="Montserrat SemiBold"/>
                <a:cs typeface="Montserrat SemiBold"/>
                <a:sym typeface="Montserrat SemiBold"/>
              </a:defRPr>
            </a:lvl8pPr>
            <a:lvl9pPr lvl="8" algn="r" rtl="0">
              <a:spcBef>
                <a:spcPts val="0"/>
              </a:spcBef>
              <a:spcAft>
                <a:spcPts val="0"/>
              </a:spcAft>
              <a:buNone/>
              <a:defRPr sz="3400">
                <a:solidFill>
                  <a:srgbClr val="252525"/>
                </a:solidFill>
                <a:latin typeface="Montserrat SemiBold"/>
                <a:ea typeface="Montserrat SemiBold"/>
                <a:cs typeface="Montserrat SemiBold"/>
                <a:sym typeface="Montserrat SemiBold"/>
              </a:defRPr>
            </a:lvl9pPr>
          </a:lstStyle>
          <a:p>
            <a:endParaRPr/>
          </a:p>
        </p:txBody>
      </p:sp>
      <p:sp>
        <p:nvSpPr>
          <p:cNvPr id="59" name="Google Shape;59;p11"/>
          <p:cNvSpPr txBox="1">
            <a:spLocks noGrp="1"/>
          </p:cNvSpPr>
          <p:nvPr>
            <p:ph type="subTitle" idx="2"/>
          </p:nvPr>
        </p:nvSpPr>
        <p:spPr>
          <a:xfrm>
            <a:off x="2210650" y="6631750"/>
            <a:ext cx="6798600" cy="2133000"/>
          </a:xfrm>
          <a:prstGeom prst="rect">
            <a:avLst/>
          </a:prstGeom>
        </p:spPr>
        <p:txBody>
          <a:bodyPr spcFirstLastPara="1" wrap="square" lIns="91425" tIns="91425" rIns="91425" bIns="91425" anchor="t" anchorCtr="0">
            <a:noAutofit/>
          </a:bodyPr>
          <a:lstStyle>
            <a:lvl1pPr lvl="0" rtl="0">
              <a:spcBef>
                <a:spcPts val="0"/>
              </a:spcBef>
              <a:spcAft>
                <a:spcPts val="0"/>
              </a:spcAft>
              <a:buNone/>
              <a:defRPr sz="2400">
                <a:latin typeface="Spectral Light"/>
                <a:ea typeface="Spectral Light"/>
                <a:cs typeface="Spectral Light"/>
                <a:sym typeface="Spectral Light"/>
              </a:defRPr>
            </a:lvl1pPr>
            <a:lvl2pPr lvl="1" rtl="0">
              <a:spcBef>
                <a:spcPts val="0"/>
              </a:spcBef>
              <a:spcAft>
                <a:spcPts val="0"/>
              </a:spcAft>
              <a:buNone/>
              <a:defRPr>
                <a:solidFill>
                  <a:srgbClr val="252525"/>
                </a:solidFill>
                <a:latin typeface="Spectral Light"/>
                <a:ea typeface="Spectral Light"/>
                <a:cs typeface="Spectral Light"/>
                <a:sym typeface="Spectral Light"/>
              </a:defRPr>
            </a:lvl2pPr>
            <a:lvl3pPr lvl="2" rtl="0">
              <a:spcBef>
                <a:spcPts val="0"/>
              </a:spcBef>
              <a:spcAft>
                <a:spcPts val="0"/>
              </a:spcAft>
              <a:buNone/>
              <a:defRPr>
                <a:solidFill>
                  <a:srgbClr val="252525"/>
                </a:solidFill>
                <a:latin typeface="Spectral Light"/>
                <a:ea typeface="Spectral Light"/>
                <a:cs typeface="Spectral Light"/>
                <a:sym typeface="Spectral Light"/>
              </a:defRPr>
            </a:lvl3pPr>
            <a:lvl4pPr lvl="3" rtl="0">
              <a:spcBef>
                <a:spcPts val="0"/>
              </a:spcBef>
              <a:spcAft>
                <a:spcPts val="0"/>
              </a:spcAft>
              <a:buNone/>
              <a:defRPr>
                <a:solidFill>
                  <a:srgbClr val="252525"/>
                </a:solidFill>
                <a:latin typeface="Spectral Light"/>
                <a:ea typeface="Spectral Light"/>
                <a:cs typeface="Spectral Light"/>
                <a:sym typeface="Spectral Light"/>
              </a:defRPr>
            </a:lvl4pPr>
            <a:lvl5pPr lvl="4" rtl="0">
              <a:spcBef>
                <a:spcPts val="0"/>
              </a:spcBef>
              <a:spcAft>
                <a:spcPts val="0"/>
              </a:spcAft>
              <a:buNone/>
              <a:defRPr>
                <a:solidFill>
                  <a:srgbClr val="252525"/>
                </a:solidFill>
                <a:latin typeface="Spectral Light"/>
                <a:ea typeface="Spectral Light"/>
                <a:cs typeface="Spectral Light"/>
                <a:sym typeface="Spectral Light"/>
              </a:defRPr>
            </a:lvl5pPr>
            <a:lvl6pPr lvl="5" rtl="0">
              <a:spcBef>
                <a:spcPts val="0"/>
              </a:spcBef>
              <a:spcAft>
                <a:spcPts val="0"/>
              </a:spcAft>
              <a:buNone/>
              <a:defRPr>
                <a:solidFill>
                  <a:srgbClr val="252525"/>
                </a:solidFill>
                <a:latin typeface="Spectral Light"/>
                <a:ea typeface="Spectral Light"/>
                <a:cs typeface="Spectral Light"/>
                <a:sym typeface="Spectral Light"/>
              </a:defRPr>
            </a:lvl6pPr>
            <a:lvl7pPr lvl="6" rtl="0">
              <a:spcBef>
                <a:spcPts val="0"/>
              </a:spcBef>
              <a:spcAft>
                <a:spcPts val="0"/>
              </a:spcAft>
              <a:buNone/>
              <a:defRPr>
                <a:solidFill>
                  <a:srgbClr val="252525"/>
                </a:solidFill>
                <a:latin typeface="Spectral Light"/>
                <a:ea typeface="Spectral Light"/>
                <a:cs typeface="Spectral Light"/>
                <a:sym typeface="Spectral Light"/>
              </a:defRPr>
            </a:lvl7pPr>
            <a:lvl8pPr lvl="7" rtl="0">
              <a:spcBef>
                <a:spcPts val="0"/>
              </a:spcBef>
              <a:spcAft>
                <a:spcPts val="0"/>
              </a:spcAft>
              <a:buNone/>
              <a:defRPr>
                <a:solidFill>
                  <a:srgbClr val="252525"/>
                </a:solidFill>
                <a:latin typeface="Spectral Light"/>
                <a:ea typeface="Spectral Light"/>
                <a:cs typeface="Spectral Light"/>
                <a:sym typeface="Spectral Light"/>
              </a:defRPr>
            </a:lvl8pPr>
            <a:lvl9pPr lvl="8" rtl="0">
              <a:spcBef>
                <a:spcPts val="0"/>
              </a:spcBef>
              <a:spcAft>
                <a:spcPts val="0"/>
              </a:spcAft>
              <a:buNone/>
              <a:defRPr>
                <a:solidFill>
                  <a:srgbClr val="252525"/>
                </a:solidFill>
                <a:latin typeface="Spectral Light"/>
                <a:ea typeface="Spectral Light"/>
                <a:cs typeface="Spectral Light"/>
                <a:sym typeface="Spectral Light"/>
              </a:defRPr>
            </a:lvl9pPr>
          </a:lstStyle>
          <a:p>
            <a:endParaRPr/>
          </a:p>
        </p:txBody>
      </p:sp>
      <p:sp>
        <p:nvSpPr>
          <p:cNvPr id="60" name="Google Shape;60;p11"/>
          <p:cNvSpPr txBox="1">
            <a:spLocks noGrp="1"/>
          </p:cNvSpPr>
          <p:nvPr>
            <p:ph type="subTitle" idx="3"/>
          </p:nvPr>
        </p:nvSpPr>
        <p:spPr>
          <a:xfrm>
            <a:off x="10495582" y="4451992"/>
            <a:ext cx="6798600" cy="2187600"/>
          </a:xfrm>
          <a:prstGeom prst="rect">
            <a:avLst/>
          </a:prstGeom>
        </p:spPr>
        <p:txBody>
          <a:bodyPr spcFirstLastPara="1" wrap="square" lIns="91425" tIns="91425" rIns="91425" bIns="91425" anchor="b" anchorCtr="0">
            <a:noAutofit/>
          </a:bodyPr>
          <a:lstStyle>
            <a:lvl1pPr lvl="0" rtl="0">
              <a:spcBef>
                <a:spcPts val="0"/>
              </a:spcBef>
              <a:spcAft>
                <a:spcPts val="0"/>
              </a:spcAft>
              <a:buNone/>
              <a:defRPr sz="3400" b="1">
                <a:solidFill>
                  <a:srgbClr val="252525"/>
                </a:solidFill>
                <a:latin typeface="Montserrat"/>
                <a:ea typeface="Montserrat"/>
                <a:cs typeface="Montserrat"/>
                <a:sym typeface="Montserrat"/>
              </a:defRPr>
            </a:lvl1pPr>
            <a:lvl2pPr lvl="1" algn="r" rtl="0">
              <a:spcBef>
                <a:spcPts val="0"/>
              </a:spcBef>
              <a:spcAft>
                <a:spcPts val="0"/>
              </a:spcAft>
              <a:buNone/>
              <a:defRPr sz="3400">
                <a:solidFill>
                  <a:srgbClr val="252525"/>
                </a:solidFill>
                <a:latin typeface="Montserrat SemiBold"/>
                <a:ea typeface="Montserrat SemiBold"/>
                <a:cs typeface="Montserrat SemiBold"/>
                <a:sym typeface="Montserrat SemiBold"/>
              </a:defRPr>
            </a:lvl2pPr>
            <a:lvl3pPr lvl="2" algn="r" rtl="0">
              <a:spcBef>
                <a:spcPts val="0"/>
              </a:spcBef>
              <a:spcAft>
                <a:spcPts val="0"/>
              </a:spcAft>
              <a:buNone/>
              <a:defRPr sz="3400">
                <a:solidFill>
                  <a:srgbClr val="252525"/>
                </a:solidFill>
                <a:latin typeface="Montserrat SemiBold"/>
                <a:ea typeface="Montserrat SemiBold"/>
                <a:cs typeface="Montserrat SemiBold"/>
                <a:sym typeface="Montserrat SemiBold"/>
              </a:defRPr>
            </a:lvl3pPr>
            <a:lvl4pPr lvl="3" algn="r" rtl="0">
              <a:spcBef>
                <a:spcPts val="0"/>
              </a:spcBef>
              <a:spcAft>
                <a:spcPts val="0"/>
              </a:spcAft>
              <a:buNone/>
              <a:defRPr sz="3400">
                <a:solidFill>
                  <a:srgbClr val="252525"/>
                </a:solidFill>
                <a:latin typeface="Montserrat SemiBold"/>
                <a:ea typeface="Montserrat SemiBold"/>
                <a:cs typeface="Montserrat SemiBold"/>
                <a:sym typeface="Montserrat SemiBold"/>
              </a:defRPr>
            </a:lvl4pPr>
            <a:lvl5pPr lvl="4" algn="r" rtl="0">
              <a:spcBef>
                <a:spcPts val="0"/>
              </a:spcBef>
              <a:spcAft>
                <a:spcPts val="0"/>
              </a:spcAft>
              <a:buNone/>
              <a:defRPr sz="3400">
                <a:solidFill>
                  <a:srgbClr val="252525"/>
                </a:solidFill>
                <a:latin typeface="Montserrat SemiBold"/>
                <a:ea typeface="Montserrat SemiBold"/>
                <a:cs typeface="Montserrat SemiBold"/>
                <a:sym typeface="Montserrat SemiBold"/>
              </a:defRPr>
            </a:lvl5pPr>
            <a:lvl6pPr lvl="5" algn="r" rtl="0">
              <a:spcBef>
                <a:spcPts val="0"/>
              </a:spcBef>
              <a:spcAft>
                <a:spcPts val="0"/>
              </a:spcAft>
              <a:buNone/>
              <a:defRPr sz="3400">
                <a:solidFill>
                  <a:srgbClr val="252525"/>
                </a:solidFill>
                <a:latin typeface="Montserrat SemiBold"/>
                <a:ea typeface="Montserrat SemiBold"/>
                <a:cs typeface="Montserrat SemiBold"/>
                <a:sym typeface="Montserrat SemiBold"/>
              </a:defRPr>
            </a:lvl6pPr>
            <a:lvl7pPr lvl="6" algn="r" rtl="0">
              <a:spcBef>
                <a:spcPts val="0"/>
              </a:spcBef>
              <a:spcAft>
                <a:spcPts val="0"/>
              </a:spcAft>
              <a:buNone/>
              <a:defRPr sz="3400">
                <a:solidFill>
                  <a:srgbClr val="252525"/>
                </a:solidFill>
                <a:latin typeface="Montserrat SemiBold"/>
                <a:ea typeface="Montserrat SemiBold"/>
                <a:cs typeface="Montserrat SemiBold"/>
                <a:sym typeface="Montserrat SemiBold"/>
              </a:defRPr>
            </a:lvl7pPr>
            <a:lvl8pPr lvl="7" algn="r" rtl="0">
              <a:spcBef>
                <a:spcPts val="0"/>
              </a:spcBef>
              <a:spcAft>
                <a:spcPts val="0"/>
              </a:spcAft>
              <a:buNone/>
              <a:defRPr sz="3400">
                <a:solidFill>
                  <a:srgbClr val="252525"/>
                </a:solidFill>
                <a:latin typeface="Montserrat SemiBold"/>
                <a:ea typeface="Montserrat SemiBold"/>
                <a:cs typeface="Montserrat SemiBold"/>
                <a:sym typeface="Montserrat SemiBold"/>
              </a:defRPr>
            </a:lvl8pPr>
            <a:lvl9pPr lvl="8" algn="r" rtl="0">
              <a:spcBef>
                <a:spcPts val="0"/>
              </a:spcBef>
              <a:spcAft>
                <a:spcPts val="0"/>
              </a:spcAft>
              <a:buNone/>
              <a:defRPr sz="3400">
                <a:solidFill>
                  <a:srgbClr val="252525"/>
                </a:solidFill>
                <a:latin typeface="Montserrat SemiBold"/>
                <a:ea typeface="Montserrat SemiBold"/>
                <a:cs typeface="Montserrat SemiBold"/>
                <a:sym typeface="Montserrat SemiBold"/>
              </a:defRPr>
            </a:lvl9pPr>
          </a:lstStyle>
          <a:p>
            <a:endParaRPr/>
          </a:p>
        </p:txBody>
      </p:sp>
      <p:sp>
        <p:nvSpPr>
          <p:cNvPr id="61" name="Google Shape;61;p11"/>
          <p:cNvSpPr txBox="1">
            <a:spLocks noGrp="1"/>
          </p:cNvSpPr>
          <p:nvPr>
            <p:ph type="subTitle" idx="4"/>
          </p:nvPr>
        </p:nvSpPr>
        <p:spPr>
          <a:xfrm>
            <a:off x="10495600" y="6631750"/>
            <a:ext cx="6798600" cy="2133000"/>
          </a:xfrm>
          <a:prstGeom prst="rect">
            <a:avLst/>
          </a:prstGeom>
        </p:spPr>
        <p:txBody>
          <a:bodyPr spcFirstLastPara="1" wrap="square" lIns="91425" tIns="91425" rIns="91425" bIns="91425" anchor="t" anchorCtr="0">
            <a:noAutofit/>
          </a:bodyPr>
          <a:lstStyle>
            <a:lvl1pPr lvl="0" rtl="0">
              <a:spcBef>
                <a:spcPts val="0"/>
              </a:spcBef>
              <a:spcAft>
                <a:spcPts val="0"/>
              </a:spcAft>
              <a:buNone/>
              <a:defRPr sz="2400">
                <a:latin typeface="Spectral Light"/>
                <a:ea typeface="Spectral Light"/>
                <a:cs typeface="Spectral Light"/>
                <a:sym typeface="Spectral Light"/>
              </a:defRPr>
            </a:lvl1pPr>
            <a:lvl2pPr lvl="1" rtl="0">
              <a:spcBef>
                <a:spcPts val="0"/>
              </a:spcBef>
              <a:spcAft>
                <a:spcPts val="0"/>
              </a:spcAft>
              <a:buNone/>
              <a:defRPr>
                <a:solidFill>
                  <a:srgbClr val="252525"/>
                </a:solidFill>
                <a:latin typeface="Spectral Light"/>
                <a:ea typeface="Spectral Light"/>
                <a:cs typeface="Spectral Light"/>
                <a:sym typeface="Spectral Light"/>
              </a:defRPr>
            </a:lvl2pPr>
            <a:lvl3pPr lvl="2" rtl="0">
              <a:spcBef>
                <a:spcPts val="0"/>
              </a:spcBef>
              <a:spcAft>
                <a:spcPts val="0"/>
              </a:spcAft>
              <a:buNone/>
              <a:defRPr>
                <a:solidFill>
                  <a:srgbClr val="252525"/>
                </a:solidFill>
                <a:latin typeface="Spectral Light"/>
                <a:ea typeface="Spectral Light"/>
                <a:cs typeface="Spectral Light"/>
                <a:sym typeface="Spectral Light"/>
              </a:defRPr>
            </a:lvl3pPr>
            <a:lvl4pPr lvl="3" rtl="0">
              <a:spcBef>
                <a:spcPts val="0"/>
              </a:spcBef>
              <a:spcAft>
                <a:spcPts val="0"/>
              </a:spcAft>
              <a:buNone/>
              <a:defRPr>
                <a:solidFill>
                  <a:srgbClr val="252525"/>
                </a:solidFill>
                <a:latin typeface="Spectral Light"/>
                <a:ea typeface="Spectral Light"/>
                <a:cs typeface="Spectral Light"/>
                <a:sym typeface="Spectral Light"/>
              </a:defRPr>
            </a:lvl4pPr>
            <a:lvl5pPr lvl="4" rtl="0">
              <a:spcBef>
                <a:spcPts val="0"/>
              </a:spcBef>
              <a:spcAft>
                <a:spcPts val="0"/>
              </a:spcAft>
              <a:buNone/>
              <a:defRPr>
                <a:solidFill>
                  <a:srgbClr val="252525"/>
                </a:solidFill>
                <a:latin typeface="Spectral Light"/>
                <a:ea typeface="Spectral Light"/>
                <a:cs typeface="Spectral Light"/>
                <a:sym typeface="Spectral Light"/>
              </a:defRPr>
            </a:lvl5pPr>
            <a:lvl6pPr lvl="5" rtl="0">
              <a:spcBef>
                <a:spcPts val="0"/>
              </a:spcBef>
              <a:spcAft>
                <a:spcPts val="0"/>
              </a:spcAft>
              <a:buNone/>
              <a:defRPr>
                <a:solidFill>
                  <a:srgbClr val="252525"/>
                </a:solidFill>
                <a:latin typeface="Spectral Light"/>
                <a:ea typeface="Spectral Light"/>
                <a:cs typeface="Spectral Light"/>
                <a:sym typeface="Spectral Light"/>
              </a:defRPr>
            </a:lvl6pPr>
            <a:lvl7pPr lvl="6" rtl="0">
              <a:spcBef>
                <a:spcPts val="0"/>
              </a:spcBef>
              <a:spcAft>
                <a:spcPts val="0"/>
              </a:spcAft>
              <a:buNone/>
              <a:defRPr>
                <a:solidFill>
                  <a:srgbClr val="252525"/>
                </a:solidFill>
                <a:latin typeface="Spectral Light"/>
                <a:ea typeface="Spectral Light"/>
                <a:cs typeface="Spectral Light"/>
                <a:sym typeface="Spectral Light"/>
              </a:defRPr>
            </a:lvl7pPr>
            <a:lvl8pPr lvl="7" rtl="0">
              <a:spcBef>
                <a:spcPts val="0"/>
              </a:spcBef>
              <a:spcAft>
                <a:spcPts val="0"/>
              </a:spcAft>
              <a:buNone/>
              <a:defRPr>
                <a:solidFill>
                  <a:srgbClr val="252525"/>
                </a:solidFill>
                <a:latin typeface="Spectral Light"/>
                <a:ea typeface="Spectral Light"/>
                <a:cs typeface="Spectral Light"/>
                <a:sym typeface="Spectral Light"/>
              </a:defRPr>
            </a:lvl8pPr>
            <a:lvl9pPr lvl="8" rtl="0">
              <a:spcBef>
                <a:spcPts val="0"/>
              </a:spcBef>
              <a:spcAft>
                <a:spcPts val="0"/>
              </a:spcAft>
              <a:buNone/>
              <a:defRPr>
                <a:solidFill>
                  <a:srgbClr val="252525"/>
                </a:solidFill>
                <a:latin typeface="Spectral Light"/>
                <a:ea typeface="Spectral Light"/>
                <a:cs typeface="Spectral Light"/>
                <a:sym typeface="Spectral Light"/>
              </a:defRPr>
            </a:lvl9pPr>
          </a:lstStyle>
          <a:p>
            <a:endParaRPr/>
          </a:p>
        </p:txBody>
      </p:sp>
    </p:spTree>
    <p:extLst>
      <p:ext uri="{BB962C8B-B14F-4D97-AF65-F5344CB8AC3E}">
        <p14:creationId xmlns:p14="http://schemas.microsoft.com/office/powerpoint/2010/main" val="18395492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9/30/2024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mailto:sj.kim@kotra.ch" TargetMode="External"/><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png"/><Relationship Id="rId7" Type="http://schemas.openxmlformats.org/officeDocument/2006/relationships/hyperlink" Target="https://forms.gle/kHst2Pfq9GZDNMHU8" TargetMode="External"/><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hyperlink" Target="mailto:sj.kim@kotra.ch" TargetMode="External"/><Relationship Id="rId5" Type="http://schemas.openxmlformats.org/officeDocument/2006/relationships/image" Target="../media/image4.jpg"/><Relationship Id="rId4" Type="http://schemas.openxmlformats.org/officeDocument/2006/relationships/image" Target="../media/image3.png"/><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7.jpg"/><Relationship Id="rId7" Type="http://schemas.openxmlformats.org/officeDocument/2006/relationships/image" Target="../media/image9.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hyperlink" Target="mailto:sj.kim@kotra.ch" TargetMode="External"/><Relationship Id="rId10" Type="http://schemas.openxmlformats.org/officeDocument/2006/relationships/image" Target="../media/image1.emf"/><Relationship Id="rId4" Type="http://schemas.openxmlformats.org/officeDocument/2006/relationships/hyperlink" Target="https://www.kotra.or.kr/english/index.do" TargetMode="External"/><Relationship Id="rId9"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1.emf"/></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e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5.sv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직사각형 23"/>
          <p:cNvSpPr/>
          <p:nvPr/>
        </p:nvSpPr>
        <p:spPr>
          <a:xfrm>
            <a:off x="304800" y="1021704"/>
            <a:ext cx="13639800" cy="2308324"/>
          </a:xfrm>
          <a:prstGeom prst="rect">
            <a:avLst/>
          </a:prstGeom>
        </p:spPr>
        <p:txBody>
          <a:bodyPr wrap="square">
            <a:spAutoFit/>
          </a:bodyPr>
          <a:lstStyle/>
          <a:p>
            <a:r>
              <a:rPr lang="ko-KR" altLang="en-US" sz="7200" dirty="0">
                <a:solidFill>
                  <a:srgbClr val="002060"/>
                </a:solidFill>
                <a:latin typeface="+mj-ea"/>
                <a:ea typeface="+mj-ea"/>
              </a:rPr>
              <a:t>한</a:t>
            </a:r>
            <a:r>
              <a:rPr lang="en-US" altLang="ko-KR" sz="7200" dirty="0">
                <a:solidFill>
                  <a:srgbClr val="002060"/>
                </a:solidFill>
                <a:latin typeface="+mj-ea"/>
                <a:ea typeface="+mj-ea"/>
              </a:rPr>
              <a:t>-</a:t>
            </a:r>
            <a:r>
              <a:rPr lang="ko-KR" altLang="en-US" sz="7200" dirty="0">
                <a:solidFill>
                  <a:srgbClr val="002060"/>
                </a:solidFill>
                <a:latin typeface="+mj-ea"/>
                <a:ea typeface="+mj-ea"/>
              </a:rPr>
              <a:t>스 스마트 </a:t>
            </a:r>
            <a:r>
              <a:rPr lang="ko-KR" altLang="en-US" sz="7200" dirty="0" err="1">
                <a:solidFill>
                  <a:srgbClr val="002060"/>
                </a:solidFill>
                <a:latin typeface="+mj-ea"/>
                <a:ea typeface="+mj-ea"/>
              </a:rPr>
              <a:t>팩토리</a:t>
            </a:r>
            <a:r>
              <a:rPr lang="ko-KR" altLang="en-US" sz="7200" dirty="0">
                <a:solidFill>
                  <a:srgbClr val="002060"/>
                </a:solidFill>
                <a:latin typeface="+mj-ea"/>
                <a:ea typeface="+mj-ea"/>
              </a:rPr>
              <a:t> </a:t>
            </a:r>
            <a:endParaRPr lang="en-US" altLang="ko-KR" sz="7200" dirty="0">
              <a:solidFill>
                <a:srgbClr val="002060"/>
              </a:solidFill>
              <a:latin typeface="+mj-ea"/>
              <a:ea typeface="+mj-ea"/>
            </a:endParaRPr>
          </a:p>
          <a:p>
            <a:r>
              <a:rPr lang="ko-KR" altLang="en-US" sz="7200" dirty="0">
                <a:solidFill>
                  <a:srgbClr val="002060"/>
                </a:solidFill>
                <a:latin typeface="+mj-ea"/>
                <a:ea typeface="+mj-ea"/>
              </a:rPr>
              <a:t>글로벌 </a:t>
            </a:r>
            <a:r>
              <a:rPr lang="ko-KR" altLang="en-US" sz="7200" dirty="0" err="1">
                <a:solidFill>
                  <a:srgbClr val="002060"/>
                </a:solidFill>
                <a:latin typeface="+mj-ea"/>
                <a:ea typeface="+mj-ea"/>
              </a:rPr>
              <a:t>파트너링</a:t>
            </a:r>
            <a:r>
              <a:rPr lang="ko-KR" altLang="en-US" sz="7200" dirty="0">
                <a:solidFill>
                  <a:srgbClr val="002060"/>
                </a:solidFill>
                <a:latin typeface="+mj-ea"/>
                <a:ea typeface="+mj-ea"/>
              </a:rPr>
              <a:t> 포럼</a:t>
            </a:r>
            <a:r>
              <a:rPr lang="en-US" altLang="ko-KR" sz="7200" dirty="0">
                <a:solidFill>
                  <a:srgbClr val="002060"/>
                </a:solidFill>
                <a:latin typeface="+mj-ea"/>
                <a:ea typeface="+mj-ea"/>
              </a:rPr>
              <a:t>•</a:t>
            </a:r>
            <a:r>
              <a:rPr lang="ko-KR" altLang="en-US" sz="7200" dirty="0" err="1">
                <a:solidFill>
                  <a:srgbClr val="002060"/>
                </a:solidFill>
                <a:latin typeface="+mj-ea"/>
                <a:ea typeface="+mj-ea"/>
              </a:rPr>
              <a:t>상담회</a:t>
            </a:r>
            <a:endParaRPr lang="en-US" sz="8000" dirty="0">
              <a:latin typeface="+mj-ea"/>
              <a:ea typeface="+mj-ea"/>
            </a:endParaRPr>
          </a:p>
        </p:txBody>
      </p:sp>
      <p:sp>
        <p:nvSpPr>
          <p:cNvPr id="8" name="AutoShape 8"/>
          <p:cNvSpPr/>
          <p:nvPr/>
        </p:nvSpPr>
        <p:spPr>
          <a:xfrm>
            <a:off x="570038" y="3814837"/>
            <a:ext cx="11803967" cy="33262"/>
          </a:xfrm>
          <a:prstGeom prst="line">
            <a:avLst/>
          </a:prstGeom>
          <a:ln w="19050" cap="rnd">
            <a:solidFill>
              <a:schemeClr val="tx1"/>
            </a:solidFill>
            <a:prstDash val="solid"/>
            <a:headEnd type="none" w="sm" len="sm"/>
            <a:tailEnd type="none" w="sm" len="sm"/>
          </a:ln>
        </p:spPr>
      </p:sp>
      <p:pic>
        <p:nvPicPr>
          <p:cNvPr id="10" name="그림 9"/>
          <p:cNvPicPr>
            <a:picLocks noChangeAspect="1"/>
          </p:cNvPicPr>
          <p:nvPr/>
        </p:nvPicPr>
        <p:blipFill>
          <a:blip r:embed="rId2"/>
          <a:stretch>
            <a:fillRect/>
          </a:stretch>
        </p:blipFill>
        <p:spPr>
          <a:xfrm>
            <a:off x="12409865" y="6435972"/>
            <a:ext cx="4953050" cy="1907928"/>
          </a:xfrm>
          <a:prstGeom prst="rect">
            <a:avLst/>
          </a:prstGeom>
        </p:spPr>
      </p:pic>
      <p:pic>
        <p:nvPicPr>
          <p:cNvPr id="3" name="그림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038670" y="8343900"/>
            <a:ext cx="5563529" cy="1913366"/>
          </a:xfrm>
          <a:prstGeom prst="rect">
            <a:avLst/>
          </a:prstGeom>
        </p:spPr>
      </p:pic>
      <p:pic>
        <p:nvPicPr>
          <p:cNvPr id="7" name="그림 6"/>
          <p:cNvPicPr>
            <a:picLocks noChangeAspect="1"/>
          </p:cNvPicPr>
          <p:nvPr/>
        </p:nvPicPr>
        <p:blipFill>
          <a:blip r:embed="rId4"/>
          <a:stretch>
            <a:fillRect/>
          </a:stretch>
        </p:blipFill>
        <p:spPr>
          <a:xfrm>
            <a:off x="12374006" y="177053"/>
            <a:ext cx="5400889" cy="6245472"/>
          </a:xfrm>
          <a:prstGeom prst="rect">
            <a:avLst/>
          </a:prstGeom>
        </p:spPr>
      </p:pic>
      <p:pic>
        <p:nvPicPr>
          <p:cNvPr id="2" name="그림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636165" y="190500"/>
            <a:ext cx="1453500" cy="1447800"/>
          </a:xfrm>
          <a:prstGeom prst="rect">
            <a:avLst/>
          </a:prstGeom>
        </p:spPr>
      </p:pic>
      <p:sp>
        <p:nvSpPr>
          <p:cNvPr id="12" name="Freeform 23"/>
          <p:cNvSpPr/>
          <p:nvPr/>
        </p:nvSpPr>
        <p:spPr>
          <a:xfrm>
            <a:off x="9877304" y="1021704"/>
            <a:ext cx="1100359" cy="1100359"/>
          </a:xfrm>
          <a:custGeom>
            <a:avLst/>
            <a:gdLst/>
            <a:ahLst/>
            <a:cxnLst/>
            <a:rect l="l" t="t" r="r" b="b"/>
            <a:pathLst>
              <a:path w="1360783" h="1360783">
                <a:moveTo>
                  <a:pt x="0" y="0"/>
                </a:moveTo>
                <a:lnTo>
                  <a:pt x="1360783" y="0"/>
                </a:lnTo>
                <a:lnTo>
                  <a:pt x="1360783" y="1360783"/>
                </a:lnTo>
                <a:lnTo>
                  <a:pt x="0" y="1360783"/>
                </a:lnTo>
                <a:lnTo>
                  <a:pt x="0" y="0"/>
                </a:lnTo>
                <a:close/>
              </a:path>
            </a:pathLst>
          </a:custGeom>
          <a:blipFill>
            <a:blip r:embed="rId6"/>
            <a:stretch>
              <a:fillRect/>
            </a:stretch>
          </a:blipFill>
        </p:spPr>
      </p:sp>
      <p:sp>
        <p:nvSpPr>
          <p:cNvPr id="13" name="Freeform 24"/>
          <p:cNvSpPr/>
          <p:nvPr/>
        </p:nvSpPr>
        <p:spPr>
          <a:xfrm>
            <a:off x="8839200" y="1096127"/>
            <a:ext cx="928690" cy="951514"/>
          </a:xfrm>
          <a:custGeom>
            <a:avLst/>
            <a:gdLst/>
            <a:ahLst/>
            <a:cxnLst/>
            <a:rect l="l" t="t" r="r" b="b"/>
            <a:pathLst>
              <a:path w="1109907" h="1109907">
                <a:moveTo>
                  <a:pt x="0" y="0"/>
                </a:moveTo>
                <a:lnTo>
                  <a:pt x="1109907" y="0"/>
                </a:lnTo>
                <a:lnTo>
                  <a:pt x="1109907" y="1109907"/>
                </a:lnTo>
                <a:lnTo>
                  <a:pt x="0" y="1109907"/>
                </a:lnTo>
                <a:lnTo>
                  <a:pt x="0" y="0"/>
                </a:lnTo>
                <a:close/>
              </a:path>
            </a:pathLst>
          </a:custGeom>
          <a:blipFill>
            <a:blip r:embed="rId7"/>
            <a:stretch>
              <a:fillRect/>
            </a:stretch>
          </a:blipFill>
        </p:spPr>
      </p:sp>
      <p:graphicFrame>
        <p:nvGraphicFramePr>
          <p:cNvPr id="4" name="표 3">
            <a:extLst>
              <a:ext uri="{FF2B5EF4-FFF2-40B4-BE49-F238E27FC236}">
                <a16:creationId xmlns:a16="http://schemas.microsoft.com/office/drawing/2014/main" id="{DA7A28AA-EDD3-4351-A355-8C1F52B36DFB}"/>
              </a:ext>
            </a:extLst>
          </p:cNvPr>
          <p:cNvGraphicFramePr>
            <a:graphicFrameLocks noGrp="1"/>
          </p:cNvGraphicFramePr>
          <p:nvPr>
            <p:extLst/>
          </p:nvPr>
        </p:nvGraphicFramePr>
        <p:xfrm>
          <a:off x="600518" y="4173008"/>
          <a:ext cx="11362882" cy="6065520"/>
        </p:xfrm>
        <a:graphic>
          <a:graphicData uri="http://schemas.openxmlformats.org/drawingml/2006/table">
            <a:tbl>
              <a:tblPr firstRow="1" bandRow="1">
                <a:tableStyleId>{5C22544A-7EE6-4342-B048-85BDC9FD1C3A}</a:tableStyleId>
              </a:tblPr>
              <a:tblGrid>
                <a:gridCol w="2020761">
                  <a:extLst>
                    <a:ext uri="{9D8B030D-6E8A-4147-A177-3AD203B41FA5}">
                      <a16:colId xmlns:a16="http://schemas.microsoft.com/office/drawing/2014/main" val="1285172650"/>
                    </a:ext>
                  </a:extLst>
                </a:gridCol>
                <a:gridCol w="1752600">
                  <a:extLst>
                    <a:ext uri="{9D8B030D-6E8A-4147-A177-3AD203B41FA5}">
                      <a16:colId xmlns:a16="http://schemas.microsoft.com/office/drawing/2014/main" val="1444960694"/>
                    </a:ext>
                  </a:extLst>
                </a:gridCol>
                <a:gridCol w="4160521">
                  <a:extLst>
                    <a:ext uri="{9D8B030D-6E8A-4147-A177-3AD203B41FA5}">
                      <a16:colId xmlns:a16="http://schemas.microsoft.com/office/drawing/2014/main" val="3430641250"/>
                    </a:ext>
                  </a:extLst>
                </a:gridCol>
                <a:gridCol w="3429000">
                  <a:extLst>
                    <a:ext uri="{9D8B030D-6E8A-4147-A177-3AD203B41FA5}">
                      <a16:colId xmlns:a16="http://schemas.microsoft.com/office/drawing/2014/main" val="342931959"/>
                    </a:ext>
                  </a:extLst>
                </a:gridCol>
              </a:tblGrid>
              <a:tr h="668458">
                <a:tc rowSpan="3">
                  <a:txBody>
                    <a:bodyPr/>
                    <a:lstStyle/>
                    <a:p>
                      <a:pPr marL="342900" indent="-342900">
                        <a:buFont typeface="Arial" panose="020B0604020202020204" pitchFamily="34" charset="0"/>
                        <a:buChar char="•"/>
                      </a:pPr>
                      <a:r>
                        <a:rPr lang="ko-KR" altLang="en-US" sz="2000" dirty="0">
                          <a:solidFill>
                            <a:schemeClr val="tx1"/>
                          </a:solidFill>
                          <a:latin typeface="+mj-ea"/>
                          <a:ea typeface="+mj-ea"/>
                        </a:rPr>
                        <a:t>날짜</a:t>
                      </a:r>
                      <a:endParaRPr lang="en-US" sz="2000" dirty="0">
                        <a:solidFill>
                          <a:schemeClr val="tx1"/>
                        </a:solidFill>
                        <a:latin typeface="+mj-ea"/>
                        <a:ea typeface="+mj-ea"/>
                      </a:endParaRPr>
                    </a:p>
                  </a:txBody>
                  <a:tcPr>
                    <a:lnB w="12700" cap="flat" cmpd="sng" algn="ctr">
                      <a:solidFill>
                        <a:schemeClr val="tx1"/>
                      </a:solidFill>
                      <a:prstDash val="solid"/>
                      <a:round/>
                      <a:headEnd type="none" w="med" len="med"/>
                      <a:tailEnd type="none" w="med" len="med"/>
                    </a:lnB>
                    <a:noFill/>
                  </a:tcPr>
                </a:tc>
                <a:tc>
                  <a:txBody>
                    <a:bodyPr/>
                    <a:lstStyle/>
                    <a:p>
                      <a:r>
                        <a:rPr lang="en-US" sz="2000" kern="1200" dirty="0">
                          <a:solidFill>
                            <a:schemeClr val="dk1"/>
                          </a:solidFill>
                          <a:latin typeface="+mj-ea"/>
                          <a:ea typeface="+mj-ea"/>
                          <a:cs typeface="+mn-cs"/>
                        </a:rPr>
                        <a:t>(</a:t>
                      </a:r>
                      <a:r>
                        <a:rPr lang="ko-KR" altLang="en-US" sz="2000" kern="1200" dirty="0">
                          <a:solidFill>
                            <a:schemeClr val="dk1"/>
                          </a:solidFill>
                          <a:latin typeface="+mj-ea"/>
                          <a:ea typeface="+mj-ea"/>
                          <a:cs typeface="+mn-cs"/>
                        </a:rPr>
                        <a:t>오프라인</a:t>
                      </a:r>
                      <a:r>
                        <a:rPr lang="en-US" altLang="ko-KR" sz="2000" kern="1200" dirty="0">
                          <a:solidFill>
                            <a:schemeClr val="dk1"/>
                          </a:solidFill>
                          <a:latin typeface="+mj-ea"/>
                          <a:ea typeface="+mj-ea"/>
                          <a:cs typeface="+mn-cs"/>
                        </a:rPr>
                        <a:t>)</a:t>
                      </a:r>
                      <a:endParaRPr lang="en-US" sz="2000" kern="1200" dirty="0">
                        <a:solidFill>
                          <a:schemeClr val="dk1"/>
                        </a:solidFill>
                        <a:latin typeface="+mj-ea"/>
                        <a:ea typeface="+mj-ea"/>
                        <a:cs typeface="+mn-cs"/>
                      </a:endParaRPr>
                    </a:p>
                  </a:txBody>
                  <a:tcPr>
                    <a:lnB w="12700" cap="flat" cmpd="sng" algn="ctr">
                      <a:noFill/>
                      <a:prstDash val="solid"/>
                      <a:round/>
                      <a:headEnd type="none" w="med" len="med"/>
                      <a:tailEnd type="none" w="med" len="med"/>
                    </a:lnB>
                    <a:noFill/>
                  </a:tcPr>
                </a:tc>
                <a:tc>
                  <a:txBody>
                    <a:bodyPr/>
                    <a:lstStyle/>
                    <a:p>
                      <a:r>
                        <a:rPr lang="en-US" sz="2000" kern="1200" dirty="0">
                          <a:solidFill>
                            <a:schemeClr val="dk1"/>
                          </a:solidFill>
                          <a:latin typeface="+mj-ea"/>
                          <a:ea typeface="+mj-ea"/>
                          <a:cs typeface="+mn-cs"/>
                        </a:rPr>
                        <a:t>2024</a:t>
                      </a:r>
                      <a:r>
                        <a:rPr lang="ko-KR" altLang="en-US" sz="2000" kern="1200" dirty="0">
                          <a:solidFill>
                            <a:schemeClr val="dk1"/>
                          </a:solidFill>
                          <a:latin typeface="+mj-ea"/>
                          <a:ea typeface="+mj-ea"/>
                          <a:cs typeface="+mn-cs"/>
                        </a:rPr>
                        <a:t>년 </a:t>
                      </a:r>
                      <a:r>
                        <a:rPr lang="en-US" altLang="ko-KR" sz="2000" kern="1200" dirty="0">
                          <a:solidFill>
                            <a:schemeClr val="dk1"/>
                          </a:solidFill>
                          <a:latin typeface="+mj-ea"/>
                          <a:ea typeface="+mj-ea"/>
                          <a:cs typeface="+mn-cs"/>
                        </a:rPr>
                        <a:t>11</a:t>
                      </a:r>
                      <a:r>
                        <a:rPr lang="ko-KR" altLang="en-US" sz="2000" kern="1200" dirty="0">
                          <a:solidFill>
                            <a:schemeClr val="dk1"/>
                          </a:solidFill>
                          <a:latin typeface="+mj-ea"/>
                          <a:ea typeface="+mj-ea"/>
                          <a:cs typeface="+mn-cs"/>
                        </a:rPr>
                        <a:t>월 </a:t>
                      </a:r>
                      <a:r>
                        <a:rPr lang="en-US" altLang="ko-KR" sz="2000" kern="1200" dirty="0">
                          <a:solidFill>
                            <a:schemeClr val="dk1"/>
                          </a:solidFill>
                          <a:latin typeface="+mj-ea"/>
                          <a:ea typeface="+mj-ea"/>
                          <a:cs typeface="+mn-cs"/>
                        </a:rPr>
                        <a:t>12</a:t>
                      </a:r>
                      <a:r>
                        <a:rPr lang="ko-KR" altLang="en-US" sz="2000" kern="1200" dirty="0">
                          <a:solidFill>
                            <a:schemeClr val="dk1"/>
                          </a:solidFill>
                          <a:latin typeface="+mj-ea"/>
                          <a:ea typeface="+mj-ea"/>
                          <a:cs typeface="+mn-cs"/>
                        </a:rPr>
                        <a:t>일</a:t>
                      </a:r>
                      <a:r>
                        <a:rPr lang="en-US" altLang="ko-KR" sz="2000" kern="1200" dirty="0">
                          <a:solidFill>
                            <a:schemeClr val="dk1"/>
                          </a:solidFill>
                          <a:latin typeface="+mj-ea"/>
                          <a:ea typeface="+mj-ea"/>
                          <a:cs typeface="+mn-cs"/>
                        </a:rPr>
                        <a:t>(</a:t>
                      </a:r>
                      <a:r>
                        <a:rPr lang="ko-KR" altLang="en-US" sz="2000" kern="1200" dirty="0">
                          <a:solidFill>
                            <a:schemeClr val="dk1"/>
                          </a:solidFill>
                          <a:latin typeface="+mj-ea"/>
                          <a:ea typeface="+mj-ea"/>
                          <a:cs typeface="+mn-cs"/>
                        </a:rPr>
                        <a:t>화</a:t>
                      </a:r>
                      <a:r>
                        <a:rPr lang="en-US" altLang="ko-KR" sz="2000" kern="1200" dirty="0">
                          <a:solidFill>
                            <a:schemeClr val="dk1"/>
                          </a:solidFill>
                          <a:latin typeface="+mj-ea"/>
                          <a:ea typeface="+mj-ea"/>
                          <a:cs typeface="+mn-cs"/>
                        </a:rPr>
                        <a:t>) </a:t>
                      </a:r>
                    </a:p>
                    <a:p>
                      <a:r>
                        <a:rPr lang="ko-KR" altLang="en-US" sz="2000" kern="1200" dirty="0" smtClean="0">
                          <a:solidFill>
                            <a:schemeClr val="dk1"/>
                          </a:solidFill>
                          <a:latin typeface="+mj-ea"/>
                          <a:ea typeface="+mj-ea"/>
                          <a:cs typeface="+mn-cs"/>
                        </a:rPr>
                        <a:t>포럼</a:t>
                      </a:r>
                      <a:endParaRPr lang="en-US" altLang="ko-KR" sz="2000" kern="1200" dirty="0">
                        <a:solidFill>
                          <a:schemeClr val="dk1"/>
                        </a:solidFill>
                        <a:latin typeface="+mj-ea"/>
                        <a:ea typeface="+mj-ea"/>
                        <a:cs typeface="+mn-cs"/>
                      </a:endParaRPr>
                    </a:p>
                  </a:txBody>
                  <a:tcPr>
                    <a:lnB w="12700" cap="flat" cmpd="sng" algn="ctr">
                      <a:noFill/>
                      <a:prstDash val="solid"/>
                      <a:round/>
                      <a:headEnd type="none" w="med" len="med"/>
                      <a:tailEnd type="none" w="med" len="med"/>
                    </a:lnB>
                    <a:noFill/>
                  </a:tcPr>
                </a:tc>
                <a:tc>
                  <a:txBody>
                    <a:bodyPr/>
                    <a:lstStyle/>
                    <a:p>
                      <a:r>
                        <a:rPr lang="en-US" sz="2000" dirty="0">
                          <a:solidFill>
                            <a:schemeClr val="tx1"/>
                          </a:solidFill>
                          <a:latin typeface="+mj-ea"/>
                          <a:ea typeface="+mj-ea"/>
                        </a:rPr>
                        <a:t>09:30 – 12:00 (</a:t>
                      </a:r>
                      <a:r>
                        <a:rPr lang="ko-KR" altLang="en-US" sz="2000" dirty="0">
                          <a:solidFill>
                            <a:schemeClr val="tx1"/>
                          </a:solidFill>
                          <a:latin typeface="+mj-ea"/>
                          <a:ea typeface="+mj-ea"/>
                        </a:rPr>
                        <a:t>스위스시간</a:t>
                      </a:r>
                      <a:r>
                        <a:rPr lang="en-US" altLang="ko-KR" sz="2000" dirty="0">
                          <a:solidFill>
                            <a:schemeClr val="tx1"/>
                          </a:solidFill>
                          <a:latin typeface="+mj-ea"/>
                          <a:ea typeface="+mj-ea"/>
                        </a:rPr>
                        <a:t>)</a:t>
                      </a:r>
                      <a:endParaRPr lang="en-US" sz="2000" dirty="0">
                        <a:solidFill>
                          <a:schemeClr val="tx1"/>
                        </a:solidFill>
                        <a:latin typeface="+mj-ea"/>
                        <a:ea typeface="+mj-ea"/>
                      </a:endParaRPr>
                    </a:p>
                  </a:txBody>
                  <a:tcPr>
                    <a:lnB w="12700" cap="flat" cmpd="sng" algn="ctr">
                      <a:noFill/>
                      <a:prstDash val="solid"/>
                      <a:round/>
                      <a:headEnd type="none" w="med" len="med"/>
                      <a:tailEnd type="none" w="med" len="med"/>
                    </a:lnB>
                    <a:noFill/>
                  </a:tcPr>
                </a:tc>
                <a:extLst>
                  <a:ext uri="{0D108BD9-81ED-4DB2-BD59-A6C34878D82A}">
                    <a16:rowId xmlns:a16="http://schemas.microsoft.com/office/drawing/2014/main" val="1069450565"/>
                  </a:ext>
                </a:extLst>
              </a:tr>
              <a:tr h="770270">
                <a:tc vMerge="1">
                  <a:txBody>
                    <a:bodyPr/>
                    <a:lstStyle/>
                    <a:p>
                      <a:endParaRPr lang="en-US"/>
                    </a:p>
                  </a:txBody>
                  <a:tcPr/>
                </a:tc>
                <a:tc>
                  <a:txBody>
                    <a:bodyPr/>
                    <a:lstStyle/>
                    <a:p>
                      <a:endParaRPr lang="en-US" sz="2000" kern="1200" dirty="0">
                        <a:solidFill>
                          <a:schemeClr val="dk1"/>
                        </a:solidFill>
                        <a:latin typeface="+mj-ea"/>
                        <a:ea typeface="+mj-ea"/>
                        <a:cs typeface="+mn-cs"/>
                      </a:endParaRPr>
                    </a:p>
                  </a:txBody>
                  <a:tcPr>
                    <a:lnT w="38100" cmpd="sng">
                      <a:noFill/>
                    </a:lnT>
                    <a:lnB w="12700" cap="flat" cmpd="sng" algn="ctr">
                      <a:no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kern="1200" dirty="0">
                          <a:solidFill>
                            <a:schemeClr val="dk1"/>
                          </a:solidFill>
                          <a:latin typeface="+mj-ea"/>
                          <a:ea typeface="+mj-ea"/>
                          <a:cs typeface="+mn-cs"/>
                        </a:rPr>
                        <a:t>2024</a:t>
                      </a:r>
                      <a:r>
                        <a:rPr lang="ko-KR" altLang="en-US" sz="2000" b="1" kern="1200" dirty="0">
                          <a:solidFill>
                            <a:schemeClr val="dk1"/>
                          </a:solidFill>
                          <a:latin typeface="+mj-ea"/>
                          <a:ea typeface="+mj-ea"/>
                          <a:cs typeface="+mn-cs"/>
                        </a:rPr>
                        <a:t>년 </a:t>
                      </a:r>
                      <a:r>
                        <a:rPr lang="en-US" altLang="ko-KR" sz="2000" b="1" kern="1200" dirty="0">
                          <a:solidFill>
                            <a:schemeClr val="dk1"/>
                          </a:solidFill>
                          <a:latin typeface="+mj-ea"/>
                          <a:ea typeface="+mj-ea"/>
                          <a:cs typeface="+mn-cs"/>
                        </a:rPr>
                        <a:t>11</a:t>
                      </a:r>
                      <a:r>
                        <a:rPr lang="ko-KR" altLang="en-US" sz="2000" b="1" kern="1200" dirty="0">
                          <a:solidFill>
                            <a:schemeClr val="dk1"/>
                          </a:solidFill>
                          <a:latin typeface="+mj-ea"/>
                          <a:ea typeface="+mj-ea"/>
                          <a:cs typeface="+mn-cs"/>
                        </a:rPr>
                        <a:t>월 </a:t>
                      </a:r>
                      <a:r>
                        <a:rPr lang="en-US" altLang="ko-KR" sz="2000" b="1" kern="1200" dirty="0">
                          <a:solidFill>
                            <a:schemeClr val="dk1"/>
                          </a:solidFill>
                          <a:latin typeface="+mj-ea"/>
                          <a:ea typeface="+mj-ea"/>
                          <a:cs typeface="+mn-cs"/>
                        </a:rPr>
                        <a:t>12~13</a:t>
                      </a:r>
                      <a:r>
                        <a:rPr lang="ko-KR" altLang="en-US" sz="2000" b="1" kern="1200" dirty="0">
                          <a:solidFill>
                            <a:schemeClr val="dk1"/>
                          </a:solidFill>
                          <a:latin typeface="+mj-ea"/>
                          <a:ea typeface="+mj-ea"/>
                          <a:cs typeface="+mn-cs"/>
                        </a:rPr>
                        <a:t>일</a:t>
                      </a:r>
                      <a:r>
                        <a:rPr lang="en-US" altLang="ko-KR" sz="2000" b="1" kern="1200" dirty="0">
                          <a:solidFill>
                            <a:schemeClr val="dk1"/>
                          </a:solidFill>
                          <a:latin typeface="+mj-ea"/>
                          <a:ea typeface="+mj-ea"/>
                          <a:cs typeface="+mn-cs"/>
                        </a:rPr>
                        <a:t>(</a:t>
                      </a:r>
                      <a:r>
                        <a:rPr lang="ko-KR" altLang="en-US" sz="2000" b="1" kern="1200" dirty="0">
                          <a:solidFill>
                            <a:schemeClr val="dk1"/>
                          </a:solidFill>
                          <a:latin typeface="+mj-ea"/>
                          <a:ea typeface="+mj-ea"/>
                          <a:cs typeface="+mn-cs"/>
                        </a:rPr>
                        <a:t>수</a:t>
                      </a:r>
                      <a:r>
                        <a:rPr lang="en-US" altLang="ko-KR" sz="2000" b="1" kern="1200" dirty="0">
                          <a:solidFill>
                            <a:schemeClr val="dk1"/>
                          </a:solidFill>
                          <a:latin typeface="+mj-ea"/>
                          <a:ea typeface="+mj-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ko-KR" altLang="en-US" sz="2000" b="1" kern="1200" dirty="0" smtClean="0">
                          <a:solidFill>
                            <a:schemeClr val="dk1"/>
                          </a:solidFill>
                          <a:latin typeface="+mj-ea"/>
                          <a:ea typeface="+mj-ea"/>
                          <a:cs typeface="+mn-cs"/>
                        </a:rPr>
                        <a:t>스마트팩토리 </a:t>
                      </a:r>
                      <a:r>
                        <a:rPr lang="ko-KR" altLang="en-US" sz="2000" b="1" kern="1200" dirty="0">
                          <a:solidFill>
                            <a:schemeClr val="dk1"/>
                          </a:solidFill>
                          <a:latin typeface="+mj-ea"/>
                          <a:ea typeface="+mj-ea"/>
                          <a:cs typeface="+mn-cs"/>
                        </a:rPr>
                        <a:t>견학</a:t>
                      </a:r>
                      <a:r>
                        <a:rPr lang="en-US" altLang="ko-KR" sz="2000" b="1" kern="1200" dirty="0">
                          <a:solidFill>
                            <a:schemeClr val="dk1"/>
                          </a:solidFill>
                          <a:latin typeface="+mj-ea"/>
                          <a:ea typeface="+mj-ea"/>
                          <a:cs typeface="+mn-cs"/>
                        </a:rPr>
                        <a:t>, 1:1 </a:t>
                      </a:r>
                      <a:r>
                        <a:rPr lang="ko-KR" altLang="en-US" sz="2000" b="1" kern="1200" dirty="0">
                          <a:solidFill>
                            <a:schemeClr val="dk1"/>
                          </a:solidFill>
                          <a:latin typeface="+mj-ea"/>
                          <a:ea typeface="+mj-ea"/>
                          <a:cs typeface="+mn-cs"/>
                        </a:rPr>
                        <a:t>대면상담</a:t>
                      </a:r>
                      <a:endParaRPr lang="en-US" sz="2000" b="1" kern="1200" dirty="0">
                        <a:solidFill>
                          <a:schemeClr val="dk1"/>
                        </a:solidFill>
                        <a:latin typeface="+mj-ea"/>
                        <a:ea typeface="+mj-ea"/>
                        <a:cs typeface="+mn-cs"/>
                      </a:endParaRPr>
                    </a:p>
                    <a:p>
                      <a:endParaRPr lang="en-US" sz="2000" kern="1200" dirty="0">
                        <a:solidFill>
                          <a:schemeClr val="dk1"/>
                        </a:solidFill>
                        <a:latin typeface="+mj-ea"/>
                        <a:ea typeface="+mj-ea"/>
                        <a:cs typeface="+mn-cs"/>
                      </a:endParaRPr>
                    </a:p>
                  </a:txBody>
                  <a:tcPr>
                    <a:lnT w="38100" cmpd="sng">
                      <a:noFill/>
                    </a:lnT>
                    <a:lnB w="12700" cap="flat" cmpd="sng" algn="ctr">
                      <a:no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mj-ea"/>
                          <a:ea typeface="+mj-ea"/>
                        </a:rPr>
                        <a:t>09:30 – 17:00 (</a:t>
                      </a:r>
                      <a:r>
                        <a:rPr lang="ko-KR" altLang="en-US" sz="2000" b="1" dirty="0">
                          <a:solidFill>
                            <a:schemeClr val="tx1"/>
                          </a:solidFill>
                          <a:latin typeface="+mj-ea"/>
                          <a:ea typeface="+mj-ea"/>
                        </a:rPr>
                        <a:t>스위스시간</a:t>
                      </a:r>
                      <a:r>
                        <a:rPr lang="en-US" altLang="ko-KR" sz="2000" b="1" dirty="0">
                          <a:solidFill>
                            <a:schemeClr val="tx1"/>
                          </a:solidFill>
                          <a:latin typeface="+mj-ea"/>
                          <a:ea typeface="+mj-ea"/>
                        </a:rPr>
                        <a:t>)</a:t>
                      </a:r>
                      <a:endParaRPr lang="en-US" sz="2000" b="1" dirty="0">
                        <a:solidFill>
                          <a:schemeClr val="tx1"/>
                        </a:solidFill>
                        <a:latin typeface="+mj-ea"/>
                        <a:ea typeface="+mj-ea"/>
                      </a:endParaRPr>
                    </a:p>
                    <a:p>
                      <a:endParaRPr lang="en-US" sz="2000" dirty="0">
                        <a:solidFill>
                          <a:schemeClr val="tx1"/>
                        </a:solidFill>
                        <a:latin typeface="+mj-ea"/>
                        <a:ea typeface="+mj-ea"/>
                      </a:endParaRPr>
                    </a:p>
                  </a:txBody>
                  <a:tcPr>
                    <a:lnT w="38100" cmpd="sng">
                      <a:noFill/>
                    </a:lnT>
                    <a:lnB w="12700" cap="flat" cmpd="sng" algn="ctr">
                      <a:noFill/>
                      <a:prstDash val="solid"/>
                      <a:round/>
                      <a:headEnd type="none" w="med" len="med"/>
                      <a:tailEnd type="none" w="med" len="med"/>
                    </a:lnB>
                    <a:noFill/>
                  </a:tcPr>
                </a:tc>
                <a:extLst>
                  <a:ext uri="{0D108BD9-81ED-4DB2-BD59-A6C34878D82A}">
                    <a16:rowId xmlns:a16="http://schemas.microsoft.com/office/drawing/2014/main" val="4255605483"/>
                  </a:ext>
                </a:extLst>
              </a:tr>
              <a:tr h="482812">
                <a:tc vMerge="1">
                  <a:txBody>
                    <a:bodyPr/>
                    <a:lstStyle/>
                    <a:p>
                      <a:endParaRPr lang="en-US" sz="2000" dirty="0"/>
                    </a:p>
                  </a:txBody>
                  <a:tcPr anchor="ctr"/>
                </a:tc>
                <a:tc>
                  <a:txBody>
                    <a:bodyPr/>
                    <a:lstStyle/>
                    <a:p>
                      <a:r>
                        <a:rPr lang="en-US" sz="2000" dirty="0">
                          <a:latin typeface="+mj-ea"/>
                          <a:ea typeface="+mj-ea"/>
                        </a:rPr>
                        <a:t>(</a:t>
                      </a:r>
                      <a:r>
                        <a:rPr lang="ko-KR" altLang="en-US" sz="2000" dirty="0" err="1">
                          <a:latin typeface="+mj-ea"/>
                          <a:ea typeface="+mj-ea"/>
                        </a:rPr>
                        <a:t>온∙오프라인</a:t>
                      </a:r>
                      <a:r>
                        <a:rPr lang="en-US" altLang="ko-KR" sz="2000" dirty="0">
                          <a:latin typeface="+mj-ea"/>
                          <a:ea typeface="+mj-ea"/>
                        </a:rPr>
                        <a:t>)</a:t>
                      </a:r>
                      <a:endParaRPr lang="en-US" sz="2000" dirty="0">
                        <a:latin typeface="+mj-ea"/>
                        <a:ea typeface="+mj-ea"/>
                      </a:endParaRPr>
                    </a:p>
                  </a:txBody>
                  <a:tcP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2000" dirty="0">
                          <a:latin typeface="+mj-ea"/>
                          <a:ea typeface="+mj-ea"/>
                        </a:rPr>
                        <a:t>2024</a:t>
                      </a:r>
                      <a:r>
                        <a:rPr lang="ko-KR" altLang="en-US" sz="2000" dirty="0">
                          <a:latin typeface="+mj-ea"/>
                          <a:ea typeface="+mj-ea"/>
                        </a:rPr>
                        <a:t>년 </a:t>
                      </a:r>
                      <a:r>
                        <a:rPr lang="en-US" altLang="ko-KR" sz="2000" dirty="0">
                          <a:latin typeface="+mj-ea"/>
                          <a:ea typeface="+mj-ea"/>
                        </a:rPr>
                        <a:t>11</a:t>
                      </a:r>
                      <a:r>
                        <a:rPr lang="ko-KR" altLang="en-US" sz="2000" dirty="0">
                          <a:latin typeface="+mj-ea"/>
                          <a:ea typeface="+mj-ea"/>
                        </a:rPr>
                        <a:t>월 </a:t>
                      </a:r>
                      <a:r>
                        <a:rPr lang="en-US" altLang="ko-KR" sz="2000" dirty="0">
                          <a:latin typeface="+mj-ea"/>
                          <a:ea typeface="+mj-ea"/>
                        </a:rPr>
                        <a:t>4</a:t>
                      </a:r>
                      <a:r>
                        <a:rPr lang="ko-KR" altLang="en-US" sz="2000" dirty="0">
                          <a:latin typeface="+mj-ea"/>
                          <a:ea typeface="+mj-ea"/>
                        </a:rPr>
                        <a:t>일</a:t>
                      </a:r>
                      <a:r>
                        <a:rPr lang="en-US" altLang="ko-KR" sz="2000" dirty="0">
                          <a:latin typeface="+mj-ea"/>
                          <a:ea typeface="+mj-ea"/>
                        </a:rPr>
                        <a:t>(</a:t>
                      </a:r>
                      <a:r>
                        <a:rPr lang="ko-KR" altLang="en-US" sz="2000" dirty="0">
                          <a:latin typeface="+mj-ea"/>
                          <a:ea typeface="+mj-ea"/>
                        </a:rPr>
                        <a:t>월</a:t>
                      </a:r>
                      <a:r>
                        <a:rPr lang="en-US" altLang="ko-KR" sz="2000" dirty="0">
                          <a:latin typeface="+mj-ea"/>
                          <a:ea typeface="+mj-ea"/>
                        </a:rPr>
                        <a:t>) – 29</a:t>
                      </a:r>
                      <a:r>
                        <a:rPr lang="ko-KR" altLang="en-US" sz="2000" dirty="0">
                          <a:latin typeface="+mj-ea"/>
                          <a:ea typeface="+mj-ea"/>
                        </a:rPr>
                        <a:t>일</a:t>
                      </a:r>
                      <a:r>
                        <a:rPr lang="en-US" altLang="ko-KR" sz="2000" dirty="0">
                          <a:latin typeface="+mj-ea"/>
                          <a:ea typeface="+mj-ea"/>
                        </a:rPr>
                        <a:t>(</a:t>
                      </a:r>
                      <a:r>
                        <a:rPr lang="ko-KR" altLang="en-US" sz="2000" dirty="0">
                          <a:latin typeface="+mj-ea"/>
                          <a:ea typeface="+mj-ea"/>
                        </a:rPr>
                        <a:t>금</a:t>
                      </a:r>
                      <a:r>
                        <a:rPr lang="en-US" altLang="ko-KR" sz="2000" dirty="0">
                          <a:latin typeface="+mj-ea"/>
                          <a:ea typeface="+mj-ea"/>
                        </a:rPr>
                        <a:t>) </a:t>
                      </a:r>
                      <a:endParaRPr lang="en-US" sz="1600" dirty="0">
                        <a:latin typeface="+mj-ea"/>
                        <a:ea typeface="+mj-ea"/>
                      </a:endParaRPr>
                    </a:p>
                  </a:txBody>
                  <a:tcP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2000" dirty="0">
                          <a:latin typeface="+mj-ea"/>
                          <a:ea typeface="+mj-ea"/>
                        </a:rPr>
                        <a:t>16:00 – 18:00 (</a:t>
                      </a:r>
                      <a:r>
                        <a:rPr lang="ko-KR" altLang="en-US" sz="2000" dirty="0">
                          <a:latin typeface="+mj-ea"/>
                          <a:ea typeface="+mj-ea"/>
                        </a:rPr>
                        <a:t>한국시간</a:t>
                      </a:r>
                      <a:r>
                        <a:rPr lang="en-US" altLang="ko-KR" sz="2000" baseline="30000" dirty="0">
                          <a:latin typeface="+mj-ea"/>
                          <a:ea typeface="+mj-ea"/>
                        </a:rPr>
                        <a:t>*</a:t>
                      </a:r>
                      <a:r>
                        <a:rPr lang="en-US" altLang="ko-KR" sz="2000" dirty="0">
                          <a:latin typeface="+mj-ea"/>
                          <a:ea typeface="+mj-ea"/>
                        </a:rPr>
                        <a:t>)</a:t>
                      </a:r>
                    </a:p>
                    <a:p>
                      <a:r>
                        <a:rPr lang="en-US" sz="2000" dirty="0">
                          <a:latin typeface="+mj-ea"/>
                          <a:ea typeface="+mj-ea"/>
                        </a:rPr>
                        <a:t>  *</a:t>
                      </a:r>
                      <a:r>
                        <a:rPr lang="ko-KR" altLang="en-US" sz="1600" dirty="0">
                          <a:latin typeface="+mj-ea"/>
                          <a:ea typeface="+mj-ea"/>
                        </a:rPr>
                        <a:t>온라인 진행 시</a:t>
                      </a:r>
                      <a:endParaRPr lang="en-US" sz="2000" dirty="0">
                        <a:latin typeface="+mj-ea"/>
                        <a:ea typeface="+mj-ea"/>
                      </a:endParaRPr>
                    </a:p>
                  </a:txBody>
                  <a:tcP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77414507"/>
                  </a:ext>
                </a:extLst>
              </a:tr>
              <a:tr h="762000">
                <a:tc>
                  <a:txBody>
                    <a:bodyPr/>
                    <a:lstStyle/>
                    <a:p>
                      <a:pPr marL="342900" indent="-342900">
                        <a:buFont typeface="Arial" panose="020B0604020202020204" pitchFamily="34" charset="0"/>
                        <a:buChar char="•"/>
                      </a:pPr>
                      <a:r>
                        <a:rPr lang="ko-KR" altLang="en-US" sz="2000" b="1" dirty="0">
                          <a:latin typeface="+mj-ea"/>
                          <a:ea typeface="+mj-ea"/>
                        </a:rPr>
                        <a:t>장소</a:t>
                      </a:r>
                      <a:endParaRPr lang="en-US" sz="2000" b="1" dirty="0">
                        <a:latin typeface="+mj-ea"/>
                        <a:ea typeface="+mj-ea"/>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3">
                  <a:txBody>
                    <a:bodyPr/>
                    <a:lstStyle/>
                    <a:p>
                      <a:r>
                        <a:rPr lang="en-US" sz="2000" dirty="0">
                          <a:latin typeface="+mj-ea"/>
                          <a:ea typeface="+mj-ea"/>
                        </a:rPr>
                        <a:t>Swiss Smart Factory, Swiss Innovation Park Biel/Bienne</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a:p>
                  </a:txBody>
                  <a:tcPr>
                    <a:lnT w="12700" cap="flat" cmpd="sng" algn="ctr">
                      <a:solidFill>
                        <a:schemeClr val="tx1"/>
                      </a:solidFill>
                      <a:prstDash val="solid"/>
                      <a:round/>
                      <a:headEnd type="none" w="med" len="med"/>
                      <a:tailEnd type="none" w="med" len="med"/>
                    </a:lnT>
                  </a:tcPr>
                </a:tc>
                <a:tc hMerge="1">
                  <a:txBody>
                    <a:bodyPr/>
                    <a:lstStyle/>
                    <a:p>
                      <a:endParaRPr lang="en-US" dirty="0"/>
                    </a:p>
                  </a:txBody>
                  <a:tcP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78301516"/>
                  </a:ext>
                </a:extLst>
              </a:tr>
              <a:tr h="685800">
                <a:tc>
                  <a:txBody>
                    <a:bodyPr/>
                    <a:lstStyle/>
                    <a:p>
                      <a:pPr marL="342900" indent="-342900">
                        <a:buFont typeface="Arial" panose="020B0604020202020204" pitchFamily="34" charset="0"/>
                        <a:buChar char="•"/>
                      </a:pPr>
                      <a:r>
                        <a:rPr lang="ko-KR" altLang="en-US" sz="2000" b="1" dirty="0">
                          <a:latin typeface="+mj-ea"/>
                          <a:ea typeface="+mj-ea"/>
                        </a:rPr>
                        <a:t>프로그램</a:t>
                      </a:r>
                      <a:endParaRPr lang="en-US" sz="2000" b="1" dirty="0">
                        <a:latin typeface="+mj-ea"/>
                        <a:ea typeface="+mj-ea"/>
                      </a:endParaRPr>
                    </a:p>
                  </a:txBody>
                  <a:tcPr anchor="ct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r>
                        <a:rPr lang="ko-KR" altLang="en-US" sz="2000" dirty="0">
                          <a:latin typeface="+mj-ea"/>
                          <a:ea typeface="+mj-ea"/>
                        </a:rPr>
                        <a:t>포럼 </a:t>
                      </a:r>
                      <a:r>
                        <a:rPr lang="en-US" altLang="ko-KR" sz="2000" dirty="0">
                          <a:latin typeface="+mj-ea"/>
                          <a:ea typeface="+mj-ea"/>
                        </a:rPr>
                        <a:t> :</a:t>
                      </a:r>
                      <a:endParaRPr lang="en-US" sz="2000" dirty="0">
                        <a:latin typeface="+mj-ea"/>
                        <a:ea typeface="+mj-ea"/>
                      </a:endParaRPr>
                    </a:p>
                  </a:txBody>
                  <a:tcPr anchor="ct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gridSpan="2">
                  <a:txBody>
                    <a:bodyPr/>
                    <a:lstStyle/>
                    <a:p>
                      <a:r>
                        <a:rPr lang="ko-KR" altLang="en-US" sz="2000" dirty="0">
                          <a:latin typeface="+mj-ea"/>
                          <a:ea typeface="+mj-ea"/>
                        </a:rPr>
                        <a:t>한</a:t>
                      </a:r>
                      <a:r>
                        <a:rPr lang="en-US" altLang="ko-KR" sz="2000" dirty="0">
                          <a:latin typeface="+mj-ea"/>
                          <a:ea typeface="+mj-ea"/>
                        </a:rPr>
                        <a:t>-</a:t>
                      </a:r>
                      <a:r>
                        <a:rPr lang="ko-KR" altLang="en-US" sz="2000" dirty="0">
                          <a:latin typeface="+mj-ea"/>
                          <a:ea typeface="+mj-ea"/>
                        </a:rPr>
                        <a:t>스위스 스마트 산업 소개</a:t>
                      </a:r>
                      <a:r>
                        <a:rPr lang="en-US" altLang="ko-KR" sz="2000" dirty="0">
                          <a:latin typeface="+mj-ea"/>
                          <a:ea typeface="+mj-ea"/>
                        </a:rPr>
                        <a:t> </a:t>
                      </a:r>
                      <a:r>
                        <a:rPr lang="ko-KR" altLang="en-US" sz="2000" dirty="0">
                          <a:latin typeface="+mj-ea"/>
                          <a:ea typeface="+mj-ea"/>
                        </a:rPr>
                        <a:t>및 사례 발표</a:t>
                      </a:r>
                      <a:endParaRPr lang="en-US" dirty="0">
                        <a:latin typeface="+mj-ea"/>
                        <a:ea typeface="+mj-ea"/>
                      </a:endParaRPr>
                    </a:p>
                  </a:txBody>
                  <a:tcPr anchor="ct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hMerge="1">
                  <a:txBody>
                    <a:bodyPr/>
                    <a:lstStyle/>
                    <a:p>
                      <a:endParaRPr lang="en-US"/>
                    </a:p>
                  </a:txBody>
                  <a:tcPr/>
                </a:tc>
                <a:extLst>
                  <a:ext uri="{0D108BD9-81ED-4DB2-BD59-A6C34878D82A}">
                    <a16:rowId xmlns:a16="http://schemas.microsoft.com/office/drawing/2014/main" val="578130890"/>
                  </a:ext>
                </a:extLst>
              </a:tr>
              <a:tr h="762000">
                <a:tc>
                  <a:txBody>
                    <a:bodyPr/>
                    <a:lstStyle/>
                    <a:p>
                      <a:endParaRPr lang="en-US" sz="2000" b="1" dirty="0">
                        <a:latin typeface="+mj-ea"/>
                        <a:ea typeface="+mj-ea"/>
                      </a:endParaRPr>
                    </a:p>
                  </a:txBody>
                  <a:tcPr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ko-KR" altLang="en-US" sz="2000" dirty="0" err="1">
                          <a:latin typeface="+mj-ea"/>
                          <a:ea typeface="+mj-ea"/>
                        </a:rPr>
                        <a:t>상담회</a:t>
                      </a:r>
                      <a:r>
                        <a:rPr lang="ko-KR" altLang="en-US" sz="2000" dirty="0">
                          <a:latin typeface="+mj-ea"/>
                          <a:ea typeface="+mj-ea"/>
                        </a:rPr>
                        <a:t> </a:t>
                      </a:r>
                      <a:r>
                        <a:rPr lang="en-US" altLang="ko-KR" sz="2000" dirty="0">
                          <a:latin typeface="+mj-ea"/>
                          <a:ea typeface="+mj-ea"/>
                        </a:rPr>
                        <a:t>:</a:t>
                      </a:r>
                      <a:endParaRPr lang="en-US" sz="2000" dirty="0">
                        <a:latin typeface="+mj-ea"/>
                        <a:ea typeface="+mj-ea"/>
                      </a:endParaRPr>
                    </a:p>
                  </a:txBody>
                  <a:tcPr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US" sz="2000" dirty="0">
                          <a:latin typeface="+mj-ea"/>
                          <a:ea typeface="+mj-ea"/>
                        </a:rPr>
                        <a:t>1:1 </a:t>
                      </a:r>
                      <a:r>
                        <a:rPr lang="ko-KR" altLang="en-US" sz="2000" dirty="0">
                          <a:latin typeface="+mj-ea"/>
                          <a:ea typeface="+mj-ea"/>
                        </a:rPr>
                        <a:t>비즈니스 </a:t>
                      </a:r>
                      <a:r>
                        <a:rPr lang="ko-KR" altLang="en-US" sz="2000" dirty="0" err="1">
                          <a:latin typeface="+mj-ea"/>
                          <a:ea typeface="+mj-ea"/>
                        </a:rPr>
                        <a:t>상담회</a:t>
                      </a:r>
                      <a:endParaRPr lang="en-US" dirty="0">
                        <a:latin typeface="+mj-ea"/>
                        <a:ea typeface="+mj-ea"/>
                      </a:endParaRPr>
                    </a:p>
                  </a:txBody>
                  <a:tcPr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dirty="0"/>
                    </a:p>
                  </a:txBody>
                  <a:tcPr/>
                </a:tc>
                <a:extLst>
                  <a:ext uri="{0D108BD9-81ED-4DB2-BD59-A6C34878D82A}">
                    <a16:rowId xmlns:a16="http://schemas.microsoft.com/office/drawing/2014/main" val="98053626"/>
                  </a:ext>
                </a:extLst>
              </a:tr>
              <a:tr h="790498">
                <a:tc>
                  <a:txBody>
                    <a:bodyPr/>
                    <a:lstStyle/>
                    <a:p>
                      <a:pPr marL="342900" indent="-342900">
                        <a:buFont typeface="Arial" panose="020B0604020202020204" pitchFamily="34" charset="0"/>
                        <a:buChar char="•"/>
                      </a:pPr>
                      <a:r>
                        <a:rPr lang="ko-KR" altLang="en-US" sz="2000" b="1" dirty="0">
                          <a:latin typeface="+mj-ea"/>
                          <a:ea typeface="+mj-ea"/>
                        </a:rPr>
                        <a:t>문의</a:t>
                      </a:r>
                      <a:endParaRPr lang="en-US" sz="2000" b="1" dirty="0">
                        <a:latin typeface="+mj-ea"/>
                        <a:ea typeface="+mj-ea"/>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ko-KR" altLang="en-US" sz="2000" dirty="0">
                          <a:latin typeface="+mj-ea"/>
                          <a:ea typeface="+mj-ea"/>
                        </a:rPr>
                        <a:t>김성종 대리</a:t>
                      </a:r>
                      <a:endParaRPr lang="en-US" sz="2000" dirty="0">
                        <a:latin typeface="+mj-ea"/>
                        <a:ea typeface="+mj-ea"/>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US" sz="2000" dirty="0">
                          <a:latin typeface="+mj-ea"/>
                          <a:ea typeface="+mj-ea"/>
                        </a:rPr>
                        <a:t>(</a:t>
                      </a:r>
                      <a:r>
                        <a:rPr lang="en-US" sz="2000" dirty="0">
                          <a:latin typeface="+mj-ea"/>
                          <a:ea typeface="+mj-ea"/>
                          <a:hlinkClick r:id="rId8"/>
                        </a:rPr>
                        <a:t>sj.kim@kotra.ch</a:t>
                      </a:r>
                      <a:r>
                        <a:rPr lang="en-US" sz="2000" dirty="0">
                          <a:latin typeface="+mj-ea"/>
                          <a:ea typeface="+mj-ea"/>
                        </a:rPr>
                        <a:t> / </a:t>
                      </a:r>
                      <a:r>
                        <a:rPr lang="ko-KR" altLang="en-US" sz="2000" dirty="0">
                          <a:latin typeface="+mj-ea"/>
                          <a:ea typeface="+mj-ea"/>
                        </a:rPr>
                        <a:t>전화번호 </a:t>
                      </a:r>
                      <a:r>
                        <a:rPr lang="en-US" altLang="ko-KR" sz="2000" dirty="0">
                          <a:latin typeface="+mj-ea"/>
                          <a:ea typeface="+mj-ea"/>
                        </a:rPr>
                        <a:t>: +41 44 503 5307)</a:t>
                      </a:r>
                      <a:endParaRPr lang="en-US" dirty="0">
                        <a:latin typeface="+mj-ea"/>
                        <a:ea typeface="+mj-ea"/>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dirty="0"/>
                    </a:p>
                  </a:txBody>
                  <a:tcPr/>
                </a:tc>
                <a:extLst>
                  <a:ext uri="{0D108BD9-81ED-4DB2-BD59-A6C34878D82A}">
                    <a16:rowId xmlns:a16="http://schemas.microsoft.com/office/drawing/2014/main" val="3680252156"/>
                  </a:ext>
                </a:extLst>
              </a:tr>
              <a:tr h="657302">
                <a:tc>
                  <a:txBody>
                    <a:bodyPr/>
                    <a:lstStyle/>
                    <a:p>
                      <a:pPr marL="342900" indent="-342900">
                        <a:buFont typeface="Arial" panose="020B0604020202020204" pitchFamily="34" charset="0"/>
                        <a:buChar char="•"/>
                      </a:pPr>
                      <a:endParaRPr lang="en-US" sz="2000" b="1" dirty="0">
                        <a:latin typeface="+mj-ea"/>
                        <a:ea typeface="+mj-ea"/>
                      </a:endParaRPr>
                    </a:p>
                  </a:txBody>
                  <a:tcPr anchor="ctr">
                    <a:lnT w="12700" cap="flat" cmpd="sng" algn="ctr">
                      <a:solidFill>
                        <a:schemeClr val="tx1"/>
                      </a:solidFill>
                      <a:prstDash val="solid"/>
                      <a:round/>
                      <a:headEnd type="none" w="med" len="med"/>
                      <a:tailEnd type="none" w="med" len="med"/>
                    </a:lnT>
                    <a:noFill/>
                  </a:tcPr>
                </a:tc>
                <a:tc gridSpan="3">
                  <a:txBody>
                    <a:bodyPr/>
                    <a:lstStyle/>
                    <a:p>
                      <a:endParaRPr lang="en-US" sz="2000" dirty="0">
                        <a:latin typeface="+mj-ea"/>
                        <a:ea typeface="+mj-ea"/>
                      </a:endParaRPr>
                    </a:p>
                  </a:txBody>
                  <a:tcPr anchor="ctr">
                    <a:lnT w="12700" cap="flat" cmpd="sng" algn="ctr">
                      <a:solidFill>
                        <a:schemeClr val="tx1"/>
                      </a:solidFill>
                      <a:prstDash val="solid"/>
                      <a:round/>
                      <a:headEnd type="none" w="med" len="med"/>
                      <a:tailEnd type="none" w="med" len="med"/>
                    </a:lnT>
                    <a:noFill/>
                  </a:tcPr>
                </a:tc>
                <a:tc hMerge="1">
                  <a:txBody>
                    <a:bodyPr/>
                    <a:lstStyle/>
                    <a:p>
                      <a:endParaRPr lang="en-US"/>
                    </a:p>
                  </a:txBody>
                  <a:tcPr>
                    <a:lnT w="12700" cap="flat" cmpd="sng" algn="ctr">
                      <a:solidFill>
                        <a:schemeClr val="tx1"/>
                      </a:solidFill>
                      <a:prstDash val="solid"/>
                      <a:round/>
                      <a:headEnd type="none" w="med" len="med"/>
                      <a:tailEnd type="none" w="med" len="med"/>
                    </a:lnT>
                  </a:tcPr>
                </a:tc>
                <a:tc hMerge="1">
                  <a:txBody>
                    <a:bodyPr/>
                    <a:lstStyle/>
                    <a:p>
                      <a:endParaRPr lang="en-US"/>
                    </a:p>
                  </a:txBody>
                  <a:tcPr/>
                </a:tc>
                <a:extLst>
                  <a:ext uri="{0D108BD9-81ED-4DB2-BD59-A6C34878D82A}">
                    <a16:rowId xmlns:a16="http://schemas.microsoft.com/office/drawing/2014/main" val="3842077137"/>
                  </a:ext>
                </a:extLst>
              </a:tr>
            </a:tbl>
          </a:graphicData>
        </a:graphic>
      </p:graphicFrame>
    </p:spTree>
    <p:extLst>
      <p:ext uri="{BB962C8B-B14F-4D97-AF65-F5344CB8AC3E}">
        <p14:creationId xmlns:p14="http://schemas.microsoft.com/office/powerpoint/2010/main" val="13863653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그림 9"/>
          <p:cNvPicPr>
            <a:picLocks noChangeAspect="1"/>
          </p:cNvPicPr>
          <p:nvPr/>
        </p:nvPicPr>
        <p:blipFill>
          <a:blip r:embed="rId2"/>
          <a:stretch>
            <a:fillRect/>
          </a:stretch>
        </p:blipFill>
        <p:spPr>
          <a:xfrm>
            <a:off x="13096595" y="6435972"/>
            <a:ext cx="4953050" cy="1907928"/>
          </a:xfrm>
          <a:prstGeom prst="rect">
            <a:avLst/>
          </a:prstGeom>
        </p:spPr>
      </p:pic>
      <p:pic>
        <p:nvPicPr>
          <p:cNvPr id="3" name="그림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725400" y="8343900"/>
            <a:ext cx="5563529" cy="1913366"/>
          </a:xfrm>
          <a:prstGeom prst="rect">
            <a:avLst/>
          </a:prstGeom>
        </p:spPr>
      </p:pic>
      <p:pic>
        <p:nvPicPr>
          <p:cNvPr id="7" name="그림 6"/>
          <p:cNvPicPr>
            <a:picLocks noChangeAspect="1"/>
          </p:cNvPicPr>
          <p:nvPr/>
        </p:nvPicPr>
        <p:blipFill>
          <a:blip r:embed="rId4"/>
          <a:stretch>
            <a:fillRect/>
          </a:stretch>
        </p:blipFill>
        <p:spPr>
          <a:xfrm>
            <a:off x="13088961" y="2250499"/>
            <a:ext cx="3593472" cy="4155414"/>
          </a:xfrm>
          <a:prstGeom prst="rect">
            <a:avLst/>
          </a:prstGeom>
        </p:spPr>
      </p:pic>
      <p:pic>
        <p:nvPicPr>
          <p:cNvPr id="2" name="그림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636165" y="190500"/>
            <a:ext cx="1453500" cy="1447800"/>
          </a:xfrm>
          <a:prstGeom prst="rect">
            <a:avLst/>
          </a:prstGeom>
        </p:spPr>
      </p:pic>
      <p:graphicFrame>
        <p:nvGraphicFramePr>
          <p:cNvPr id="4" name="표 3">
            <a:extLst>
              <a:ext uri="{FF2B5EF4-FFF2-40B4-BE49-F238E27FC236}">
                <a16:creationId xmlns:a16="http://schemas.microsoft.com/office/drawing/2014/main" id="{DA7A28AA-EDD3-4351-A355-8C1F52B36DFB}"/>
              </a:ext>
            </a:extLst>
          </p:cNvPr>
          <p:cNvGraphicFramePr>
            <a:graphicFrameLocks noGrp="1"/>
          </p:cNvGraphicFramePr>
          <p:nvPr>
            <p:extLst>
              <p:ext uri="{D42A27DB-BD31-4B8C-83A1-F6EECF244321}">
                <p14:modId xmlns:p14="http://schemas.microsoft.com/office/powerpoint/2010/main" val="2145414056"/>
              </p:ext>
            </p:extLst>
          </p:nvPr>
        </p:nvGraphicFramePr>
        <p:xfrm>
          <a:off x="346924" y="4052942"/>
          <a:ext cx="12521070" cy="5812608"/>
        </p:xfrm>
        <a:graphic>
          <a:graphicData uri="http://schemas.openxmlformats.org/drawingml/2006/table">
            <a:tbl>
              <a:tblPr firstRow="1" bandRow="1">
                <a:tableStyleId>{5C22544A-7EE6-4342-B048-85BDC9FD1C3A}</a:tableStyleId>
              </a:tblPr>
              <a:tblGrid>
                <a:gridCol w="1941245">
                  <a:extLst>
                    <a:ext uri="{9D8B030D-6E8A-4147-A177-3AD203B41FA5}">
                      <a16:colId xmlns:a16="http://schemas.microsoft.com/office/drawing/2014/main" val="1285172650"/>
                    </a:ext>
                  </a:extLst>
                </a:gridCol>
                <a:gridCol w="2216724">
                  <a:extLst>
                    <a:ext uri="{9D8B030D-6E8A-4147-A177-3AD203B41FA5}">
                      <a16:colId xmlns:a16="http://schemas.microsoft.com/office/drawing/2014/main" val="1444960694"/>
                    </a:ext>
                  </a:extLst>
                </a:gridCol>
                <a:gridCol w="5103233">
                  <a:extLst>
                    <a:ext uri="{9D8B030D-6E8A-4147-A177-3AD203B41FA5}">
                      <a16:colId xmlns:a16="http://schemas.microsoft.com/office/drawing/2014/main" val="3430641250"/>
                    </a:ext>
                  </a:extLst>
                </a:gridCol>
                <a:gridCol w="3259868">
                  <a:extLst>
                    <a:ext uri="{9D8B030D-6E8A-4147-A177-3AD203B41FA5}">
                      <a16:colId xmlns:a16="http://schemas.microsoft.com/office/drawing/2014/main" val="342931959"/>
                    </a:ext>
                  </a:extLst>
                </a:gridCol>
              </a:tblGrid>
              <a:tr h="668458">
                <a:tc rowSpan="3">
                  <a:txBody>
                    <a:bodyPr/>
                    <a:lstStyle/>
                    <a:p>
                      <a:pPr marL="342900" indent="-342900">
                        <a:buFont typeface="Arial" panose="020B0604020202020204" pitchFamily="34" charset="0"/>
                        <a:buChar char="•"/>
                      </a:pPr>
                      <a:r>
                        <a:rPr lang="en-US" altLang="ko-KR" sz="2000" b="0" dirty="0" smtClean="0">
                          <a:solidFill>
                            <a:schemeClr val="tx1"/>
                          </a:solidFill>
                          <a:latin typeface="Georgia Pro Cond" panose="02040506050405020303" pitchFamily="18" charset="0"/>
                          <a:ea typeface="+mj-ea"/>
                        </a:rPr>
                        <a:t>Date</a:t>
                      </a:r>
                      <a:endParaRPr lang="en-US" sz="2000" b="0" dirty="0">
                        <a:solidFill>
                          <a:schemeClr val="tx1"/>
                        </a:solidFill>
                        <a:latin typeface="Georgia Pro Cond" panose="02040506050405020303" pitchFamily="18" charset="0"/>
                        <a:ea typeface="+mj-ea"/>
                      </a:endParaRPr>
                    </a:p>
                  </a:txBody>
                  <a:tcPr>
                    <a:lnB w="12700" cap="flat" cmpd="sng" algn="ctr">
                      <a:solidFill>
                        <a:schemeClr val="tx1"/>
                      </a:solidFill>
                      <a:prstDash val="solid"/>
                      <a:round/>
                      <a:headEnd type="none" w="med" len="med"/>
                      <a:tailEnd type="none" w="med" len="med"/>
                    </a:lnB>
                    <a:noFill/>
                  </a:tcPr>
                </a:tc>
                <a:tc>
                  <a:txBody>
                    <a:bodyPr/>
                    <a:lstStyle/>
                    <a:p>
                      <a:pPr algn="ctr"/>
                      <a:r>
                        <a:rPr lang="en-US" sz="2000" b="0" kern="1200" dirty="0" smtClean="0">
                          <a:solidFill>
                            <a:schemeClr val="tx1"/>
                          </a:solidFill>
                          <a:latin typeface="Georgia Pro Cond" panose="02040506050405020303" pitchFamily="18" charset="0"/>
                          <a:ea typeface="+mj-ea"/>
                          <a:cs typeface="+mn-cs"/>
                        </a:rPr>
                        <a:t>(</a:t>
                      </a:r>
                      <a:r>
                        <a:rPr lang="en-US" altLang="ko-KR" sz="2000" b="0" kern="1200" dirty="0" smtClean="0">
                          <a:solidFill>
                            <a:schemeClr val="tx1"/>
                          </a:solidFill>
                          <a:latin typeface="Georgia Pro Cond" panose="02040506050405020303" pitchFamily="18" charset="0"/>
                          <a:ea typeface="+mj-ea"/>
                          <a:cs typeface="+mn-cs"/>
                        </a:rPr>
                        <a:t>Offline)</a:t>
                      </a:r>
                      <a:endParaRPr lang="en-US" sz="2000" b="0" kern="1200" dirty="0">
                        <a:solidFill>
                          <a:schemeClr val="tx1"/>
                        </a:solidFill>
                        <a:latin typeface="Georgia Pro Cond" panose="02040506050405020303" pitchFamily="18" charset="0"/>
                        <a:ea typeface="+mj-ea"/>
                        <a:cs typeface="+mn-cs"/>
                      </a:endParaRPr>
                    </a:p>
                  </a:txBody>
                  <a:tcPr>
                    <a:lnB w="12700" cap="flat" cmpd="sng" algn="ctr">
                      <a:noFill/>
                      <a:prstDash val="solid"/>
                      <a:round/>
                      <a:headEnd type="none" w="med" len="med"/>
                      <a:tailEnd type="none" w="med" len="med"/>
                    </a:lnB>
                    <a:noFill/>
                  </a:tcPr>
                </a:tc>
                <a:tc>
                  <a:txBody>
                    <a:bodyPr/>
                    <a:lstStyle/>
                    <a:p>
                      <a:r>
                        <a:rPr lang="da-DK" sz="2000" b="0" kern="1200" dirty="0" smtClean="0">
                          <a:solidFill>
                            <a:schemeClr val="tx1"/>
                          </a:solidFill>
                          <a:latin typeface="Georgia Pro Cond" panose="02040506050405020303" pitchFamily="18" charset="0"/>
                          <a:ea typeface="+mj-ea"/>
                          <a:cs typeface="+mn-cs"/>
                        </a:rPr>
                        <a:t>12 Nov 2024 (Tue) – Forum</a:t>
                      </a:r>
                      <a:endParaRPr lang="en-US" altLang="ko-KR" sz="2000" b="0" kern="1200" dirty="0">
                        <a:solidFill>
                          <a:schemeClr val="tx1"/>
                        </a:solidFill>
                        <a:latin typeface="Georgia Pro Cond" panose="02040506050405020303" pitchFamily="18" charset="0"/>
                        <a:ea typeface="+mj-ea"/>
                        <a:cs typeface="+mn-cs"/>
                      </a:endParaRPr>
                    </a:p>
                  </a:txBody>
                  <a:tcPr>
                    <a:lnB w="12700" cap="flat" cmpd="sng" algn="ctr">
                      <a:noFill/>
                      <a:prstDash val="solid"/>
                      <a:round/>
                      <a:headEnd type="none" w="med" len="med"/>
                      <a:tailEnd type="none" w="med" len="med"/>
                    </a:lnB>
                    <a:noFill/>
                  </a:tcPr>
                </a:tc>
                <a:tc>
                  <a:txBody>
                    <a:bodyPr/>
                    <a:lstStyle/>
                    <a:p>
                      <a:r>
                        <a:rPr lang="en-US" sz="2000" b="0" dirty="0" smtClean="0">
                          <a:solidFill>
                            <a:schemeClr val="tx1"/>
                          </a:solidFill>
                          <a:latin typeface="Georgia Pro Cond" panose="02040506050405020303" pitchFamily="18" charset="0"/>
                          <a:ea typeface="+mj-ea"/>
                        </a:rPr>
                        <a:t>09:30 – 12:00 (Swiss time)</a:t>
                      </a:r>
                      <a:endParaRPr lang="en-US" sz="2000" b="0" dirty="0">
                        <a:solidFill>
                          <a:schemeClr val="tx1"/>
                        </a:solidFill>
                        <a:latin typeface="Georgia Pro Cond" panose="02040506050405020303" pitchFamily="18" charset="0"/>
                        <a:ea typeface="+mj-ea"/>
                      </a:endParaRPr>
                    </a:p>
                  </a:txBody>
                  <a:tcPr>
                    <a:lnB w="12700" cap="flat" cmpd="sng" algn="ctr">
                      <a:noFill/>
                      <a:prstDash val="solid"/>
                      <a:round/>
                      <a:headEnd type="none" w="med" len="med"/>
                      <a:tailEnd type="none" w="med" len="med"/>
                    </a:lnB>
                    <a:noFill/>
                  </a:tcPr>
                </a:tc>
                <a:extLst>
                  <a:ext uri="{0D108BD9-81ED-4DB2-BD59-A6C34878D82A}">
                    <a16:rowId xmlns:a16="http://schemas.microsoft.com/office/drawing/2014/main" val="1069450565"/>
                  </a:ext>
                </a:extLst>
              </a:tr>
              <a:tr h="770270">
                <a:tc vMerge="1">
                  <a:txBody>
                    <a:bodyPr/>
                    <a:lstStyle/>
                    <a:p>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kern="1200" dirty="0" smtClean="0">
                          <a:solidFill>
                            <a:schemeClr val="tx1"/>
                          </a:solidFill>
                          <a:latin typeface="Georgia Pro Cond" panose="02040506050405020303" pitchFamily="18" charset="0"/>
                          <a:ea typeface="+mn-ea"/>
                          <a:cs typeface="+mn-cs"/>
                        </a:rPr>
                        <a:t>(</a:t>
                      </a:r>
                      <a:r>
                        <a:rPr lang="en-US" altLang="ko-KR" sz="2000" b="0" kern="1200" dirty="0" smtClean="0">
                          <a:solidFill>
                            <a:schemeClr val="tx1"/>
                          </a:solidFill>
                          <a:latin typeface="Georgia Pro Cond" panose="02040506050405020303" pitchFamily="18" charset="0"/>
                          <a:ea typeface="+mn-ea"/>
                          <a:cs typeface="+mn-cs"/>
                        </a:rPr>
                        <a:t>Offline)</a:t>
                      </a:r>
                      <a:endParaRPr lang="en-US" sz="2000" b="0" kern="1200" dirty="0" smtClean="0">
                        <a:solidFill>
                          <a:schemeClr val="tx1"/>
                        </a:solidFill>
                        <a:latin typeface="Georgia Pro Cond" panose="02040506050405020303" pitchFamily="18" charset="0"/>
                        <a:ea typeface="+mn-ea"/>
                        <a:cs typeface="+mn-cs"/>
                      </a:endParaRPr>
                    </a:p>
                  </a:txBody>
                  <a:tcPr>
                    <a:lnT w="38100" cmpd="sng">
                      <a:noFill/>
                    </a:lnT>
                    <a:lnB w="12700" cap="flat" cmpd="sng" algn="ctr">
                      <a:no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0" kern="1200" dirty="0" smtClean="0">
                          <a:solidFill>
                            <a:schemeClr val="tx1"/>
                          </a:solidFill>
                          <a:latin typeface="Georgia Pro Cond" panose="02040506050405020303" pitchFamily="18" charset="0"/>
                          <a:ea typeface="+mj-ea"/>
                          <a:cs typeface="+mn-cs"/>
                        </a:rPr>
                        <a:t>12-13 Nov 2024 (Tue-Wed)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b="0" kern="1200" dirty="0" smtClean="0">
                          <a:solidFill>
                            <a:schemeClr val="tx1"/>
                          </a:solidFill>
                          <a:latin typeface="Georgia Pro Cond" panose="02040506050405020303" pitchFamily="18" charset="0"/>
                          <a:ea typeface="+mj-ea"/>
                          <a:cs typeface="+mn-cs"/>
                        </a:rPr>
                        <a:t>Smart Factory Tour, 1:1 Business Meetings</a:t>
                      </a:r>
                      <a:endParaRPr lang="en-US" sz="2000" b="0" kern="1200" dirty="0">
                        <a:solidFill>
                          <a:schemeClr val="tx1"/>
                        </a:solidFill>
                        <a:latin typeface="Georgia Pro Cond" panose="02040506050405020303" pitchFamily="18" charset="0"/>
                        <a:ea typeface="+mj-ea"/>
                        <a:cs typeface="+mn-cs"/>
                      </a:endParaRPr>
                    </a:p>
                  </a:txBody>
                  <a:tcPr>
                    <a:lnT w="38100" cmpd="sng">
                      <a:noFill/>
                    </a:lnT>
                    <a:lnB w="12700" cap="flat" cmpd="sng" algn="ctr">
                      <a:no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Georgia Pro Cond" panose="02040506050405020303" pitchFamily="18" charset="0"/>
                          <a:ea typeface="+mj-ea"/>
                        </a:rPr>
                        <a:t>09:30 – 17:00 </a:t>
                      </a:r>
                      <a:r>
                        <a:rPr lang="en-US" sz="2000" b="0" dirty="0" smtClean="0">
                          <a:solidFill>
                            <a:schemeClr val="tx1"/>
                          </a:solidFill>
                          <a:latin typeface="Georgia Pro Cond" panose="02040506050405020303" pitchFamily="18" charset="0"/>
                          <a:ea typeface="+mj-ea"/>
                        </a:rPr>
                        <a:t>(Swiss</a:t>
                      </a:r>
                      <a:r>
                        <a:rPr lang="en-US" sz="2000" b="0" baseline="0" dirty="0" smtClean="0">
                          <a:solidFill>
                            <a:schemeClr val="tx1"/>
                          </a:solidFill>
                          <a:latin typeface="Georgia Pro Cond" panose="02040506050405020303" pitchFamily="18" charset="0"/>
                          <a:ea typeface="+mj-ea"/>
                        </a:rPr>
                        <a:t> time)</a:t>
                      </a:r>
                      <a:endParaRPr lang="en-US" sz="2000" b="0" dirty="0">
                        <a:solidFill>
                          <a:schemeClr val="tx1"/>
                        </a:solidFill>
                        <a:latin typeface="Georgia Pro Cond" panose="02040506050405020303" pitchFamily="18" charset="0"/>
                        <a:ea typeface="+mj-ea"/>
                      </a:endParaRPr>
                    </a:p>
                    <a:p>
                      <a:endParaRPr lang="en-US" sz="2000" b="0" dirty="0">
                        <a:solidFill>
                          <a:schemeClr val="tx1"/>
                        </a:solidFill>
                        <a:latin typeface="Georgia Pro Cond" panose="02040506050405020303" pitchFamily="18" charset="0"/>
                        <a:ea typeface="+mj-ea"/>
                      </a:endParaRPr>
                    </a:p>
                  </a:txBody>
                  <a:tcPr>
                    <a:lnT w="38100" cmpd="sng">
                      <a:noFill/>
                    </a:lnT>
                    <a:lnB w="12700" cap="flat" cmpd="sng" algn="ctr">
                      <a:noFill/>
                      <a:prstDash val="solid"/>
                      <a:round/>
                      <a:headEnd type="none" w="med" len="med"/>
                      <a:tailEnd type="none" w="med" len="med"/>
                    </a:lnB>
                    <a:noFill/>
                  </a:tcPr>
                </a:tc>
                <a:extLst>
                  <a:ext uri="{0D108BD9-81ED-4DB2-BD59-A6C34878D82A}">
                    <a16:rowId xmlns:a16="http://schemas.microsoft.com/office/drawing/2014/main" val="4255605483"/>
                  </a:ext>
                </a:extLst>
              </a:tr>
              <a:tr h="482812">
                <a:tc vMerge="1">
                  <a:txBody>
                    <a:bodyPr/>
                    <a:lstStyle/>
                    <a:p>
                      <a:endParaRPr lang="en-US" sz="2000" dirty="0"/>
                    </a:p>
                  </a:txBody>
                  <a:tcPr anchor="ctr"/>
                </a:tc>
                <a:tc>
                  <a:txBody>
                    <a:bodyPr/>
                    <a:lstStyle/>
                    <a:p>
                      <a:pPr algn="ctr"/>
                      <a:r>
                        <a:rPr lang="en-US" sz="2000" b="0" dirty="0" smtClean="0">
                          <a:solidFill>
                            <a:schemeClr val="tx1"/>
                          </a:solidFill>
                          <a:latin typeface="Georgia Pro Cond" panose="02040506050405020303" pitchFamily="18" charset="0"/>
                          <a:ea typeface="+mj-ea"/>
                        </a:rPr>
                        <a:t>(On/Offline</a:t>
                      </a:r>
                      <a:r>
                        <a:rPr lang="en-US" altLang="ko-KR" sz="2000" b="0" dirty="0" smtClean="0">
                          <a:solidFill>
                            <a:schemeClr val="tx1"/>
                          </a:solidFill>
                          <a:latin typeface="Georgia Pro Cond" panose="02040506050405020303" pitchFamily="18" charset="0"/>
                          <a:ea typeface="+mj-ea"/>
                        </a:rPr>
                        <a:t>)</a:t>
                      </a:r>
                      <a:endParaRPr lang="en-US" sz="2000" b="0" dirty="0">
                        <a:solidFill>
                          <a:schemeClr val="tx1"/>
                        </a:solidFill>
                        <a:latin typeface="Georgia Pro Cond" panose="02040506050405020303" pitchFamily="18" charset="0"/>
                        <a:ea typeface="+mj-ea"/>
                      </a:endParaRPr>
                    </a:p>
                  </a:txBody>
                  <a:tcP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2000" b="0" dirty="0" smtClean="0">
                          <a:solidFill>
                            <a:schemeClr val="tx1"/>
                          </a:solidFill>
                          <a:latin typeface="Georgia Pro Cond" panose="02040506050405020303" pitchFamily="18" charset="0"/>
                          <a:ea typeface="+mj-ea"/>
                        </a:rPr>
                        <a:t>4-29 Nov 2024 </a:t>
                      </a:r>
                      <a:endParaRPr lang="en-US" sz="2000" b="0" dirty="0">
                        <a:solidFill>
                          <a:schemeClr val="tx1"/>
                        </a:solidFill>
                        <a:latin typeface="Georgia Pro Cond" panose="02040506050405020303" pitchFamily="18" charset="0"/>
                        <a:ea typeface="+mj-ea"/>
                      </a:endParaRPr>
                    </a:p>
                  </a:txBody>
                  <a:tcP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2000" b="0" dirty="0" smtClean="0">
                          <a:solidFill>
                            <a:schemeClr val="tx1"/>
                          </a:solidFill>
                          <a:latin typeface="Georgia Pro Cond" panose="02040506050405020303" pitchFamily="18" charset="0"/>
                          <a:ea typeface="+mj-ea"/>
                        </a:rPr>
                        <a:t>16:00 – 18:00 (Korean time) *For online meetings</a:t>
                      </a:r>
                      <a:endParaRPr lang="en-US" sz="2000" b="0" dirty="0">
                        <a:solidFill>
                          <a:schemeClr val="tx1"/>
                        </a:solidFill>
                        <a:latin typeface="Georgia Pro Cond" panose="02040506050405020303" pitchFamily="18" charset="0"/>
                        <a:ea typeface="+mj-ea"/>
                      </a:endParaRPr>
                    </a:p>
                  </a:txBody>
                  <a:tcP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77414507"/>
                  </a:ext>
                </a:extLst>
              </a:tr>
              <a:tr h="762000">
                <a:tc>
                  <a:txBody>
                    <a:bodyPr/>
                    <a:lstStyle/>
                    <a:p>
                      <a:pPr marL="342900" indent="-342900">
                        <a:buFont typeface="Arial" panose="020B0604020202020204" pitchFamily="34" charset="0"/>
                        <a:buChar char="•"/>
                      </a:pPr>
                      <a:r>
                        <a:rPr lang="en-US" altLang="ko-KR" sz="2000" b="0" dirty="0" smtClean="0">
                          <a:solidFill>
                            <a:schemeClr val="tx1"/>
                          </a:solidFill>
                          <a:latin typeface="Georgia Pro Cond" panose="02040506050405020303" pitchFamily="18" charset="0"/>
                          <a:ea typeface="+mj-ea"/>
                        </a:rPr>
                        <a:t>Venue</a:t>
                      </a:r>
                      <a:endParaRPr lang="en-US" sz="2000" b="0" dirty="0">
                        <a:solidFill>
                          <a:schemeClr val="tx1"/>
                        </a:solidFill>
                        <a:latin typeface="Georgia Pro Cond" panose="02040506050405020303" pitchFamily="18" charset="0"/>
                        <a:ea typeface="+mj-ea"/>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3">
                  <a:txBody>
                    <a:bodyPr/>
                    <a:lstStyle/>
                    <a:p>
                      <a:pPr algn="l"/>
                      <a:r>
                        <a:rPr lang="en-US" sz="2000" b="0" dirty="0" smtClean="0">
                          <a:solidFill>
                            <a:schemeClr val="tx1"/>
                          </a:solidFill>
                          <a:latin typeface="Georgia Pro Cond" panose="02040506050405020303" pitchFamily="18" charset="0"/>
                          <a:ea typeface="+mj-ea"/>
                        </a:rPr>
                        <a:t>     Swiss </a:t>
                      </a:r>
                      <a:r>
                        <a:rPr lang="en-US" sz="2000" b="0" dirty="0">
                          <a:solidFill>
                            <a:schemeClr val="tx1"/>
                          </a:solidFill>
                          <a:latin typeface="Georgia Pro Cond" panose="02040506050405020303" pitchFamily="18" charset="0"/>
                          <a:ea typeface="+mj-ea"/>
                        </a:rPr>
                        <a:t>Smart Factory, Swiss Innovation Park Biel/Bienne</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a:p>
                  </a:txBody>
                  <a:tcPr>
                    <a:lnT w="12700" cap="flat" cmpd="sng" algn="ctr">
                      <a:solidFill>
                        <a:schemeClr val="tx1"/>
                      </a:solidFill>
                      <a:prstDash val="solid"/>
                      <a:round/>
                      <a:headEnd type="none" w="med" len="med"/>
                      <a:tailEnd type="none" w="med" len="med"/>
                    </a:lnT>
                  </a:tcPr>
                </a:tc>
                <a:tc hMerge="1">
                  <a:txBody>
                    <a:bodyPr/>
                    <a:lstStyle/>
                    <a:p>
                      <a:endParaRPr lang="en-US" dirty="0"/>
                    </a:p>
                  </a:txBody>
                  <a:tcP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78301516"/>
                  </a:ext>
                </a:extLst>
              </a:tr>
              <a:tr h="685800">
                <a:tc>
                  <a:txBody>
                    <a:bodyPr/>
                    <a:lstStyle/>
                    <a:p>
                      <a:pPr marL="342900" indent="-342900">
                        <a:buFont typeface="Arial" panose="020B0604020202020204" pitchFamily="34" charset="0"/>
                        <a:buChar char="•"/>
                      </a:pPr>
                      <a:r>
                        <a:rPr lang="en-US" sz="2000" b="0" dirty="0" smtClean="0">
                          <a:solidFill>
                            <a:schemeClr val="tx1"/>
                          </a:solidFill>
                          <a:latin typeface="Georgia Pro Cond" panose="02040506050405020303" pitchFamily="18" charset="0"/>
                          <a:ea typeface="+mj-ea"/>
                        </a:rPr>
                        <a:t>Program</a:t>
                      </a:r>
                      <a:endParaRPr lang="en-US" sz="2000" b="0" dirty="0">
                        <a:solidFill>
                          <a:schemeClr val="tx1"/>
                        </a:solidFill>
                        <a:latin typeface="Georgia Pro Cond" panose="02040506050405020303" pitchFamily="18" charset="0"/>
                        <a:ea typeface="+mj-ea"/>
                      </a:endParaRPr>
                    </a:p>
                  </a:txBody>
                  <a:tcPr anchor="ct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US" altLang="ko-KR" sz="2000" b="0" dirty="0" smtClean="0">
                          <a:solidFill>
                            <a:schemeClr val="tx1"/>
                          </a:solidFill>
                          <a:latin typeface="Georgia Pro Cond" panose="02040506050405020303" pitchFamily="18" charset="0"/>
                          <a:ea typeface="+mj-ea"/>
                        </a:rPr>
                        <a:t>Forum</a:t>
                      </a:r>
                      <a:r>
                        <a:rPr lang="ko-KR" altLang="en-US" sz="2000" b="0" dirty="0" smtClean="0">
                          <a:solidFill>
                            <a:schemeClr val="tx1"/>
                          </a:solidFill>
                          <a:latin typeface="Georgia Pro Cond" panose="02040506050405020303" pitchFamily="18" charset="0"/>
                          <a:ea typeface="+mj-ea"/>
                        </a:rPr>
                        <a:t> </a:t>
                      </a:r>
                      <a:r>
                        <a:rPr lang="en-US" altLang="ko-KR" sz="2000" b="0" dirty="0" smtClean="0">
                          <a:solidFill>
                            <a:schemeClr val="tx1"/>
                          </a:solidFill>
                          <a:latin typeface="Georgia Pro Cond" panose="02040506050405020303" pitchFamily="18" charset="0"/>
                          <a:ea typeface="+mj-ea"/>
                        </a:rPr>
                        <a:t> </a:t>
                      </a:r>
                      <a:endParaRPr lang="en-US" sz="2000" b="0" dirty="0">
                        <a:solidFill>
                          <a:schemeClr val="tx1"/>
                        </a:solidFill>
                        <a:latin typeface="Georgia Pro Cond" panose="02040506050405020303" pitchFamily="18" charset="0"/>
                        <a:ea typeface="+mj-ea"/>
                      </a:endParaRPr>
                    </a:p>
                  </a:txBody>
                  <a:tcPr anchor="ct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gridSpan="2">
                  <a:txBody>
                    <a:bodyPr/>
                    <a:lstStyle/>
                    <a:p>
                      <a:pPr marL="162125" lvl="1" indent="0">
                        <a:lnSpc>
                          <a:spcPct val="200000"/>
                        </a:lnSpc>
                        <a:buFont typeface="Arial"/>
                        <a:buNone/>
                      </a:pPr>
                      <a:r>
                        <a:rPr lang="en-US" sz="2000" b="0" dirty="0" smtClean="0">
                          <a:solidFill>
                            <a:schemeClr val="tx1"/>
                          </a:solidFill>
                          <a:latin typeface="Georgia Pro Cond" panose="02040506050405020303" pitchFamily="18" charset="0"/>
                          <a:ea typeface="DM Sans" panose="020B0600000101010101" charset="-127"/>
                        </a:rPr>
                        <a:t>Korea-Switzerland Smart Industry Introduction</a:t>
                      </a:r>
                      <a:endParaRPr lang="en-US" sz="2000" b="0" dirty="0">
                        <a:solidFill>
                          <a:schemeClr val="tx1"/>
                        </a:solidFill>
                        <a:latin typeface="Georgia Pro Cond" panose="02040506050405020303" pitchFamily="18" charset="0"/>
                        <a:ea typeface="DM Sans" panose="020B0600000101010101" charset="-127"/>
                      </a:endParaRPr>
                    </a:p>
                  </a:txBody>
                  <a:tcPr anchor="ct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hMerge="1">
                  <a:txBody>
                    <a:bodyPr/>
                    <a:lstStyle/>
                    <a:p>
                      <a:endParaRPr lang="en-US"/>
                    </a:p>
                  </a:txBody>
                  <a:tcPr/>
                </a:tc>
                <a:extLst>
                  <a:ext uri="{0D108BD9-81ED-4DB2-BD59-A6C34878D82A}">
                    <a16:rowId xmlns:a16="http://schemas.microsoft.com/office/drawing/2014/main" val="578130890"/>
                  </a:ext>
                </a:extLst>
              </a:tr>
              <a:tr h="762000">
                <a:tc>
                  <a:txBody>
                    <a:bodyPr/>
                    <a:lstStyle/>
                    <a:p>
                      <a:endParaRPr lang="en-US" sz="2000" b="0" dirty="0">
                        <a:solidFill>
                          <a:schemeClr val="tx1"/>
                        </a:solidFill>
                        <a:latin typeface="Georgia Pro Cond" panose="02040506050405020303" pitchFamily="18" charset="0"/>
                        <a:ea typeface="+mj-ea"/>
                      </a:endParaRPr>
                    </a:p>
                  </a:txBody>
                  <a:tcPr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ko-KR" altLang="en-US" sz="2000" b="0" dirty="0" smtClean="0">
                          <a:solidFill>
                            <a:schemeClr val="tx1"/>
                          </a:solidFill>
                          <a:latin typeface="Georgia Pro Cond" panose="02040506050405020303" pitchFamily="18" charset="0"/>
                          <a:ea typeface="+mj-ea"/>
                        </a:rPr>
                        <a:t> </a:t>
                      </a:r>
                      <a:r>
                        <a:rPr lang="en-US" altLang="ko-KR" sz="2000" b="0" dirty="0" smtClean="0">
                          <a:solidFill>
                            <a:schemeClr val="tx1"/>
                          </a:solidFill>
                          <a:latin typeface="Georgia Pro Cond" panose="02040506050405020303" pitchFamily="18" charset="0"/>
                          <a:ea typeface="+mj-ea"/>
                        </a:rPr>
                        <a:t>1:1 Business</a:t>
                      </a:r>
                      <a:r>
                        <a:rPr lang="en-US" altLang="ko-KR" sz="2000" b="0" baseline="0" dirty="0" smtClean="0">
                          <a:solidFill>
                            <a:schemeClr val="tx1"/>
                          </a:solidFill>
                          <a:latin typeface="Georgia Pro Cond" panose="02040506050405020303" pitchFamily="18" charset="0"/>
                          <a:ea typeface="+mj-ea"/>
                        </a:rPr>
                        <a:t> meeting</a:t>
                      </a:r>
                      <a:endParaRPr lang="en-US" sz="2000" b="0" dirty="0">
                        <a:solidFill>
                          <a:schemeClr val="tx1"/>
                        </a:solidFill>
                        <a:latin typeface="Georgia Pro Cond" panose="02040506050405020303" pitchFamily="18" charset="0"/>
                        <a:ea typeface="+mj-ea"/>
                      </a:endParaRPr>
                    </a:p>
                  </a:txBody>
                  <a:tcPr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marL="162125" lvl="1">
                        <a:lnSpc>
                          <a:spcPct val="200000"/>
                        </a:lnSpc>
                      </a:pPr>
                      <a:r>
                        <a:rPr lang="en-US" sz="2000" b="0" dirty="0" smtClean="0">
                          <a:solidFill>
                            <a:schemeClr val="tx1"/>
                          </a:solidFill>
                          <a:latin typeface="Georgia Pro Cond" panose="02040506050405020303" pitchFamily="18" charset="0"/>
                          <a:ea typeface="DM Sans" panose="020B0600000101010101" charset="-127"/>
                        </a:rPr>
                        <a:t>1:1 Meeting with Korean companies   </a:t>
                      </a:r>
                      <a:endParaRPr lang="en-US" sz="2000" b="0" dirty="0">
                        <a:solidFill>
                          <a:schemeClr val="tx1"/>
                        </a:solidFill>
                        <a:latin typeface="Georgia Pro Cond" panose="02040506050405020303" pitchFamily="18" charset="0"/>
                        <a:ea typeface="DM Sans" panose="020B0600000101010101" charset="-127"/>
                      </a:endParaRPr>
                    </a:p>
                  </a:txBody>
                  <a:tcPr anchor="ct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dirty="0"/>
                    </a:p>
                  </a:txBody>
                  <a:tcPr/>
                </a:tc>
                <a:extLst>
                  <a:ext uri="{0D108BD9-81ED-4DB2-BD59-A6C34878D82A}">
                    <a16:rowId xmlns:a16="http://schemas.microsoft.com/office/drawing/2014/main" val="98053626"/>
                  </a:ext>
                </a:extLst>
              </a:tr>
              <a:tr h="790498">
                <a:tc>
                  <a:txBody>
                    <a:bodyPr/>
                    <a:lstStyle/>
                    <a:p>
                      <a:pPr marL="342900" indent="-342900">
                        <a:buFont typeface="Arial" panose="020B0604020202020204" pitchFamily="34" charset="0"/>
                        <a:buChar char="•"/>
                      </a:pPr>
                      <a:r>
                        <a:rPr lang="en-US" altLang="ko-KR" sz="2000" b="0" dirty="0" smtClean="0">
                          <a:solidFill>
                            <a:schemeClr val="tx1"/>
                          </a:solidFill>
                          <a:latin typeface="Georgia Pro Cond" panose="02040506050405020303" pitchFamily="18" charset="0"/>
                          <a:ea typeface="+mj-ea"/>
                        </a:rPr>
                        <a:t>Contact</a:t>
                      </a:r>
                      <a:endParaRPr lang="en-US" sz="2000" b="0" dirty="0">
                        <a:solidFill>
                          <a:schemeClr val="tx1"/>
                        </a:solidFill>
                        <a:latin typeface="Georgia Pro Cond" panose="02040506050405020303" pitchFamily="18" charset="0"/>
                        <a:ea typeface="+mj-ea"/>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2000" b="0" dirty="0" smtClean="0">
                          <a:solidFill>
                            <a:schemeClr val="tx1"/>
                          </a:solidFill>
                          <a:latin typeface="Georgia Pro Cond" panose="02040506050405020303" pitchFamily="18" charset="0"/>
                          <a:ea typeface="+mj-ea"/>
                        </a:rPr>
                        <a:t>Sungjong Kim</a:t>
                      </a:r>
                      <a:endParaRPr lang="en-US" sz="2000" b="0" dirty="0">
                        <a:solidFill>
                          <a:schemeClr val="tx1"/>
                        </a:solidFill>
                        <a:latin typeface="Georgia Pro Cond" panose="02040506050405020303" pitchFamily="18" charset="0"/>
                        <a:ea typeface="+mj-ea"/>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US" sz="2000" b="0" dirty="0" smtClean="0">
                          <a:solidFill>
                            <a:schemeClr val="tx1"/>
                          </a:solidFill>
                          <a:latin typeface="Georgia Pro Cond" panose="02040506050405020303" pitchFamily="18" charset="0"/>
                          <a:ea typeface="+mj-ea"/>
                          <a:hlinkClick r:id="rId6"/>
                        </a:rPr>
                        <a:t>sj.kim@kotra.ch</a:t>
                      </a:r>
                      <a:r>
                        <a:rPr lang="en-US" sz="2000" b="0" dirty="0" smtClean="0">
                          <a:solidFill>
                            <a:schemeClr val="tx1"/>
                          </a:solidFill>
                          <a:latin typeface="Georgia Pro Cond" panose="02040506050405020303" pitchFamily="18" charset="0"/>
                          <a:ea typeface="+mj-ea"/>
                        </a:rPr>
                        <a:t> </a:t>
                      </a:r>
                      <a:r>
                        <a:rPr lang="en-US" sz="2000" b="0" dirty="0">
                          <a:solidFill>
                            <a:schemeClr val="tx1"/>
                          </a:solidFill>
                          <a:latin typeface="Georgia Pro Cond" panose="02040506050405020303" pitchFamily="18" charset="0"/>
                          <a:ea typeface="+mj-ea"/>
                        </a:rPr>
                        <a:t>/ </a:t>
                      </a:r>
                      <a:r>
                        <a:rPr lang="en-US" sz="2000" b="0" dirty="0" smtClean="0">
                          <a:solidFill>
                            <a:schemeClr val="tx1"/>
                          </a:solidFill>
                          <a:latin typeface="Georgia Pro Cond" panose="02040506050405020303" pitchFamily="18" charset="0"/>
                          <a:ea typeface="+mj-ea"/>
                        </a:rPr>
                        <a:t>Tel</a:t>
                      </a:r>
                      <a:r>
                        <a:rPr lang="ko-KR" altLang="en-US" sz="2000" b="0" dirty="0" smtClean="0">
                          <a:solidFill>
                            <a:schemeClr val="tx1"/>
                          </a:solidFill>
                          <a:latin typeface="Georgia Pro Cond" panose="02040506050405020303" pitchFamily="18" charset="0"/>
                          <a:ea typeface="+mj-ea"/>
                        </a:rPr>
                        <a:t> </a:t>
                      </a:r>
                      <a:r>
                        <a:rPr lang="en-US" altLang="ko-KR" sz="2000" b="0" dirty="0">
                          <a:solidFill>
                            <a:schemeClr val="tx1"/>
                          </a:solidFill>
                          <a:latin typeface="Georgia Pro Cond" panose="02040506050405020303" pitchFamily="18" charset="0"/>
                          <a:ea typeface="+mj-ea"/>
                        </a:rPr>
                        <a:t>: +41 44 503 5307)</a:t>
                      </a:r>
                      <a:endParaRPr lang="en-US" sz="2000" b="0" dirty="0">
                        <a:solidFill>
                          <a:schemeClr val="tx1"/>
                        </a:solidFill>
                        <a:latin typeface="Georgia Pro Cond" panose="02040506050405020303" pitchFamily="18" charset="0"/>
                        <a:ea typeface="+mj-ea"/>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dirty="0"/>
                    </a:p>
                  </a:txBody>
                  <a:tcPr/>
                </a:tc>
                <a:extLst>
                  <a:ext uri="{0D108BD9-81ED-4DB2-BD59-A6C34878D82A}">
                    <a16:rowId xmlns:a16="http://schemas.microsoft.com/office/drawing/2014/main" val="3680252156"/>
                  </a:ext>
                </a:extLst>
              </a:tr>
              <a:tr h="657302">
                <a:tc>
                  <a:txBody>
                    <a:bodyPr/>
                    <a:lstStyle/>
                    <a:p>
                      <a:pPr marL="342900" indent="-342900">
                        <a:buFont typeface="Arial" panose="020B0604020202020204" pitchFamily="34" charset="0"/>
                        <a:buChar char="•"/>
                      </a:pPr>
                      <a:r>
                        <a:rPr lang="en-US" sz="2000" b="0" dirty="0" smtClean="0">
                          <a:solidFill>
                            <a:schemeClr val="tx1"/>
                          </a:solidFill>
                          <a:latin typeface="Georgia Pro Cond" panose="02040506050405020303" pitchFamily="18" charset="0"/>
                          <a:ea typeface="+mj-ea"/>
                        </a:rPr>
                        <a:t>Registration</a:t>
                      </a:r>
                      <a:endParaRPr lang="en-US" sz="2000" b="0" dirty="0">
                        <a:solidFill>
                          <a:schemeClr val="tx1"/>
                        </a:solidFill>
                        <a:latin typeface="Georgia Pro Cond" panose="02040506050405020303" pitchFamily="18" charset="0"/>
                        <a:ea typeface="+mj-ea"/>
                      </a:endParaRPr>
                    </a:p>
                  </a:txBody>
                  <a:tcPr anchor="ctr">
                    <a:lnT w="12700" cap="flat" cmpd="sng" algn="ctr">
                      <a:solidFill>
                        <a:schemeClr val="tx1"/>
                      </a:solidFill>
                      <a:prstDash val="solid"/>
                      <a:round/>
                      <a:headEnd type="none" w="med" len="med"/>
                      <a:tailEnd type="none" w="med" len="med"/>
                    </a:lnT>
                    <a:noFill/>
                  </a:tcPr>
                </a:tc>
                <a:tc gridSpan="3">
                  <a:txBody>
                    <a:bodyPr/>
                    <a:lstStyle/>
                    <a:p>
                      <a:r>
                        <a:rPr lang="en-US" sz="2000" b="0" baseline="0" dirty="0" smtClean="0">
                          <a:solidFill>
                            <a:srgbClr val="263F6B"/>
                          </a:solidFill>
                          <a:latin typeface="Georgia Pro Cond" panose="02040506050405020303" pitchFamily="18" charset="0"/>
                          <a:ea typeface="DM Sans" panose="020B0600000101010101" charset="-127"/>
                          <a:hlinkClick r:id="rId7"/>
                        </a:rPr>
                        <a:t>https://forms.gle/kHst2Pfq9GZDNMHU8 </a:t>
                      </a:r>
                      <a:endParaRPr lang="en-US" sz="2000" b="0" baseline="0" dirty="0">
                        <a:solidFill>
                          <a:schemeClr val="tx1"/>
                        </a:solidFill>
                        <a:latin typeface="Georgia Pro Cond" panose="02040506050405020303" pitchFamily="18" charset="0"/>
                        <a:ea typeface="+mj-ea"/>
                      </a:endParaRPr>
                    </a:p>
                  </a:txBody>
                  <a:tcPr anchor="ctr">
                    <a:lnT w="12700" cap="flat" cmpd="sng" algn="ctr">
                      <a:solidFill>
                        <a:schemeClr val="tx1"/>
                      </a:solidFill>
                      <a:prstDash val="solid"/>
                      <a:round/>
                      <a:headEnd type="none" w="med" len="med"/>
                      <a:tailEnd type="none" w="med" len="med"/>
                    </a:lnT>
                    <a:noFill/>
                  </a:tcPr>
                </a:tc>
                <a:tc hMerge="1">
                  <a:txBody>
                    <a:bodyPr/>
                    <a:lstStyle/>
                    <a:p>
                      <a:endParaRPr lang="en-US"/>
                    </a:p>
                  </a:txBody>
                  <a:tcPr>
                    <a:lnT w="12700" cap="flat" cmpd="sng" algn="ctr">
                      <a:solidFill>
                        <a:schemeClr val="tx1"/>
                      </a:solidFill>
                      <a:prstDash val="solid"/>
                      <a:round/>
                      <a:headEnd type="none" w="med" len="med"/>
                      <a:tailEnd type="none" w="med" len="med"/>
                    </a:lnT>
                  </a:tcPr>
                </a:tc>
                <a:tc hMerge="1">
                  <a:txBody>
                    <a:bodyPr/>
                    <a:lstStyle/>
                    <a:p>
                      <a:endParaRPr lang="en-US"/>
                    </a:p>
                  </a:txBody>
                  <a:tcPr/>
                </a:tc>
                <a:extLst>
                  <a:ext uri="{0D108BD9-81ED-4DB2-BD59-A6C34878D82A}">
                    <a16:rowId xmlns:a16="http://schemas.microsoft.com/office/drawing/2014/main" val="3842077137"/>
                  </a:ext>
                </a:extLst>
              </a:tr>
            </a:tbl>
          </a:graphicData>
        </a:graphic>
      </p:graphicFrame>
      <p:sp>
        <p:nvSpPr>
          <p:cNvPr id="11" name="직사각형 10"/>
          <p:cNvSpPr/>
          <p:nvPr/>
        </p:nvSpPr>
        <p:spPr>
          <a:xfrm>
            <a:off x="322191" y="165457"/>
            <a:ext cx="16137009" cy="2554545"/>
          </a:xfrm>
          <a:prstGeom prst="rect">
            <a:avLst/>
          </a:prstGeom>
        </p:spPr>
        <p:txBody>
          <a:bodyPr wrap="square">
            <a:spAutoFit/>
          </a:bodyPr>
          <a:lstStyle/>
          <a:p>
            <a:r>
              <a:rPr lang="en-US" sz="8000" dirty="0">
                <a:solidFill>
                  <a:srgbClr val="002060"/>
                </a:solidFill>
                <a:latin typeface="Montserrat Ultra-Bold Italics"/>
              </a:rPr>
              <a:t>KOREA</a:t>
            </a:r>
            <a:r>
              <a:rPr lang="en-US" sz="8000" dirty="0">
                <a:solidFill>
                  <a:schemeClr val="accent1"/>
                </a:solidFill>
                <a:latin typeface="Montserrat Ultra-Bold Italics"/>
              </a:rPr>
              <a:t> </a:t>
            </a:r>
            <a:r>
              <a:rPr lang="en-US" sz="8000" dirty="0">
                <a:solidFill>
                  <a:srgbClr val="FF0000"/>
                </a:solidFill>
                <a:latin typeface="Montserrat Ultra-Bold Italics"/>
              </a:rPr>
              <a:t>SWITZERLAND</a:t>
            </a:r>
          </a:p>
          <a:p>
            <a:r>
              <a:rPr lang="en-US" sz="8000" dirty="0">
                <a:latin typeface="Montserrat Ultra-Bold Italics"/>
              </a:rPr>
              <a:t>SMART INDUSTRY DAY 2024</a:t>
            </a:r>
            <a:endParaRPr lang="en-US" sz="8800" dirty="0">
              <a:latin typeface="Montserrat Ultra-Bold Italics"/>
            </a:endParaRPr>
          </a:p>
        </p:txBody>
      </p:sp>
      <p:sp>
        <p:nvSpPr>
          <p:cNvPr id="14" name="Freeform 23"/>
          <p:cNvSpPr/>
          <p:nvPr/>
        </p:nvSpPr>
        <p:spPr>
          <a:xfrm>
            <a:off x="14020800" y="330529"/>
            <a:ext cx="1247896" cy="1100359"/>
          </a:xfrm>
          <a:custGeom>
            <a:avLst/>
            <a:gdLst/>
            <a:ahLst/>
            <a:cxnLst/>
            <a:rect l="l" t="t" r="r" b="b"/>
            <a:pathLst>
              <a:path w="1360783" h="1360783">
                <a:moveTo>
                  <a:pt x="0" y="0"/>
                </a:moveTo>
                <a:lnTo>
                  <a:pt x="1360783" y="0"/>
                </a:lnTo>
                <a:lnTo>
                  <a:pt x="1360783" y="1360783"/>
                </a:lnTo>
                <a:lnTo>
                  <a:pt x="0" y="1360783"/>
                </a:lnTo>
                <a:lnTo>
                  <a:pt x="0" y="0"/>
                </a:lnTo>
                <a:close/>
              </a:path>
            </a:pathLst>
          </a:custGeom>
          <a:blipFill>
            <a:blip r:embed="rId8"/>
            <a:stretch>
              <a:fillRect/>
            </a:stretch>
          </a:blipFill>
        </p:spPr>
      </p:sp>
      <p:sp>
        <p:nvSpPr>
          <p:cNvPr id="15" name="Freeform 24"/>
          <p:cNvSpPr/>
          <p:nvPr/>
        </p:nvSpPr>
        <p:spPr>
          <a:xfrm>
            <a:off x="12877800" y="404952"/>
            <a:ext cx="1143000" cy="951514"/>
          </a:xfrm>
          <a:custGeom>
            <a:avLst/>
            <a:gdLst/>
            <a:ahLst/>
            <a:cxnLst/>
            <a:rect l="l" t="t" r="r" b="b"/>
            <a:pathLst>
              <a:path w="1109907" h="1109907">
                <a:moveTo>
                  <a:pt x="0" y="0"/>
                </a:moveTo>
                <a:lnTo>
                  <a:pt x="1109907" y="0"/>
                </a:lnTo>
                <a:lnTo>
                  <a:pt x="1109907" y="1109907"/>
                </a:lnTo>
                <a:lnTo>
                  <a:pt x="0" y="1109907"/>
                </a:lnTo>
                <a:lnTo>
                  <a:pt x="0" y="0"/>
                </a:lnTo>
                <a:close/>
              </a:path>
            </a:pathLst>
          </a:custGeom>
          <a:blipFill>
            <a:blip r:embed="rId9"/>
            <a:stretch>
              <a:fillRect/>
            </a:stretch>
          </a:blipFill>
        </p:spPr>
      </p:sp>
      <p:sp>
        <p:nvSpPr>
          <p:cNvPr id="16" name="AutoShape 8"/>
          <p:cNvSpPr/>
          <p:nvPr/>
        </p:nvSpPr>
        <p:spPr>
          <a:xfrm>
            <a:off x="325288" y="9998924"/>
            <a:ext cx="12552512" cy="21375"/>
          </a:xfrm>
          <a:prstGeom prst="line">
            <a:avLst/>
          </a:prstGeom>
          <a:ln w="19050" cap="rnd">
            <a:solidFill>
              <a:schemeClr val="tx1"/>
            </a:solidFill>
            <a:prstDash val="solid"/>
            <a:headEnd type="none" w="sm" len="sm"/>
            <a:tailEnd type="none" w="sm" len="sm"/>
          </a:ln>
        </p:spPr>
      </p:sp>
      <p:sp>
        <p:nvSpPr>
          <p:cNvPr id="17" name="AutoShape 8"/>
          <p:cNvSpPr/>
          <p:nvPr/>
        </p:nvSpPr>
        <p:spPr>
          <a:xfrm>
            <a:off x="325288" y="3695700"/>
            <a:ext cx="12552512" cy="21375"/>
          </a:xfrm>
          <a:prstGeom prst="line">
            <a:avLst/>
          </a:prstGeom>
          <a:ln w="19050" cap="rnd">
            <a:solidFill>
              <a:schemeClr val="tx1"/>
            </a:solidFill>
            <a:prstDash val="solid"/>
            <a:headEnd type="none" w="sm" len="sm"/>
            <a:tailEnd type="none" w="sm" len="sm"/>
          </a:ln>
        </p:spPr>
      </p:sp>
    </p:spTree>
    <p:extLst>
      <p:ext uri="{BB962C8B-B14F-4D97-AF65-F5344CB8AC3E}">
        <p14:creationId xmlns:p14="http://schemas.microsoft.com/office/powerpoint/2010/main" val="6440915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4F4F4"/>
        </a:solidFill>
        <a:effectLst/>
      </p:bgPr>
    </p:bg>
    <p:spTree>
      <p:nvGrpSpPr>
        <p:cNvPr id="1" name=""/>
        <p:cNvGrpSpPr/>
        <p:nvPr/>
      </p:nvGrpSpPr>
      <p:grpSpPr>
        <a:xfrm>
          <a:off x="0" y="0"/>
          <a:ext cx="0" cy="0"/>
          <a:chOff x="0" y="0"/>
          <a:chExt cx="0" cy="0"/>
        </a:xfrm>
      </p:grpSpPr>
      <p:sp>
        <p:nvSpPr>
          <p:cNvPr id="2" name="AutoShape 2"/>
          <p:cNvSpPr/>
          <p:nvPr/>
        </p:nvSpPr>
        <p:spPr>
          <a:xfrm rot="-1753206">
            <a:off x="-1179979" y="2313483"/>
            <a:ext cx="25783492" cy="9586163"/>
          </a:xfrm>
          <a:prstGeom prst="rect">
            <a:avLst/>
          </a:prstGeom>
          <a:solidFill>
            <a:srgbClr val="545454">
              <a:alpha val="4706"/>
            </a:srgbClr>
          </a:solidFill>
        </p:spPr>
      </p:sp>
      <p:sp>
        <p:nvSpPr>
          <p:cNvPr id="3" name="AutoShape 3"/>
          <p:cNvSpPr/>
          <p:nvPr/>
        </p:nvSpPr>
        <p:spPr>
          <a:xfrm rot="2700000">
            <a:off x="-1144690" y="8876781"/>
            <a:ext cx="3533853" cy="1683741"/>
          </a:xfrm>
          <a:prstGeom prst="rect">
            <a:avLst/>
          </a:prstGeom>
          <a:solidFill>
            <a:srgbClr val="213559"/>
          </a:solidFill>
        </p:spPr>
      </p:sp>
      <p:sp>
        <p:nvSpPr>
          <p:cNvPr id="4" name="AutoShape 4"/>
          <p:cNvSpPr/>
          <p:nvPr/>
        </p:nvSpPr>
        <p:spPr>
          <a:xfrm rot="2700000">
            <a:off x="16542616" y="-86886"/>
            <a:ext cx="2801841" cy="1243700"/>
          </a:xfrm>
          <a:prstGeom prst="rect">
            <a:avLst/>
          </a:prstGeom>
          <a:solidFill>
            <a:srgbClr val="213559"/>
          </a:solidFill>
        </p:spPr>
      </p:sp>
      <p:grpSp>
        <p:nvGrpSpPr>
          <p:cNvPr id="5" name="Group 5"/>
          <p:cNvGrpSpPr/>
          <p:nvPr/>
        </p:nvGrpSpPr>
        <p:grpSpPr>
          <a:xfrm>
            <a:off x="459805" y="5785491"/>
            <a:ext cx="9265207" cy="3307177"/>
            <a:chOff x="0" y="0"/>
            <a:chExt cx="2770460" cy="1124015"/>
          </a:xfrm>
        </p:grpSpPr>
        <p:sp>
          <p:nvSpPr>
            <p:cNvPr id="6" name="Freeform 6"/>
            <p:cNvSpPr/>
            <p:nvPr/>
          </p:nvSpPr>
          <p:spPr>
            <a:xfrm>
              <a:off x="0" y="0"/>
              <a:ext cx="2770460" cy="1124015"/>
            </a:xfrm>
            <a:custGeom>
              <a:avLst/>
              <a:gdLst/>
              <a:ahLst/>
              <a:cxnLst/>
              <a:rect l="l" t="t" r="r" b="b"/>
              <a:pathLst>
                <a:path w="2770460" h="1124015">
                  <a:moveTo>
                    <a:pt x="2646000" y="1124015"/>
                  </a:moveTo>
                  <a:lnTo>
                    <a:pt x="124460" y="1124015"/>
                  </a:lnTo>
                  <a:cubicBezTo>
                    <a:pt x="55880" y="1124015"/>
                    <a:pt x="0" y="1068135"/>
                    <a:pt x="0" y="999555"/>
                  </a:cubicBezTo>
                  <a:lnTo>
                    <a:pt x="0" y="124460"/>
                  </a:lnTo>
                  <a:cubicBezTo>
                    <a:pt x="0" y="55880"/>
                    <a:pt x="55880" y="0"/>
                    <a:pt x="124460" y="0"/>
                  </a:cubicBezTo>
                  <a:lnTo>
                    <a:pt x="2646000" y="0"/>
                  </a:lnTo>
                  <a:cubicBezTo>
                    <a:pt x="2714580" y="0"/>
                    <a:pt x="2770460" y="55880"/>
                    <a:pt x="2770460" y="124460"/>
                  </a:cubicBezTo>
                  <a:lnTo>
                    <a:pt x="2770460" y="999555"/>
                  </a:lnTo>
                  <a:cubicBezTo>
                    <a:pt x="2770460" y="1068135"/>
                    <a:pt x="2714580" y="1124015"/>
                    <a:pt x="2646000" y="1124015"/>
                  </a:cubicBezTo>
                  <a:close/>
                </a:path>
              </a:pathLst>
            </a:custGeom>
            <a:solidFill>
              <a:srgbClr val="263F6B"/>
            </a:solidFill>
          </p:spPr>
        </p:sp>
      </p:grpSp>
      <p:grpSp>
        <p:nvGrpSpPr>
          <p:cNvPr id="7" name="Group 7"/>
          <p:cNvGrpSpPr/>
          <p:nvPr/>
        </p:nvGrpSpPr>
        <p:grpSpPr>
          <a:xfrm>
            <a:off x="-579891" y="771525"/>
            <a:ext cx="6320740" cy="1309890"/>
            <a:chOff x="0" y="0"/>
            <a:chExt cx="4161103" cy="660400"/>
          </a:xfrm>
        </p:grpSpPr>
        <p:sp>
          <p:nvSpPr>
            <p:cNvPr id="8" name="Freeform 8"/>
            <p:cNvSpPr/>
            <p:nvPr/>
          </p:nvSpPr>
          <p:spPr>
            <a:xfrm>
              <a:off x="0" y="0"/>
              <a:ext cx="4161103" cy="660400"/>
            </a:xfrm>
            <a:custGeom>
              <a:avLst/>
              <a:gdLst/>
              <a:ahLst/>
              <a:cxnLst/>
              <a:rect l="l" t="t" r="r" b="b"/>
              <a:pathLst>
                <a:path w="4161103" h="660400">
                  <a:moveTo>
                    <a:pt x="4036643" y="660400"/>
                  </a:moveTo>
                  <a:lnTo>
                    <a:pt x="124460" y="660400"/>
                  </a:lnTo>
                  <a:cubicBezTo>
                    <a:pt x="55880" y="660400"/>
                    <a:pt x="0" y="604520"/>
                    <a:pt x="0" y="535940"/>
                  </a:cubicBezTo>
                  <a:lnTo>
                    <a:pt x="0" y="124460"/>
                  </a:lnTo>
                  <a:cubicBezTo>
                    <a:pt x="0" y="55880"/>
                    <a:pt x="55880" y="0"/>
                    <a:pt x="124460" y="0"/>
                  </a:cubicBezTo>
                  <a:lnTo>
                    <a:pt x="4036643" y="0"/>
                  </a:lnTo>
                  <a:cubicBezTo>
                    <a:pt x="4105223" y="0"/>
                    <a:pt x="4161103" y="55880"/>
                    <a:pt x="4161103" y="124460"/>
                  </a:cubicBezTo>
                  <a:lnTo>
                    <a:pt x="4161103" y="535940"/>
                  </a:lnTo>
                  <a:cubicBezTo>
                    <a:pt x="4161103" y="604520"/>
                    <a:pt x="4105223" y="660400"/>
                    <a:pt x="4036643" y="660400"/>
                  </a:cubicBezTo>
                  <a:close/>
                </a:path>
              </a:pathLst>
            </a:custGeom>
            <a:solidFill>
              <a:srgbClr val="263F6B"/>
            </a:solidFill>
          </p:spPr>
        </p:sp>
      </p:grpSp>
      <p:grpSp>
        <p:nvGrpSpPr>
          <p:cNvPr id="9" name="Group 9"/>
          <p:cNvGrpSpPr/>
          <p:nvPr/>
        </p:nvGrpSpPr>
        <p:grpSpPr>
          <a:xfrm>
            <a:off x="12547151" y="771525"/>
            <a:ext cx="6045649" cy="1309890"/>
            <a:chOff x="0" y="0"/>
            <a:chExt cx="4161103" cy="660400"/>
          </a:xfrm>
        </p:grpSpPr>
        <p:sp>
          <p:nvSpPr>
            <p:cNvPr id="10" name="Freeform 10"/>
            <p:cNvSpPr/>
            <p:nvPr/>
          </p:nvSpPr>
          <p:spPr>
            <a:xfrm>
              <a:off x="0" y="0"/>
              <a:ext cx="4161103" cy="660400"/>
            </a:xfrm>
            <a:custGeom>
              <a:avLst/>
              <a:gdLst/>
              <a:ahLst/>
              <a:cxnLst/>
              <a:rect l="l" t="t" r="r" b="b"/>
              <a:pathLst>
                <a:path w="4161103" h="660400">
                  <a:moveTo>
                    <a:pt x="4036643" y="660400"/>
                  </a:moveTo>
                  <a:lnTo>
                    <a:pt x="124460" y="660400"/>
                  </a:lnTo>
                  <a:cubicBezTo>
                    <a:pt x="55880" y="660400"/>
                    <a:pt x="0" y="604520"/>
                    <a:pt x="0" y="535940"/>
                  </a:cubicBezTo>
                  <a:lnTo>
                    <a:pt x="0" y="124460"/>
                  </a:lnTo>
                  <a:cubicBezTo>
                    <a:pt x="0" y="55880"/>
                    <a:pt x="55880" y="0"/>
                    <a:pt x="124460" y="0"/>
                  </a:cubicBezTo>
                  <a:lnTo>
                    <a:pt x="4036643" y="0"/>
                  </a:lnTo>
                  <a:cubicBezTo>
                    <a:pt x="4105223" y="0"/>
                    <a:pt x="4161103" y="55880"/>
                    <a:pt x="4161103" y="124460"/>
                  </a:cubicBezTo>
                  <a:lnTo>
                    <a:pt x="4161103" y="535940"/>
                  </a:lnTo>
                  <a:cubicBezTo>
                    <a:pt x="4161103" y="604520"/>
                    <a:pt x="4105223" y="660400"/>
                    <a:pt x="4036643" y="660400"/>
                  </a:cubicBezTo>
                  <a:close/>
                </a:path>
              </a:pathLst>
            </a:custGeom>
            <a:solidFill>
              <a:srgbClr val="263F6B"/>
            </a:solidFill>
          </p:spPr>
        </p:sp>
      </p:grpSp>
      <p:sp>
        <p:nvSpPr>
          <p:cNvPr id="12" name="TextBox 12"/>
          <p:cNvSpPr txBox="1"/>
          <p:nvPr/>
        </p:nvSpPr>
        <p:spPr>
          <a:xfrm>
            <a:off x="3112874" y="3589599"/>
            <a:ext cx="12829490" cy="860425"/>
          </a:xfrm>
          <a:prstGeom prst="rect">
            <a:avLst/>
          </a:prstGeom>
        </p:spPr>
        <p:txBody>
          <a:bodyPr lIns="0" tIns="0" rIns="0" bIns="0" rtlCol="0" anchor="t">
            <a:spAutoFit/>
          </a:bodyPr>
          <a:lstStyle/>
          <a:p>
            <a:pPr algn="ctr">
              <a:lnSpc>
                <a:spcPts val="3500"/>
              </a:lnSpc>
            </a:pPr>
            <a:r>
              <a:rPr lang="en-US" sz="2500" spc="50" dirty="0">
                <a:solidFill>
                  <a:srgbClr val="212423"/>
                </a:solidFill>
                <a:latin typeface="Montserrat Bold"/>
              </a:rPr>
              <a:t>Enhancing Korean economy through trade promotion, foreign investment, and tech cooperation between Korean &amp; foreign companies</a:t>
            </a:r>
          </a:p>
        </p:txBody>
      </p:sp>
      <p:sp>
        <p:nvSpPr>
          <p:cNvPr id="13" name="TextBox 13"/>
          <p:cNvSpPr txBox="1"/>
          <p:nvPr/>
        </p:nvSpPr>
        <p:spPr>
          <a:xfrm>
            <a:off x="762001" y="6026845"/>
            <a:ext cx="8913234" cy="2805833"/>
          </a:xfrm>
          <a:prstGeom prst="rect">
            <a:avLst/>
          </a:prstGeom>
        </p:spPr>
        <p:txBody>
          <a:bodyPr wrap="square" lIns="0" tIns="0" rIns="0" bIns="0" rtlCol="0" anchor="t">
            <a:spAutoFit/>
          </a:bodyPr>
          <a:lstStyle/>
          <a:p>
            <a:pPr marL="440734" lvl="1" indent="-220367">
              <a:lnSpc>
                <a:spcPts val="4531"/>
              </a:lnSpc>
              <a:buFont typeface="Arial"/>
              <a:buChar char="•"/>
            </a:pPr>
            <a:r>
              <a:rPr lang="en-US" sz="2041" spc="40" dirty="0">
                <a:solidFill>
                  <a:srgbClr val="FFFFFF"/>
                </a:solidFill>
                <a:latin typeface="Montserrat Semi-Bold"/>
              </a:rPr>
              <a:t>Serves as a Global Business Platform</a:t>
            </a:r>
          </a:p>
          <a:p>
            <a:pPr marL="440734" lvl="1" indent="-220367">
              <a:lnSpc>
                <a:spcPts val="4531"/>
              </a:lnSpc>
              <a:buFont typeface="Arial"/>
              <a:buChar char="•"/>
            </a:pPr>
            <a:r>
              <a:rPr lang="en-US" sz="2041" spc="40" dirty="0">
                <a:solidFill>
                  <a:srgbClr val="FFFFFF"/>
                </a:solidFill>
                <a:latin typeface="Montserrat Semi-Bold"/>
              </a:rPr>
              <a:t>Supports business partnerships between global enterprises  and outstanding Korean SMEs</a:t>
            </a:r>
          </a:p>
          <a:p>
            <a:pPr marL="440734" lvl="1" indent="-220367">
              <a:lnSpc>
                <a:spcPts val="4531"/>
              </a:lnSpc>
              <a:buFont typeface="Arial"/>
              <a:buChar char="•"/>
            </a:pPr>
            <a:r>
              <a:rPr lang="en-US" sz="2041" spc="40" dirty="0">
                <a:solidFill>
                  <a:srgbClr val="FFFFFF"/>
                </a:solidFill>
                <a:latin typeface="Montserrat Semi-Bold"/>
              </a:rPr>
              <a:t>Provides all types of foreign investment support in Korea</a:t>
            </a:r>
          </a:p>
          <a:p>
            <a:pPr marL="440734" lvl="1" indent="-220367">
              <a:lnSpc>
                <a:spcPts val="4531"/>
              </a:lnSpc>
              <a:buFont typeface="Arial"/>
              <a:buChar char="•"/>
            </a:pPr>
            <a:r>
              <a:rPr lang="en-US" sz="2041" spc="40" dirty="0">
                <a:solidFill>
                  <a:srgbClr val="FFFFFF"/>
                </a:solidFill>
                <a:latin typeface="Montserrat Semi-Bold"/>
              </a:rPr>
              <a:t>Executes Government-Approved Projects</a:t>
            </a:r>
          </a:p>
        </p:txBody>
      </p:sp>
      <p:grpSp>
        <p:nvGrpSpPr>
          <p:cNvPr id="14" name="Group 14"/>
          <p:cNvGrpSpPr/>
          <p:nvPr/>
        </p:nvGrpSpPr>
        <p:grpSpPr>
          <a:xfrm>
            <a:off x="9829800" y="5785492"/>
            <a:ext cx="8152960" cy="3307176"/>
            <a:chOff x="0" y="0"/>
            <a:chExt cx="2826845" cy="1124015"/>
          </a:xfrm>
        </p:grpSpPr>
        <p:sp>
          <p:nvSpPr>
            <p:cNvPr id="15" name="Freeform 15"/>
            <p:cNvSpPr/>
            <p:nvPr/>
          </p:nvSpPr>
          <p:spPr>
            <a:xfrm>
              <a:off x="0" y="0"/>
              <a:ext cx="2826845" cy="1124015"/>
            </a:xfrm>
            <a:custGeom>
              <a:avLst/>
              <a:gdLst/>
              <a:ahLst/>
              <a:cxnLst/>
              <a:rect l="l" t="t" r="r" b="b"/>
              <a:pathLst>
                <a:path w="2826845" h="1124015">
                  <a:moveTo>
                    <a:pt x="2702385" y="1124015"/>
                  </a:moveTo>
                  <a:lnTo>
                    <a:pt x="124460" y="1124015"/>
                  </a:lnTo>
                  <a:cubicBezTo>
                    <a:pt x="55880" y="1124015"/>
                    <a:pt x="0" y="1068135"/>
                    <a:pt x="0" y="999555"/>
                  </a:cubicBezTo>
                  <a:lnTo>
                    <a:pt x="0" y="124460"/>
                  </a:lnTo>
                  <a:cubicBezTo>
                    <a:pt x="0" y="55880"/>
                    <a:pt x="55880" y="0"/>
                    <a:pt x="124460" y="0"/>
                  </a:cubicBezTo>
                  <a:lnTo>
                    <a:pt x="2702385" y="0"/>
                  </a:lnTo>
                  <a:cubicBezTo>
                    <a:pt x="2770965" y="0"/>
                    <a:pt x="2826845" y="55880"/>
                    <a:pt x="2826845" y="124460"/>
                  </a:cubicBezTo>
                  <a:lnTo>
                    <a:pt x="2826845" y="999555"/>
                  </a:lnTo>
                  <a:cubicBezTo>
                    <a:pt x="2826845" y="1068135"/>
                    <a:pt x="2770965" y="1124015"/>
                    <a:pt x="2702385" y="1124015"/>
                  </a:cubicBezTo>
                  <a:close/>
                </a:path>
              </a:pathLst>
            </a:custGeom>
            <a:solidFill>
              <a:srgbClr val="263F6B"/>
            </a:solidFill>
          </p:spPr>
        </p:sp>
      </p:grpSp>
      <p:sp>
        <p:nvSpPr>
          <p:cNvPr id="16" name="TextBox 16"/>
          <p:cNvSpPr txBox="1"/>
          <p:nvPr/>
        </p:nvSpPr>
        <p:spPr>
          <a:xfrm>
            <a:off x="9829800" y="6134100"/>
            <a:ext cx="8152960" cy="2571730"/>
          </a:xfrm>
          <a:prstGeom prst="rect">
            <a:avLst/>
          </a:prstGeom>
        </p:spPr>
        <p:txBody>
          <a:bodyPr wrap="square" lIns="0" tIns="0" rIns="0" bIns="0" rtlCol="0" anchor="t">
            <a:spAutoFit/>
          </a:bodyPr>
          <a:lstStyle/>
          <a:p>
            <a:pPr marL="411808" lvl="1" indent="-205904">
              <a:lnSpc>
                <a:spcPts val="3357"/>
              </a:lnSpc>
              <a:buFont typeface="Arial"/>
              <a:buChar char="•"/>
            </a:pPr>
            <a:r>
              <a:rPr lang="en-US" sz="2040" spc="38" dirty="0">
                <a:solidFill>
                  <a:srgbClr val="FFFFFF"/>
                </a:solidFill>
                <a:latin typeface="Montserrat Bold"/>
              </a:rPr>
              <a:t>Headquarters </a:t>
            </a:r>
          </a:p>
          <a:p>
            <a:pPr>
              <a:lnSpc>
                <a:spcPts val="3357"/>
              </a:lnSpc>
            </a:pPr>
            <a:r>
              <a:rPr lang="en-US" sz="2040" spc="38" dirty="0">
                <a:solidFill>
                  <a:srgbClr val="FFFFFF"/>
                </a:solidFill>
                <a:latin typeface="Montserrat Bold"/>
              </a:rPr>
              <a:t>    - (Seoul) 6 divisions 33 departments 3 centers</a:t>
            </a:r>
          </a:p>
          <a:p>
            <a:pPr>
              <a:lnSpc>
                <a:spcPts val="3357"/>
              </a:lnSpc>
            </a:pPr>
            <a:r>
              <a:rPr lang="en-US" sz="2040" spc="38" dirty="0">
                <a:solidFill>
                  <a:srgbClr val="FFFFFF"/>
                </a:solidFill>
                <a:latin typeface="Montserrat Bold"/>
              </a:rPr>
              <a:t>    - (Korea) 12 KOTRA support Centers, 1 Airport office</a:t>
            </a:r>
          </a:p>
          <a:p>
            <a:pPr marL="411808" lvl="1" indent="-205904">
              <a:lnSpc>
                <a:spcPts val="3357"/>
              </a:lnSpc>
              <a:buFont typeface="Arial"/>
              <a:buChar char="•"/>
            </a:pPr>
            <a:r>
              <a:rPr lang="en-US" sz="2040" spc="38" dirty="0">
                <a:solidFill>
                  <a:srgbClr val="FFFFFF"/>
                </a:solidFill>
                <a:latin typeface="Montserrat Bold"/>
              </a:rPr>
              <a:t>Overseas</a:t>
            </a:r>
          </a:p>
          <a:p>
            <a:pPr>
              <a:lnSpc>
                <a:spcPts val="3357"/>
              </a:lnSpc>
            </a:pPr>
            <a:r>
              <a:rPr lang="en-US" sz="2040" spc="38" dirty="0">
                <a:solidFill>
                  <a:srgbClr val="FFFFFF"/>
                </a:solidFill>
                <a:latin typeface="Montserrat Bold"/>
              </a:rPr>
              <a:t>    - 10 regional headquarters, 127 Overseas Trade Centers  </a:t>
            </a:r>
          </a:p>
          <a:p>
            <a:pPr>
              <a:lnSpc>
                <a:spcPts val="3357"/>
              </a:lnSpc>
            </a:pPr>
            <a:r>
              <a:rPr lang="en-US" sz="2040" spc="38" dirty="0">
                <a:solidFill>
                  <a:srgbClr val="FFFFFF"/>
                </a:solidFill>
                <a:latin typeface="Montserrat Bold"/>
              </a:rPr>
              <a:t>     (84 countries), 24 offices including KOTRA Zurich</a:t>
            </a:r>
            <a:endParaRPr lang="en-US" sz="1907" spc="38" dirty="0">
              <a:solidFill>
                <a:srgbClr val="FFFFFF"/>
              </a:solidFill>
              <a:latin typeface="Montserrat Bold"/>
            </a:endParaRPr>
          </a:p>
        </p:txBody>
      </p:sp>
      <p:sp>
        <p:nvSpPr>
          <p:cNvPr id="17" name="TextBox 17"/>
          <p:cNvSpPr txBox="1"/>
          <p:nvPr/>
        </p:nvSpPr>
        <p:spPr>
          <a:xfrm>
            <a:off x="6612071" y="2757054"/>
            <a:ext cx="4930507" cy="633846"/>
          </a:xfrm>
          <a:prstGeom prst="rect">
            <a:avLst/>
          </a:prstGeom>
        </p:spPr>
        <p:txBody>
          <a:bodyPr lIns="0" tIns="0" rIns="0" bIns="0" rtlCol="0" anchor="t">
            <a:spAutoFit/>
          </a:bodyPr>
          <a:lstStyle/>
          <a:p>
            <a:pPr algn="ctr">
              <a:lnSpc>
                <a:spcPts val="5588"/>
              </a:lnSpc>
            </a:pPr>
            <a:r>
              <a:rPr lang="en-US" sz="2941" spc="58" dirty="0">
                <a:solidFill>
                  <a:srgbClr val="263F6B"/>
                </a:solidFill>
                <a:latin typeface="Montserrat Ultra-Bold"/>
              </a:rPr>
              <a:t>Mission</a:t>
            </a:r>
          </a:p>
        </p:txBody>
      </p:sp>
      <p:sp>
        <p:nvSpPr>
          <p:cNvPr id="18" name="TextBox 18"/>
          <p:cNvSpPr txBox="1"/>
          <p:nvPr/>
        </p:nvSpPr>
        <p:spPr>
          <a:xfrm>
            <a:off x="2941136" y="4926274"/>
            <a:ext cx="3499197" cy="633846"/>
          </a:xfrm>
          <a:prstGeom prst="rect">
            <a:avLst/>
          </a:prstGeom>
        </p:spPr>
        <p:txBody>
          <a:bodyPr lIns="0" tIns="0" rIns="0" bIns="0" rtlCol="0" anchor="t">
            <a:spAutoFit/>
          </a:bodyPr>
          <a:lstStyle/>
          <a:p>
            <a:pPr algn="ctr">
              <a:lnSpc>
                <a:spcPts val="5588"/>
              </a:lnSpc>
            </a:pPr>
            <a:r>
              <a:rPr lang="en-US" sz="2941" spc="58">
                <a:solidFill>
                  <a:srgbClr val="263F6B"/>
                </a:solidFill>
                <a:latin typeface="Montserrat Ultra-Bold"/>
              </a:rPr>
              <a:t>Role</a:t>
            </a:r>
          </a:p>
        </p:txBody>
      </p:sp>
      <p:sp>
        <p:nvSpPr>
          <p:cNvPr id="19" name="TextBox 19"/>
          <p:cNvSpPr txBox="1"/>
          <p:nvPr/>
        </p:nvSpPr>
        <p:spPr>
          <a:xfrm>
            <a:off x="12281394" y="4953000"/>
            <a:ext cx="3499197" cy="633846"/>
          </a:xfrm>
          <a:prstGeom prst="rect">
            <a:avLst/>
          </a:prstGeom>
        </p:spPr>
        <p:txBody>
          <a:bodyPr lIns="0" tIns="0" rIns="0" bIns="0" rtlCol="0" anchor="t">
            <a:spAutoFit/>
          </a:bodyPr>
          <a:lstStyle/>
          <a:p>
            <a:pPr algn="ctr">
              <a:lnSpc>
                <a:spcPts val="5588"/>
              </a:lnSpc>
            </a:pPr>
            <a:r>
              <a:rPr lang="en-US" sz="2941" spc="58">
                <a:solidFill>
                  <a:srgbClr val="263F6B"/>
                </a:solidFill>
                <a:latin typeface="Montserrat Ultra-Bold"/>
              </a:rPr>
              <a:t>Organization</a:t>
            </a:r>
          </a:p>
        </p:txBody>
      </p:sp>
      <p:pic>
        <p:nvPicPr>
          <p:cNvPr id="20" name="그림 19"/>
          <p:cNvPicPr>
            <a:picLocks noChangeAspect="1"/>
          </p:cNvPicPr>
          <p:nvPr/>
        </p:nvPicPr>
        <p:blipFill>
          <a:blip r:embed="rId2"/>
          <a:stretch>
            <a:fillRect/>
          </a:stretch>
        </p:blipFill>
        <p:spPr>
          <a:xfrm>
            <a:off x="6434977" y="478843"/>
            <a:ext cx="5613080" cy="2162175"/>
          </a:xfrm>
          <a:prstGeom prst="rect">
            <a:avLst/>
          </a:prstGeom>
        </p:spPr>
      </p:pic>
      <p:pic>
        <p:nvPicPr>
          <p:cNvPr id="21" name="그림 20"/>
          <p:cNvPicPr>
            <a:picLocks noChangeAspect="1"/>
          </p:cNvPicPr>
          <p:nvPr/>
        </p:nvPicPr>
        <p:blipFill>
          <a:blip r:embed="rId2">
            <a:lum bright="100000"/>
          </a:blip>
          <a:stretch>
            <a:fillRect/>
          </a:stretch>
        </p:blipFill>
        <p:spPr>
          <a:xfrm>
            <a:off x="16437553" y="364001"/>
            <a:ext cx="1600200" cy="616402"/>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 name="직사각형 1"/>
          <p:cNvSpPr/>
          <p:nvPr/>
        </p:nvSpPr>
        <p:spPr>
          <a:xfrm>
            <a:off x="-1083572" y="1"/>
            <a:ext cx="19371572" cy="103044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00">
              <a:solidFill>
                <a:schemeClr val="tx2"/>
              </a:solidFill>
              <a:latin typeface="Montserrat Bold" panose="020B0600000101010101" charset="-127"/>
              <a:ea typeface="Montserrat Bold" panose="020B0600000101010101" charset="-127"/>
            </a:endParaRPr>
          </a:p>
        </p:txBody>
      </p:sp>
      <p:pic>
        <p:nvPicPr>
          <p:cNvPr id="266" name="Google Shape;266;p29"/>
          <p:cNvPicPr preferRelativeResize="0"/>
          <p:nvPr/>
        </p:nvPicPr>
        <p:blipFill rotWithShape="1">
          <a:blip r:embed="rId3">
            <a:alphaModFix/>
          </a:blip>
          <a:srcRect l="33714" t="10387" r="38833" b="1954"/>
          <a:stretch/>
        </p:blipFill>
        <p:spPr>
          <a:xfrm>
            <a:off x="-1073250" y="0"/>
            <a:ext cx="4719600" cy="10287000"/>
          </a:xfrm>
          <a:prstGeom prst="rect">
            <a:avLst/>
          </a:prstGeom>
          <a:noFill/>
          <a:ln>
            <a:noFill/>
          </a:ln>
        </p:spPr>
      </p:pic>
      <p:sp>
        <p:nvSpPr>
          <p:cNvPr id="267" name="Google Shape;267;p29"/>
          <p:cNvSpPr txBox="1">
            <a:spLocks noGrp="1"/>
          </p:cNvSpPr>
          <p:nvPr>
            <p:ph type="title" idx="15"/>
          </p:nvPr>
        </p:nvSpPr>
        <p:spPr>
          <a:xfrm>
            <a:off x="5682819" y="392788"/>
            <a:ext cx="14116200" cy="1669800"/>
          </a:xfrm>
          <a:prstGeom prst="rect">
            <a:avLst/>
          </a:prstGeom>
        </p:spPr>
        <p:txBody>
          <a:bodyPr spcFirstLastPara="1" vert="horz" wrap="square" lIns="182850" tIns="182850" rIns="182850" bIns="182850" rtlCol="0" anchor="t" anchorCtr="0">
            <a:noAutofit/>
          </a:bodyPr>
          <a:lstStyle/>
          <a:p>
            <a:pPr algn="l"/>
            <a:r>
              <a:rPr lang="es" sz="6600" dirty="0">
                <a:solidFill>
                  <a:schemeClr val="tx2"/>
                </a:solidFill>
                <a:latin typeface="Montserrat Bold" panose="020B0600000101010101" charset="-127"/>
                <a:ea typeface="Montserrat Bold" panose="020B0600000101010101" charset="-127"/>
              </a:rPr>
              <a:t>KOTRA Zürich</a:t>
            </a:r>
            <a:endParaRPr sz="6600" dirty="0">
              <a:solidFill>
                <a:schemeClr val="tx2"/>
              </a:solidFill>
              <a:latin typeface="Montserrat Bold" panose="020B0600000101010101" charset="-127"/>
              <a:ea typeface="Montserrat Bold" panose="020B0600000101010101" charset="-127"/>
            </a:endParaRPr>
          </a:p>
        </p:txBody>
      </p:sp>
      <p:sp>
        <p:nvSpPr>
          <p:cNvPr id="268" name="Google Shape;268;p29"/>
          <p:cNvSpPr txBox="1">
            <a:spLocks noGrp="1"/>
          </p:cNvSpPr>
          <p:nvPr>
            <p:ph type="subTitle" idx="7"/>
          </p:nvPr>
        </p:nvSpPr>
        <p:spPr>
          <a:xfrm>
            <a:off x="6668388" y="3155114"/>
            <a:ext cx="4593528" cy="1377600"/>
          </a:xfrm>
          <a:prstGeom prst="rect">
            <a:avLst/>
          </a:prstGeom>
        </p:spPr>
        <p:txBody>
          <a:bodyPr spcFirstLastPara="1" vert="horz" wrap="square" lIns="182850" tIns="182850" rIns="182850" bIns="182850" rtlCol="0" anchor="t" anchorCtr="0">
            <a:noAutofit/>
          </a:bodyPr>
          <a:lstStyle/>
          <a:p>
            <a:pPr marL="0" indent="0">
              <a:lnSpc>
                <a:spcPct val="150000"/>
              </a:lnSpc>
            </a:pPr>
            <a:r>
              <a:rPr lang="es" sz="2400" dirty="0">
                <a:solidFill>
                  <a:schemeClr val="tx1"/>
                </a:solidFill>
                <a:latin typeface="Montserrat Bold" panose="020B0600000101010101" charset="-127"/>
                <a:ea typeface="Montserrat Bold" panose="020B0600000101010101" charset="-127"/>
              </a:rPr>
              <a:t>Since 1972, Switzerland</a:t>
            </a:r>
            <a:endParaRPr sz="2400" dirty="0">
              <a:solidFill>
                <a:schemeClr val="tx1"/>
              </a:solidFill>
              <a:latin typeface="Montserrat Bold" panose="020B0600000101010101" charset="-127"/>
              <a:ea typeface="Montserrat Bold" panose="020B0600000101010101" charset="-127"/>
            </a:endParaRPr>
          </a:p>
          <a:p>
            <a:pPr marL="0" indent="0">
              <a:lnSpc>
                <a:spcPct val="150000"/>
              </a:lnSpc>
            </a:pPr>
            <a:r>
              <a:rPr lang="es" sz="2400" dirty="0">
                <a:solidFill>
                  <a:schemeClr val="tx1"/>
                </a:solidFill>
                <a:latin typeface="Montserrat Bold" panose="020B0600000101010101" charset="-127"/>
                <a:ea typeface="Montserrat Bold" panose="020B0600000101010101" charset="-127"/>
              </a:rPr>
              <a:t>9 Employees, Zürich </a:t>
            </a:r>
            <a:endParaRPr sz="2400" dirty="0">
              <a:solidFill>
                <a:schemeClr val="tx1"/>
              </a:solidFill>
              <a:latin typeface="Montserrat Bold" panose="020B0600000101010101" charset="-127"/>
              <a:ea typeface="Montserrat Bold" panose="020B0600000101010101" charset="-127"/>
            </a:endParaRPr>
          </a:p>
        </p:txBody>
      </p:sp>
      <p:sp>
        <p:nvSpPr>
          <p:cNvPr id="269" name="Google Shape;269;p29"/>
          <p:cNvSpPr txBox="1">
            <a:spLocks noGrp="1"/>
          </p:cNvSpPr>
          <p:nvPr>
            <p:ph type="title" idx="8"/>
          </p:nvPr>
        </p:nvSpPr>
        <p:spPr>
          <a:xfrm>
            <a:off x="6668388" y="2298330"/>
            <a:ext cx="3468516" cy="1037400"/>
          </a:xfrm>
          <a:prstGeom prst="rect">
            <a:avLst/>
          </a:prstGeom>
        </p:spPr>
        <p:txBody>
          <a:bodyPr spcFirstLastPara="1" vert="horz" wrap="square" lIns="182850" tIns="182850" rIns="182850" bIns="182850" rtlCol="0" anchor="b" anchorCtr="0">
            <a:noAutofit/>
          </a:bodyPr>
          <a:lstStyle/>
          <a:p>
            <a:pPr algn="l"/>
            <a:r>
              <a:rPr lang="es" dirty="0">
                <a:solidFill>
                  <a:schemeClr val="tx2"/>
                </a:solidFill>
                <a:latin typeface="Montserrat Bold" panose="020B0600000101010101" charset="-127"/>
                <a:ea typeface="Montserrat Bold" panose="020B0600000101010101" charset="-127"/>
              </a:rPr>
              <a:t>About Us</a:t>
            </a:r>
            <a:endParaRPr dirty="0">
              <a:solidFill>
                <a:schemeClr val="tx2"/>
              </a:solidFill>
              <a:latin typeface="Montserrat Bold" panose="020B0600000101010101" charset="-127"/>
              <a:ea typeface="Montserrat Bold" panose="020B0600000101010101" charset="-127"/>
            </a:endParaRPr>
          </a:p>
        </p:txBody>
      </p:sp>
      <p:sp>
        <p:nvSpPr>
          <p:cNvPr id="270" name="Google Shape;270;p29"/>
          <p:cNvSpPr txBox="1">
            <a:spLocks noGrp="1"/>
          </p:cNvSpPr>
          <p:nvPr>
            <p:ph type="title" idx="3"/>
          </p:nvPr>
        </p:nvSpPr>
        <p:spPr>
          <a:xfrm>
            <a:off x="5903800" y="2359816"/>
            <a:ext cx="764400" cy="914400"/>
          </a:xfrm>
          <a:prstGeom prst="rect">
            <a:avLst/>
          </a:prstGeom>
          <a:solidFill>
            <a:schemeClr val="tx2"/>
          </a:solidFill>
        </p:spPr>
        <p:txBody>
          <a:bodyPr spcFirstLastPara="1" vert="horz" wrap="square" lIns="182850" tIns="182850" rIns="182850" bIns="182850" rtlCol="0" anchor="ctr" anchorCtr="0">
            <a:noAutofit/>
          </a:bodyPr>
          <a:lstStyle/>
          <a:p>
            <a:r>
              <a:rPr lang="es">
                <a:solidFill>
                  <a:schemeClr val="bg1"/>
                </a:solidFill>
                <a:latin typeface="Montserrat Bold" panose="020B0600000101010101" charset="-127"/>
                <a:ea typeface="Montserrat Bold" panose="020B0600000101010101" charset="-127"/>
              </a:rPr>
              <a:t>1</a:t>
            </a:r>
            <a:endParaRPr>
              <a:solidFill>
                <a:schemeClr val="bg1"/>
              </a:solidFill>
              <a:latin typeface="Montserrat Bold" panose="020B0600000101010101" charset="-127"/>
              <a:ea typeface="Montserrat Bold" panose="020B0600000101010101" charset="-127"/>
            </a:endParaRPr>
          </a:p>
        </p:txBody>
      </p:sp>
      <p:sp>
        <p:nvSpPr>
          <p:cNvPr id="271" name="Google Shape;271;p29"/>
          <p:cNvSpPr txBox="1">
            <a:spLocks noGrp="1"/>
          </p:cNvSpPr>
          <p:nvPr>
            <p:ph type="subTitle" idx="9"/>
          </p:nvPr>
        </p:nvSpPr>
        <p:spPr>
          <a:xfrm>
            <a:off x="11922600" y="3155100"/>
            <a:ext cx="6289200" cy="2750400"/>
          </a:xfrm>
          <a:prstGeom prst="rect">
            <a:avLst/>
          </a:prstGeom>
        </p:spPr>
        <p:txBody>
          <a:bodyPr spcFirstLastPara="1" vert="horz" wrap="square" lIns="182850" tIns="182850" rIns="182850" bIns="182850" rtlCol="0" anchor="t" anchorCtr="0">
            <a:noAutofit/>
          </a:bodyPr>
          <a:lstStyle/>
          <a:p>
            <a:pPr marL="317500" indent="0">
              <a:lnSpc>
                <a:spcPct val="115000"/>
              </a:lnSpc>
              <a:buClr>
                <a:schemeClr val="dk2"/>
              </a:buClr>
              <a:buSzPts val="1100"/>
            </a:pPr>
            <a:r>
              <a:rPr lang="es" sz="2000" b="1" dirty="0">
                <a:solidFill>
                  <a:schemeClr val="tx1"/>
                </a:solidFill>
                <a:latin typeface="Montserrat Bold" panose="020B0600000101010101" charset="-127"/>
                <a:ea typeface="Montserrat Bold" panose="020B0600000101010101" charset="-127"/>
              </a:rPr>
              <a:t>1. +1,000 Swiss Marketing</a:t>
            </a:r>
            <a:endParaRPr sz="2000" b="1" dirty="0">
              <a:solidFill>
                <a:schemeClr val="tx1"/>
              </a:solidFill>
              <a:latin typeface="Montserrat Bold" panose="020B0600000101010101" charset="-127"/>
              <a:ea typeface="Montserrat Bold" panose="020B0600000101010101" charset="-127"/>
            </a:endParaRPr>
          </a:p>
          <a:p>
            <a:pPr marL="317500" indent="0">
              <a:lnSpc>
                <a:spcPct val="115000"/>
              </a:lnSpc>
              <a:buClr>
                <a:schemeClr val="dk1"/>
              </a:buClr>
              <a:buSzPts val="1100"/>
            </a:pPr>
            <a:r>
              <a:rPr lang="es" sz="2000" b="1" dirty="0">
                <a:solidFill>
                  <a:schemeClr val="tx1"/>
                </a:solidFill>
                <a:latin typeface="Montserrat Bold" panose="020B0600000101010101" charset="-127"/>
                <a:ea typeface="Montserrat Bold" panose="020B0600000101010101" charset="-127"/>
              </a:rPr>
              <a:t>2. +100 Global Partnering </a:t>
            </a:r>
            <a:endParaRPr sz="2000" b="1" dirty="0">
              <a:solidFill>
                <a:schemeClr val="tx1"/>
              </a:solidFill>
              <a:latin typeface="Montserrat Bold" panose="020B0600000101010101" charset="-127"/>
              <a:ea typeface="Montserrat Bold" panose="020B0600000101010101" charset="-127"/>
            </a:endParaRPr>
          </a:p>
          <a:p>
            <a:pPr marL="914400" indent="0">
              <a:lnSpc>
                <a:spcPct val="115000"/>
              </a:lnSpc>
            </a:pPr>
            <a:r>
              <a:rPr lang="es" sz="2000" b="1" dirty="0">
                <a:solidFill>
                  <a:schemeClr val="tx1"/>
                </a:solidFill>
                <a:latin typeface="Montserrat Bold" panose="020B0600000101010101" charset="-127"/>
                <a:ea typeface="Montserrat Bold" panose="020B0600000101010101" charset="-127"/>
              </a:rPr>
              <a:t>: R&amp;D, Supply Product</a:t>
            </a:r>
            <a:endParaRPr sz="2000" b="1" dirty="0">
              <a:solidFill>
                <a:schemeClr val="tx1"/>
              </a:solidFill>
              <a:latin typeface="Montserrat Bold" panose="020B0600000101010101" charset="-127"/>
              <a:ea typeface="Montserrat Bold" panose="020B0600000101010101" charset="-127"/>
            </a:endParaRPr>
          </a:p>
          <a:p>
            <a:pPr marL="317500" indent="0">
              <a:lnSpc>
                <a:spcPct val="115000"/>
              </a:lnSpc>
              <a:buClr>
                <a:srgbClr val="252525"/>
              </a:buClr>
              <a:buSzPts val="1100"/>
            </a:pPr>
            <a:r>
              <a:rPr lang="es" sz="2000" b="1" dirty="0">
                <a:solidFill>
                  <a:schemeClr val="tx1"/>
                </a:solidFill>
                <a:latin typeface="Montserrat Bold" panose="020B0600000101010101" charset="-127"/>
                <a:ea typeface="Montserrat Bold" panose="020B0600000101010101" charset="-127"/>
              </a:rPr>
              <a:t>3. Exhibition</a:t>
            </a:r>
            <a:endParaRPr sz="2000" b="1" dirty="0">
              <a:solidFill>
                <a:schemeClr val="tx1"/>
              </a:solidFill>
              <a:latin typeface="Montserrat Bold" panose="020B0600000101010101" charset="-127"/>
              <a:ea typeface="Montserrat Bold" panose="020B0600000101010101" charset="-127"/>
            </a:endParaRPr>
          </a:p>
          <a:p>
            <a:pPr marL="914400" indent="0">
              <a:lnSpc>
                <a:spcPct val="115000"/>
              </a:lnSpc>
            </a:pPr>
            <a:r>
              <a:rPr lang="es" sz="2000" b="1" dirty="0">
                <a:solidFill>
                  <a:schemeClr val="tx1"/>
                </a:solidFill>
                <a:latin typeface="Montserrat Bold" panose="020B0600000101010101" charset="-127"/>
                <a:ea typeface="Montserrat Bold" panose="020B0600000101010101" charset="-127"/>
              </a:rPr>
              <a:t>: VITA FOOD,  Baselworld, Worlddidac</a:t>
            </a:r>
            <a:r>
              <a:rPr lang="es" sz="1800" b="1" dirty="0">
                <a:solidFill>
                  <a:schemeClr val="tx1"/>
                </a:solidFill>
                <a:highlight>
                  <a:srgbClr val="FFFFFF"/>
                </a:highlight>
                <a:latin typeface="Montserrat Bold" panose="020B0600000101010101" charset="-127"/>
                <a:ea typeface="Montserrat Bold" panose="020B0600000101010101" charset="-127"/>
                <a:cs typeface="Arial"/>
                <a:sym typeface="Arial"/>
              </a:rPr>
              <a:t> </a:t>
            </a:r>
            <a:endParaRPr sz="2000" b="1" dirty="0">
              <a:solidFill>
                <a:schemeClr val="tx1"/>
              </a:solidFill>
              <a:latin typeface="Montserrat Bold" panose="020B0600000101010101" charset="-127"/>
              <a:ea typeface="Montserrat Bold" panose="020B0600000101010101" charset="-127"/>
            </a:endParaRPr>
          </a:p>
          <a:p>
            <a:pPr marL="317500" indent="0">
              <a:lnSpc>
                <a:spcPct val="115000"/>
              </a:lnSpc>
              <a:buClr>
                <a:srgbClr val="252525"/>
              </a:buClr>
              <a:buSzPts val="1100"/>
            </a:pPr>
            <a:r>
              <a:rPr lang="es" sz="2000" b="1" dirty="0">
                <a:solidFill>
                  <a:schemeClr val="tx1"/>
                </a:solidFill>
                <a:latin typeface="Montserrat Bold" panose="020B0600000101010101" charset="-127"/>
                <a:ea typeface="Montserrat Bold" panose="020B0600000101010101" charset="-127"/>
              </a:rPr>
              <a:t>4. In-outbound Investment</a:t>
            </a:r>
            <a:endParaRPr sz="2000" b="1" dirty="0">
              <a:solidFill>
                <a:schemeClr val="tx1"/>
              </a:solidFill>
              <a:latin typeface="Montserrat Bold" panose="020B0600000101010101" charset="-127"/>
              <a:ea typeface="Montserrat Bold" panose="020B0600000101010101" charset="-127"/>
            </a:endParaRPr>
          </a:p>
        </p:txBody>
      </p:sp>
      <p:sp>
        <p:nvSpPr>
          <p:cNvPr id="272" name="Google Shape;272;p29"/>
          <p:cNvSpPr txBox="1">
            <a:spLocks noGrp="1"/>
          </p:cNvSpPr>
          <p:nvPr>
            <p:ph type="title"/>
          </p:nvPr>
        </p:nvSpPr>
        <p:spPr>
          <a:xfrm>
            <a:off x="12102704" y="2298330"/>
            <a:ext cx="4051696" cy="1037400"/>
          </a:xfrm>
          <a:prstGeom prst="rect">
            <a:avLst/>
          </a:prstGeom>
        </p:spPr>
        <p:txBody>
          <a:bodyPr spcFirstLastPara="1" vert="horz" wrap="square" lIns="182850" tIns="182850" rIns="182850" bIns="182850" rtlCol="0" anchor="b" anchorCtr="0">
            <a:noAutofit/>
          </a:bodyPr>
          <a:lstStyle/>
          <a:p>
            <a:pPr algn="l"/>
            <a:r>
              <a:rPr lang="es" dirty="0">
                <a:solidFill>
                  <a:schemeClr val="tx2"/>
                </a:solidFill>
                <a:latin typeface="Montserrat Bold" panose="020B0600000101010101" charset="-127"/>
                <a:ea typeface="Montserrat Bold" panose="020B0600000101010101" charset="-127"/>
              </a:rPr>
              <a:t>Business</a:t>
            </a:r>
            <a:endParaRPr dirty="0">
              <a:solidFill>
                <a:schemeClr val="tx2"/>
              </a:solidFill>
              <a:latin typeface="Montserrat Bold" panose="020B0600000101010101" charset="-127"/>
              <a:ea typeface="Montserrat Bold" panose="020B0600000101010101" charset="-127"/>
            </a:endParaRPr>
          </a:p>
        </p:txBody>
      </p:sp>
      <p:sp>
        <p:nvSpPr>
          <p:cNvPr id="273" name="Google Shape;273;p29"/>
          <p:cNvSpPr txBox="1">
            <a:spLocks noGrp="1"/>
          </p:cNvSpPr>
          <p:nvPr>
            <p:ph type="title" idx="2"/>
          </p:nvPr>
        </p:nvSpPr>
        <p:spPr>
          <a:xfrm>
            <a:off x="11338116" y="2359816"/>
            <a:ext cx="764400" cy="914400"/>
          </a:xfrm>
          <a:prstGeom prst="rect">
            <a:avLst/>
          </a:prstGeom>
          <a:solidFill>
            <a:schemeClr val="tx2"/>
          </a:solidFill>
        </p:spPr>
        <p:txBody>
          <a:bodyPr spcFirstLastPara="1" vert="horz" wrap="square" lIns="182850" tIns="182850" rIns="182850" bIns="182850" rtlCol="0" anchor="ctr" anchorCtr="0">
            <a:noAutofit/>
          </a:bodyPr>
          <a:lstStyle/>
          <a:p>
            <a:r>
              <a:rPr lang="es">
                <a:solidFill>
                  <a:schemeClr val="bg1"/>
                </a:solidFill>
                <a:latin typeface="Montserrat Bold" panose="020B0600000101010101" charset="-127"/>
                <a:ea typeface="Montserrat Bold" panose="020B0600000101010101" charset="-127"/>
              </a:rPr>
              <a:t>2</a:t>
            </a:r>
            <a:endParaRPr>
              <a:solidFill>
                <a:schemeClr val="bg1"/>
              </a:solidFill>
              <a:latin typeface="Montserrat Bold" panose="020B0600000101010101" charset="-127"/>
              <a:ea typeface="Montserrat Bold" panose="020B0600000101010101" charset="-127"/>
            </a:endParaRPr>
          </a:p>
        </p:txBody>
      </p:sp>
      <p:sp>
        <p:nvSpPr>
          <p:cNvPr id="274" name="Google Shape;274;p29"/>
          <p:cNvSpPr txBox="1">
            <a:spLocks noGrp="1"/>
          </p:cNvSpPr>
          <p:nvPr>
            <p:ph type="title" idx="13"/>
          </p:nvPr>
        </p:nvSpPr>
        <p:spPr>
          <a:xfrm>
            <a:off x="6668388" y="6097314"/>
            <a:ext cx="3010200" cy="1037400"/>
          </a:xfrm>
          <a:prstGeom prst="rect">
            <a:avLst/>
          </a:prstGeom>
        </p:spPr>
        <p:txBody>
          <a:bodyPr spcFirstLastPara="1" vert="horz" wrap="square" lIns="182850" tIns="182850" rIns="182850" bIns="182850" rtlCol="0" anchor="b" anchorCtr="0">
            <a:noAutofit/>
          </a:bodyPr>
          <a:lstStyle/>
          <a:p>
            <a:pPr algn="l"/>
            <a:r>
              <a:rPr lang="es" sz="4400" dirty="0">
                <a:solidFill>
                  <a:schemeClr val="tx2"/>
                </a:solidFill>
                <a:latin typeface="Montserrat Bold" panose="020B0600000101010101" charset="-127"/>
                <a:ea typeface="Montserrat Bold" panose="020B0600000101010101" charset="-127"/>
              </a:rPr>
              <a:t>Partners</a:t>
            </a:r>
            <a:endParaRPr sz="4400" dirty="0">
              <a:solidFill>
                <a:schemeClr val="tx2"/>
              </a:solidFill>
              <a:latin typeface="Montserrat Bold" panose="020B0600000101010101" charset="-127"/>
              <a:ea typeface="Montserrat Bold" panose="020B0600000101010101" charset="-127"/>
            </a:endParaRPr>
          </a:p>
        </p:txBody>
      </p:sp>
      <p:sp>
        <p:nvSpPr>
          <p:cNvPr id="275" name="Google Shape;275;p29"/>
          <p:cNvSpPr txBox="1">
            <a:spLocks noGrp="1"/>
          </p:cNvSpPr>
          <p:nvPr>
            <p:ph type="title" idx="4"/>
          </p:nvPr>
        </p:nvSpPr>
        <p:spPr>
          <a:xfrm>
            <a:off x="5903800" y="6158798"/>
            <a:ext cx="764400" cy="914400"/>
          </a:xfrm>
          <a:prstGeom prst="rect">
            <a:avLst/>
          </a:prstGeom>
          <a:solidFill>
            <a:schemeClr val="tx2"/>
          </a:solidFill>
        </p:spPr>
        <p:txBody>
          <a:bodyPr spcFirstLastPara="1" vert="horz" wrap="square" lIns="182850" tIns="182850" rIns="182850" bIns="182850" rtlCol="0" anchor="ctr" anchorCtr="0">
            <a:noAutofit/>
          </a:bodyPr>
          <a:lstStyle/>
          <a:p>
            <a:r>
              <a:rPr lang="es">
                <a:solidFill>
                  <a:schemeClr val="bg1"/>
                </a:solidFill>
                <a:latin typeface="Montserrat Bold" panose="020B0600000101010101" charset="-127"/>
                <a:ea typeface="Montserrat Bold" panose="020B0600000101010101" charset="-127"/>
              </a:rPr>
              <a:t>3</a:t>
            </a:r>
            <a:endParaRPr>
              <a:solidFill>
                <a:schemeClr val="bg1"/>
              </a:solidFill>
              <a:latin typeface="Montserrat Bold" panose="020B0600000101010101" charset="-127"/>
              <a:ea typeface="Montserrat Bold" panose="020B0600000101010101" charset="-127"/>
            </a:endParaRPr>
          </a:p>
        </p:txBody>
      </p:sp>
      <p:sp>
        <p:nvSpPr>
          <p:cNvPr id="276" name="Google Shape;276;p29"/>
          <p:cNvSpPr txBox="1">
            <a:spLocks noGrp="1"/>
          </p:cNvSpPr>
          <p:nvPr>
            <p:ph type="title" idx="5"/>
          </p:nvPr>
        </p:nvSpPr>
        <p:spPr>
          <a:xfrm>
            <a:off x="12116031" y="6057900"/>
            <a:ext cx="3010200" cy="1037400"/>
          </a:xfrm>
          <a:prstGeom prst="rect">
            <a:avLst/>
          </a:prstGeom>
        </p:spPr>
        <p:txBody>
          <a:bodyPr spcFirstLastPara="1" vert="horz" wrap="square" lIns="182850" tIns="182850" rIns="182850" bIns="182850" rtlCol="0" anchor="b" anchorCtr="0">
            <a:noAutofit/>
          </a:bodyPr>
          <a:lstStyle/>
          <a:p>
            <a:pPr algn="l"/>
            <a:r>
              <a:rPr lang="es" dirty="0">
                <a:solidFill>
                  <a:schemeClr val="tx2"/>
                </a:solidFill>
                <a:latin typeface="Montserrat Bold" panose="020B0600000101010101" charset="-127"/>
                <a:ea typeface="Montserrat Bold" panose="020B0600000101010101" charset="-127"/>
              </a:rPr>
              <a:t>Contact</a:t>
            </a:r>
            <a:endParaRPr dirty="0">
              <a:solidFill>
                <a:schemeClr val="tx2"/>
              </a:solidFill>
              <a:latin typeface="Montserrat Bold" panose="020B0600000101010101" charset="-127"/>
              <a:ea typeface="Montserrat Bold" panose="020B0600000101010101" charset="-127"/>
            </a:endParaRPr>
          </a:p>
        </p:txBody>
      </p:sp>
      <p:sp>
        <p:nvSpPr>
          <p:cNvPr id="277" name="Google Shape;277;p29"/>
          <p:cNvSpPr txBox="1">
            <a:spLocks noGrp="1"/>
          </p:cNvSpPr>
          <p:nvPr>
            <p:ph type="title" idx="6"/>
          </p:nvPr>
        </p:nvSpPr>
        <p:spPr>
          <a:xfrm>
            <a:off x="11351441" y="6134100"/>
            <a:ext cx="764400" cy="914400"/>
          </a:xfrm>
          <a:prstGeom prst="rect">
            <a:avLst/>
          </a:prstGeom>
          <a:solidFill>
            <a:schemeClr val="tx2"/>
          </a:solidFill>
        </p:spPr>
        <p:txBody>
          <a:bodyPr spcFirstLastPara="1" vert="horz" wrap="square" lIns="182850" tIns="182850" rIns="182850" bIns="182850" rtlCol="0" anchor="ctr" anchorCtr="0">
            <a:noAutofit/>
          </a:bodyPr>
          <a:lstStyle/>
          <a:p>
            <a:r>
              <a:rPr lang="es" dirty="0">
                <a:solidFill>
                  <a:schemeClr val="bg1"/>
                </a:solidFill>
                <a:latin typeface="Montserrat Bold" panose="020B0600000101010101" charset="-127"/>
                <a:ea typeface="Montserrat Bold" panose="020B0600000101010101" charset="-127"/>
              </a:rPr>
              <a:t>4</a:t>
            </a:r>
            <a:endParaRPr dirty="0">
              <a:solidFill>
                <a:schemeClr val="bg1"/>
              </a:solidFill>
              <a:latin typeface="Montserrat Bold" panose="020B0600000101010101" charset="-127"/>
              <a:ea typeface="Montserrat Bold" panose="020B0600000101010101" charset="-127"/>
            </a:endParaRPr>
          </a:p>
        </p:txBody>
      </p:sp>
      <p:sp>
        <p:nvSpPr>
          <p:cNvPr id="278" name="Google Shape;278;p29"/>
          <p:cNvSpPr/>
          <p:nvPr/>
        </p:nvSpPr>
        <p:spPr>
          <a:xfrm>
            <a:off x="-1073249" y="7691851"/>
            <a:ext cx="4127278" cy="7137590"/>
          </a:xfrm>
          <a:custGeom>
            <a:avLst/>
            <a:gdLst/>
            <a:ahLst/>
            <a:cxnLst/>
            <a:rect l="l" t="t" r="r" b="b"/>
            <a:pathLst>
              <a:path w="18420" h="31855" extrusionOk="0">
                <a:moveTo>
                  <a:pt x="0" y="0"/>
                </a:moveTo>
                <a:lnTo>
                  <a:pt x="0" y="31855"/>
                </a:lnTo>
                <a:lnTo>
                  <a:pt x="18420" y="13435"/>
                </a:lnTo>
                <a:lnTo>
                  <a:pt x="5015" y="0"/>
                </a:lnTo>
                <a:close/>
              </a:path>
            </a:pathLst>
          </a:custGeom>
          <a:noFill/>
          <a:ln w="28575" cap="flat" cmpd="sng">
            <a:solidFill>
              <a:schemeClr val="lt1"/>
            </a:solidFill>
            <a:prstDash val="solid"/>
            <a:round/>
            <a:headEnd type="none" w="sm" len="sm"/>
            <a:tailEnd type="none" w="sm" len="sm"/>
          </a:ln>
        </p:spPr>
        <p:txBody>
          <a:bodyPr spcFirstLastPara="1" wrap="square" lIns="182850" tIns="182850" rIns="182850" bIns="182850" anchor="ctr" anchorCtr="0">
            <a:noAutofit/>
          </a:bodyPr>
          <a:lstStyle/>
          <a:p>
            <a:endParaRPr sz="3600"/>
          </a:p>
        </p:txBody>
      </p:sp>
      <p:sp>
        <p:nvSpPr>
          <p:cNvPr id="279" name="Google Shape;279;p29"/>
          <p:cNvSpPr txBox="1"/>
          <p:nvPr/>
        </p:nvSpPr>
        <p:spPr>
          <a:xfrm>
            <a:off x="12039600" y="7183101"/>
            <a:ext cx="5419200" cy="1846599"/>
          </a:xfrm>
          <a:prstGeom prst="rect">
            <a:avLst/>
          </a:prstGeom>
          <a:noFill/>
          <a:ln>
            <a:noFill/>
          </a:ln>
        </p:spPr>
        <p:txBody>
          <a:bodyPr spcFirstLastPara="1" wrap="square" lIns="182850" tIns="182850" rIns="182850" bIns="182850" anchor="t" anchorCtr="0">
            <a:spAutoFit/>
          </a:bodyPr>
          <a:lstStyle/>
          <a:p>
            <a:pPr>
              <a:lnSpc>
                <a:spcPct val="150000"/>
              </a:lnSpc>
            </a:pPr>
            <a:r>
              <a:rPr lang="es" sz="2400" b="1" dirty="0">
                <a:latin typeface="Montserrat Bold" panose="020B0600000101010101" charset="-127"/>
                <a:ea typeface="Montserrat Bold" panose="020B0600000101010101" charset="-127"/>
                <a:cs typeface="Barlow"/>
                <a:sym typeface="Barlow"/>
              </a:rPr>
              <a:t>Website: </a:t>
            </a:r>
            <a:r>
              <a:rPr lang="es" sz="2400" b="1" dirty="0">
                <a:latin typeface="Montserrat Bold" panose="020B0600000101010101" charset="-127"/>
                <a:ea typeface="Montserrat Bold" panose="020B0600000101010101" charset="-127"/>
                <a:cs typeface="Barlow"/>
                <a:sym typeface="Barlow"/>
                <a:hlinkClick r:id="rId4"/>
              </a:rPr>
              <a:t>KOTRA</a:t>
            </a:r>
            <a:endParaRPr lang="es" sz="2400" b="1" dirty="0">
              <a:latin typeface="Montserrat Bold" panose="020B0600000101010101" charset="-127"/>
              <a:ea typeface="Montserrat Bold" panose="020B0600000101010101" charset="-127"/>
              <a:cs typeface="Barlow"/>
              <a:sym typeface="Barlow"/>
            </a:endParaRPr>
          </a:p>
          <a:p>
            <a:pPr>
              <a:lnSpc>
                <a:spcPct val="150000"/>
              </a:lnSpc>
            </a:pPr>
            <a:r>
              <a:rPr lang="es" sz="2400" b="1" dirty="0">
                <a:latin typeface="Montserrat Bold" panose="020B0600000101010101" charset="-127"/>
                <a:ea typeface="Montserrat Bold" panose="020B0600000101010101" charset="-127"/>
                <a:cs typeface="Barlow"/>
                <a:sym typeface="Barlow"/>
              </a:rPr>
              <a:t>KOTRA Zürich</a:t>
            </a:r>
            <a:r>
              <a:rPr lang="es" sz="2400" dirty="0">
                <a:latin typeface="Montserrat Bold" panose="020B0600000101010101" charset="-127"/>
                <a:ea typeface="Montserrat Bold" panose="020B0600000101010101" charset="-127"/>
                <a:cs typeface="Barlow Medium"/>
                <a:sym typeface="Barlow Medium"/>
              </a:rPr>
              <a:t>: +41 44 202 1232</a:t>
            </a:r>
            <a:endParaRPr sz="2400" dirty="0">
              <a:latin typeface="Montserrat Bold" panose="020B0600000101010101" charset="-127"/>
              <a:ea typeface="Montserrat Bold" panose="020B0600000101010101" charset="-127"/>
              <a:cs typeface="Barlow Medium"/>
              <a:sym typeface="Barlow Medium"/>
            </a:endParaRPr>
          </a:p>
          <a:p>
            <a:pPr algn="ctr"/>
            <a:r>
              <a:rPr lang="es" sz="2400" dirty="0">
                <a:latin typeface="Montserrat Bold" panose="020B0600000101010101" charset="-127"/>
                <a:ea typeface="Montserrat Bold" panose="020B0600000101010101" charset="-127"/>
                <a:cs typeface="Barlow Medium"/>
                <a:sym typeface="Barlow Medium"/>
              </a:rPr>
              <a:t>                          </a:t>
            </a:r>
            <a:r>
              <a:rPr lang="es" sz="2400" dirty="0">
                <a:latin typeface="Montserrat Bold" panose="020B0600000101010101" charset="-127"/>
                <a:ea typeface="Montserrat Bold" panose="020B0600000101010101" charset="-127"/>
                <a:cs typeface="Barlow Medium"/>
                <a:sym typeface="Barlow Medium"/>
                <a:hlinkClick r:id="rId5"/>
              </a:rPr>
              <a:t>sj.kim@kotra.ch</a:t>
            </a:r>
            <a:r>
              <a:rPr lang="es" sz="2400" dirty="0">
                <a:latin typeface="Montserrat Bold" panose="020B0600000101010101" charset="-127"/>
                <a:ea typeface="Montserrat Bold" panose="020B0600000101010101" charset="-127"/>
                <a:cs typeface="Barlow Medium"/>
                <a:sym typeface="Barlow Medium"/>
              </a:rPr>
              <a:t> </a:t>
            </a:r>
            <a:endParaRPr sz="2400" dirty="0">
              <a:latin typeface="Montserrat Bold" panose="020B0600000101010101" charset="-127"/>
              <a:ea typeface="Montserrat Bold" panose="020B0600000101010101" charset="-127"/>
              <a:cs typeface="Barlow Medium"/>
              <a:sym typeface="Barlow Medium"/>
            </a:endParaRPr>
          </a:p>
        </p:txBody>
      </p:sp>
      <p:pic>
        <p:nvPicPr>
          <p:cNvPr id="280" name="Google Shape;280;p29"/>
          <p:cNvPicPr preferRelativeResize="0"/>
          <p:nvPr/>
        </p:nvPicPr>
        <p:blipFill>
          <a:blip r:embed="rId6">
            <a:alphaModFix/>
          </a:blip>
          <a:stretch>
            <a:fillRect/>
          </a:stretch>
        </p:blipFill>
        <p:spPr>
          <a:xfrm>
            <a:off x="6084352" y="7073198"/>
            <a:ext cx="4052552" cy="2536300"/>
          </a:xfrm>
          <a:prstGeom prst="rect">
            <a:avLst/>
          </a:prstGeom>
          <a:noFill/>
          <a:ln>
            <a:noFill/>
          </a:ln>
        </p:spPr>
      </p:pic>
      <p:pic>
        <p:nvPicPr>
          <p:cNvPr id="17" name="그림 16">
            <a:extLst>
              <a:ext uri="{FF2B5EF4-FFF2-40B4-BE49-F238E27FC236}">
                <a16:creationId xmlns:a16="http://schemas.microsoft.com/office/drawing/2014/main" id="{D8D7E56C-63EB-4707-B6E9-D5BDF24AE5B9}"/>
              </a:ext>
            </a:extLst>
          </p:cNvPr>
          <p:cNvPicPr>
            <a:picLocks noChangeAspect="1"/>
          </p:cNvPicPr>
          <p:nvPr/>
        </p:nvPicPr>
        <p:blipFill rotWithShape="1">
          <a:blip r:embed="rId7">
            <a:extLst>
              <a:ext uri="{28A0092B-C50C-407E-A947-70E740481C1C}">
                <a14:useLocalDpi xmlns:a14="http://schemas.microsoft.com/office/drawing/2010/main" val="0"/>
              </a:ext>
            </a:extLst>
          </a:blip>
          <a:srcRect l="42963" r="41089"/>
          <a:stretch/>
        </p:blipFill>
        <p:spPr>
          <a:xfrm>
            <a:off x="-1083571" y="8130"/>
            <a:ext cx="4729922" cy="10296324"/>
          </a:xfrm>
          <a:prstGeom prst="rect">
            <a:avLst/>
          </a:prstGeom>
        </p:spPr>
      </p:pic>
      <p:pic>
        <p:nvPicPr>
          <p:cNvPr id="19" name="그림 18">
            <a:extLst>
              <a:ext uri="{FF2B5EF4-FFF2-40B4-BE49-F238E27FC236}">
                <a16:creationId xmlns:a16="http://schemas.microsoft.com/office/drawing/2014/main" id="{AB6EB753-5F83-41EA-8406-318872CC2EA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295084" y="230771"/>
            <a:ext cx="1451580" cy="707274"/>
          </a:xfrm>
          <a:prstGeom prst="rect">
            <a:avLst/>
          </a:prstGeom>
          <a:effectLst>
            <a:outerShdw blurRad="228600" dist="38100" dir="2700000" algn="tl" rotWithShape="0">
              <a:prstClr val="black">
                <a:alpha val="24000"/>
              </a:prstClr>
            </a:outerShdw>
          </a:effectLst>
        </p:spPr>
      </p:pic>
      <p:pic>
        <p:nvPicPr>
          <p:cNvPr id="20" name="그림 1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69287" y="-122229"/>
            <a:ext cx="2541494" cy="1503750"/>
          </a:xfrm>
          <a:prstGeom prst="rect">
            <a:avLst/>
          </a:prstGeom>
        </p:spPr>
      </p:pic>
      <p:pic>
        <p:nvPicPr>
          <p:cNvPr id="21" name="그림 20"/>
          <p:cNvPicPr>
            <a:picLocks noChangeAspect="1"/>
          </p:cNvPicPr>
          <p:nvPr/>
        </p:nvPicPr>
        <p:blipFill>
          <a:blip r:embed="rId10"/>
          <a:stretch>
            <a:fillRect/>
          </a:stretch>
        </p:blipFill>
        <p:spPr>
          <a:xfrm>
            <a:off x="16458251" y="584408"/>
            <a:ext cx="1625173" cy="626021"/>
          </a:xfrm>
          <a:prstGeom prst="rect">
            <a:avLst/>
          </a:prstGeom>
        </p:spPr>
      </p:pic>
    </p:spTree>
    <p:extLst>
      <p:ext uri="{BB962C8B-B14F-4D97-AF65-F5344CB8AC3E}">
        <p14:creationId xmlns:p14="http://schemas.microsoft.com/office/powerpoint/2010/main" val="26283606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Google Shape;292;p31"/>
          <p:cNvSpPr txBox="1">
            <a:spLocks noGrp="1"/>
          </p:cNvSpPr>
          <p:nvPr>
            <p:ph type="title"/>
          </p:nvPr>
        </p:nvSpPr>
        <p:spPr>
          <a:xfrm>
            <a:off x="1427700" y="1893631"/>
            <a:ext cx="8943000" cy="1107000"/>
          </a:xfrm>
          <a:prstGeom prst="rect">
            <a:avLst/>
          </a:prstGeom>
        </p:spPr>
        <p:txBody>
          <a:bodyPr spcFirstLastPara="1" vert="horz" wrap="square" lIns="182850" tIns="182850" rIns="182850" bIns="182850" rtlCol="0" anchor="b" anchorCtr="0">
            <a:noAutofit/>
          </a:bodyPr>
          <a:lstStyle/>
          <a:p>
            <a:pPr algn="l"/>
            <a:r>
              <a:rPr lang="es" sz="6400" dirty="0">
                <a:solidFill>
                  <a:schemeClr val="tx2"/>
                </a:solidFill>
                <a:latin typeface="Montserrat Bold" panose="020B0600000101010101" charset="-127"/>
                <a:ea typeface="Montserrat Bold" panose="020B0600000101010101" charset="-127"/>
              </a:rPr>
              <a:t>Global Partners</a:t>
            </a:r>
            <a:endParaRPr sz="6400" dirty="0">
              <a:solidFill>
                <a:schemeClr val="tx2"/>
              </a:solidFill>
              <a:latin typeface="Montserrat Bold" panose="020B0600000101010101" charset="-127"/>
              <a:ea typeface="Montserrat Bold" panose="020B0600000101010101" charset="-127"/>
            </a:endParaRPr>
          </a:p>
        </p:txBody>
      </p:sp>
      <p:sp>
        <p:nvSpPr>
          <p:cNvPr id="293" name="Google Shape;293;p31"/>
          <p:cNvSpPr txBox="1">
            <a:spLocks noGrp="1"/>
          </p:cNvSpPr>
          <p:nvPr>
            <p:ph type="sldNum" idx="12"/>
          </p:nvPr>
        </p:nvSpPr>
        <p:spPr>
          <a:xfrm>
            <a:off x="17097316" y="9326434"/>
            <a:ext cx="1097400" cy="787200"/>
          </a:xfrm>
          <a:prstGeom prst="rect">
            <a:avLst/>
          </a:prstGeom>
        </p:spPr>
        <p:txBody>
          <a:bodyPr spcFirstLastPara="1" vert="horz" wrap="square" lIns="182850" tIns="182850" rIns="182850" bIns="182850" rtlCol="0" anchor="ctr" anchorCtr="0">
            <a:noAutofit/>
          </a:bodyPr>
          <a:lstStyle/>
          <a:p>
            <a:pPr algn="l"/>
            <a:fld id="{00000000-1234-1234-1234-123412341234}" type="slidenum">
              <a:rPr lang="es"/>
              <a:pPr algn="l"/>
              <a:t>5</a:t>
            </a:fld>
            <a:endParaRPr/>
          </a:p>
        </p:txBody>
      </p:sp>
      <p:sp>
        <p:nvSpPr>
          <p:cNvPr id="294" name="Google Shape;294;p31"/>
          <p:cNvSpPr txBox="1">
            <a:spLocks noGrp="1"/>
          </p:cNvSpPr>
          <p:nvPr>
            <p:ph type="subTitle" idx="2"/>
          </p:nvPr>
        </p:nvSpPr>
        <p:spPr>
          <a:xfrm>
            <a:off x="2210650" y="6362700"/>
            <a:ext cx="6798600" cy="2133000"/>
          </a:xfrm>
          <a:prstGeom prst="rect">
            <a:avLst/>
          </a:prstGeom>
        </p:spPr>
        <p:txBody>
          <a:bodyPr spcFirstLastPara="1" vert="horz" wrap="square" lIns="182850" tIns="182850" rIns="182850" bIns="182850" rtlCol="0" anchor="t" anchorCtr="0">
            <a:noAutofit/>
          </a:bodyPr>
          <a:lstStyle/>
          <a:p>
            <a:pPr marL="0" indent="0"/>
            <a:r>
              <a:rPr lang="es" dirty="0">
                <a:latin typeface="DM Sans" panose="020B0600000101010101" charset="-127"/>
                <a:ea typeface="DM Sans" panose="020B0600000101010101" charset="-127"/>
              </a:rPr>
              <a:t>Assistance in finding new suppliers in Korea for outsourcing of specific parts, components or materials according to customer needs</a:t>
            </a:r>
            <a:endParaRPr dirty="0">
              <a:latin typeface="DM Sans" panose="020B0600000101010101" charset="-127"/>
              <a:ea typeface="DM Sans" panose="020B0600000101010101" charset="-127"/>
            </a:endParaRPr>
          </a:p>
        </p:txBody>
      </p:sp>
      <p:sp>
        <p:nvSpPr>
          <p:cNvPr id="295" name="Google Shape;295;p31"/>
          <p:cNvSpPr txBox="1">
            <a:spLocks noGrp="1"/>
          </p:cNvSpPr>
          <p:nvPr>
            <p:ph type="subTitle" idx="4"/>
          </p:nvPr>
        </p:nvSpPr>
        <p:spPr>
          <a:xfrm>
            <a:off x="10495600" y="6362700"/>
            <a:ext cx="6798600" cy="2133000"/>
          </a:xfrm>
          <a:prstGeom prst="rect">
            <a:avLst/>
          </a:prstGeom>
        </p:spPr>
        <p:txBody>
          <a:bodyPr spcFirstLastPara="1" vert="horz" wrap="square" lIns="182850" tIns="182850" rIns="182850" bIns="182850" rtlCol="0" anchor="t" anchorCtr="0">
            <a:noAutofit/>
          </a:bodyPr>
          <a:lstStyle/>
          <a:p>
            <a:pPr marL="0" indent="0"/>
            <a:r>
              <a:rPr lang="es" dirty="0">
                <a:latin typeface="DM Sans" panose="020B0600000101010101" charset="-127"/>
                <a:ea typeface="DM Sans" panose="020B0600000101010101" charset="-127"/>
              </a:rPr>
              <a:t>Development of various cooperative projects between your company and Korean companies in the R&amp;D field based on your procurement demand.</a:t>
            </a:r>
            <a:endParaRPr dirty="0">
              <a:latin typeface="DM Sans" panose="020B0600000101010101" charset="-127"/>
              <a:ea typeface="DM Sans" panose="020B0600000101010101" charset="-127"/>
            </a:endParaRPr>
          </a:p>
        </p:txBody>
      </p:sp>
      <p:sp>
        <p:nvSpPr>
          <p:cNvPr id="296" name="Google Shape;296;p31"/>
          <p:cNvSpPr txBox="1">
            <a:spLocks noGrp="1"/>
          </p:cNvSpPr>
          <p:nvPr>
            <p:ph type="subTitle" idx="1"/>
          </p:nvPr>
        </p:nvSpPr>
        <p:spPr>
          <a:xfrm>
            <a:off x="2210674" y="5372100"/>
            <a:ext cx="6798600" cy="935966"/>
          </a:xfrm>
          <a:prstGeom prst="rect">
            <a:avLst/>
          </a:prstGeom>
        </p:spPr>
        <p:txBody>
          <a:bodyPr spcFirstLastPara="1" vert="horz" wrap="square" lIns="182850" tIns="182850" rIns="182850" bIns="182850" rtlCol="0" anchor="b" anchorCtr="0">
            <a:noAutofit/>
          </a:bodyPr>
          <a:lstStyle/>
          <a:p>
            <a:pPr marL="0" indent="0"/>
            <a:r>
              <a:rPr lang="es" dirty="0">
                <a:solidFill>
                  <a:schemeClr val="tx2"/>
                </a:solidFill>
                <a:latin typeface="Montserrat Bold" panose="020B0600000101010101" charset="-127"/>
                <a:ea typeface="Montserrat Bold" panose="020B0600000101010101" charset="-127"/>
              </a:rPr>
              <a:t>1. </a:t>
            </a:r>
            <a:r>
              <a:rPr lang="en-US">
                <a:solidFill>
                  <a:schemeClr val="tx2"/>
                </a:solidFill>
                <a:latin typeface="Montserrat Bold" panose="020B0600000101010101" charset="-127"/>
                <a:ea typeface="Montserrat Bold" panose="020B0600000101010101" charset="-127"/>
              </a:rPr>
              <a:t>Purchasing</a:t>
            </a:r>
            <a:r>
              <a:rPr lang="es" dirty="0">
                <a:solidFill>
                  <a:schemeClr val="tx2"/>
                </a:solidFill>
                <a:latin typeface="Montserrat Bold" panose="020B0600000101010101" charset="-127"/>
                <a:ea typeface="Montserrat Bold" panose="020B0600000101010101" charset="-127"/>
              </a:rPr>
              <a:t> from Korea</a:t>
            </a:r>
            <a:endParaRPr dirty="0">
              <a:solidFill>
                <a:schemeClr val="tx2"/>
              </a:solidFill>
              <a:latin typeface="Montserrat Bold" panose="020B0600000101010101" charset="-127"/>
              <a:ea typeface="Montserrat Bold" panose="020B0600000101010101" charset="-127"/>
            </a:endParaRPr>
          </a:p>
        </p:txBody>
      </p:sp>
      <p:sp>
        <p:nvSpPr>
          <p:cNvPr id="297" name="Google Shape;297;p31"/>
          <p:cNvSpPr txBox="1">
            <a:spLocks noGrp="1"/>
          </p:cNvSpPr>
          <p:nvPr>
            <p:ph type="subTitle" idx="3"/>
          </p:nvPr>
        </p:nvSpPr>
        <p:spPr>
          <a:xfrm>
            <a:off x="10509455" y="5521036"/>
            <a:ext cx="6798600" cy="776100"/>
          </a:xfrm>
          <a:prstGeom prst="rect">
            <a:avLst/>
          </a:prstGeom>
        </p:spPr>
        <p:txBody>
          <a:bodyPr spcFirstLastPara="1" vert="horz" wrap="square" lIns="182850" tIns="182850" rIns="182850" bIns="182850" rtlCol="0" anchor="b" anchorCtr="0">
            <a:noAutofit/>
          </a:bodyPr>
          <a:lstStyle/>
          <a:p>
            <a:pPr marL="0" indent="0"/>
            <a:r>
              <a:rPr lang="es" dirty="0">
                <a:solidFill>
                  <a:schemeClr val="tx2"/>
                </a:solidFill>
                <a:latin typeface="Montserrat Bold" panose="020B0600000101010101" charset="-127"/>
                <a:ea typeface="Montserrat Bold" panose="020B0600000101010101" charset="-127"/>
              </a:rPr>
              <a:t>2. Joint R&amp;D project</a:t>
            </a:r>
            <a:endParaRPr dirty="0">
              <a:solidFill>
                <a:schemeClr val="tx2"/>
              </a:solidFill>
              <a:latin typeface="Montserrat Bold" panose="020B0600000101010101" charset="-127"/>
              <a:ea typeface="Montserrat Bold" panose="020B0600000101010101" charset="-127"/>
            </a:endParaRPr>
          </a:p>
        </p:txBody>
      </p:sp>
      <p:sp>
        <p:nvSpPr>
          <p:cNvPr id="2" name="직사각형 1"/>
          <p:cNvSpPr/>
          <p:nvPr/>
        </p:nvSpPr>
        <p:spPr>
          <a:xfrm>
            <a:off x="1462950" y="5524500"/>
            <a:ext cx="178200" cy="3801934"/>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직사각형 9"/>
          <p:cNvSpPr/>
          <p:nvPr/>
        </p:nvSpPr>
        <p:spPr>
          <a:xfrm>
            <a:off x="9750683" y="5524500"/>
            <a:ext cx="176650" cy="3801934"/>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AutoShape 2" descr="A poster for smart manufacturing, showcasing advanced technology and innovation. The central focus is a sleek, modern factory with robotic arms and automated machinery operating efficiently. Above the factory, there's a digital network symbolizing connectivity and data exchange. The background features a futuristic city skyline, representing technological progress. The color scheme is a blend of metallic silver, blue, and black, giving a high-tech feel. In the foreground, there's a holographic display showing real-time analytics and data streams. The text 'Smart Manufacturing: The Future of Industry' is boldly displayed at the top in a modern fon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 name="그림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06450" y="906800"/>
            <a:ext cx="7090866" cy="4187662"/>
          </a:xfrm>
          <a:prstGeom prst="rect">
            <a:avLst/>
          </a:prstGeom>
        </p:spPr>
      </p:pic>
      <p:pic>
        <p:nvPicPr>
          <p:cNvPr id="13" name="그림 12"/>
          <p:cNvPicPr>
            <a:picLocks noChangeAspect="1"/>
          </p:cNvPicPr>
          <p:nvPr/>
        </p:nvPicPr>
        <p:blipFill>
          <a:blip r:embed="rId4"/>
          <a:stretch>
            <a:fillRect/>
          </a:stretch>
        </p:blipFill>
        <p:spPr>
          <a:xfrm>
            <a:off x="16608166" y="199175"/>
            <a:ext cx="1625173" cy="626021"/>
          </a:xfrm>
          <a:prstGeom prst="rect">
            <a:avLst/>
          </a:prstGeom>
        </p:spPr>
      </p:pic>
    </p:spTree>
    <p:extLst>
      <p:ext uri="{BB962C8B-B14F-4D97-AF65-F5344CB8AC3E}">
        <p14:creationId xmlns:p14="http://schemas.microsoft.com/office/powerpoint/2010/main" val="13870888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flipV="1">
            <a:off x="0" y="0"/>
            <a:ext cx="18288000" cy="10287000"/>
          </a:xfrm>
          <a:custGeom>
            <a:avLst/>
            <a:gdLst/>
            <a:ahLst/>
            <a:cxnLst/>
            <a:rect l="l" t="t" r="r" b="b"/>
            <a:pathLst>
              <a:path w="18288000" h="10287000">
                <a:moveTo>
                  <a:pt x="18288000" y="10287000"/>
                </a:moveTo>
                <a:lnTo>
                  <a:pt x="0" y="10287000"/>
                </a:lnTo>
                <a:lnTo>
                  <a:pt x="0" y="0"/>
                </a:lnTo>
                <a:lnTo>
                  <a:pt x="18288000" y="0"/>
                </a:lnTo>
                <a:lnTo>
                  <a:pt x="18288000" y="10287000"/>
                </a:lnTo>
                <a:close/>
              </a:path>
            </a:pathLst>
          </a:custGeom>
          <a:blipFill>
            <a:blip r:embed="rId2"/>
            <a:stretch>
              <a:fillRect t="-38888" b="-38888"/>
            </a:stretch>
          </a:blipFill>
        </p:spPr>
      </p:sp>
      <p:sp>
        <p:nvSpPr>
          <p:cNvPr id="4" name="Freeform 4"/>
          <p:cNvSpPr/>
          <p:nvPr/>
        </p:nvSpPr>
        <p:spPr>
          <a:xfrm rot="2035253">
            <a:off x="15331117" y="4817487"/>
            <a:ext cx="7835077" cy="10939025"/>
          </a:xfrm>
          <a:custGeom>
            <a:avLst/>
            <a:gdLst/>
            <a:ahLst/>
            <a:cxnLst/>
            <a:rect l="l" t="t" r="r" b="b"/>
            <a:pathLst>
              <a:path w="7835077" h="10939025">
                <a:moveTo>
                  <a:pt x="0" y="0"/>
                </a:moveTo>
                <a:lnTo>
                  <a:pt x="7835077" y="0"/>
                </a:lnTo>
                <a:lnTo>
                  <a:pt x="7835077" y="10939026"/>
                </a:lnTo>
                <a:lnTo>
                  <a:pt x="0" y="10939026"/>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7" name="Freeform 7"/>
          <p:cNvSpPr/>
          <p:nvPr/>
        </p:nvSpPr>
        <p:spPr>
          <a:xfrm>
            <a:off x="3542437" y="5219700"/>
            <a:ext cx="501082" cy="501082"/>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13559"/>
          </a:solidFill>
          <a:ln>
            <a:solidFill>
              <a:schemeClr val="tx2"/>
            </a:solidFill>
          </a:ln>
        </p:spPr>
      </p:sp>
      <p:sp>
        <p:nvSpPr>
          <p:cNvPr id="9" name="TextBox 9"/>
          <p:cNvSpPr txBox="1"/>
          <p:nvPr/>
        </p:nvSpPr>
        <p:spPr>
          <a:xfrm>
            <a:off x="2190716" y="6537441"/>
            <a:ext cx="3204526" cy="1263222"/>
          </a:xfrm>
          <a:prstGeom prst="rect">
            <a:avLst/>
          </a:prstGeom>
        </p:spPr>
        <p:txBody>
          <a:bodyPr lIns="0" tIns="0" rIns="0" bIns="0" rtlCol="0" anchor="t">
            <a:spAutoFit/>
          </a:bodyPr>
          <a:lstStyle/>
          <a:p>
            <a:pPr algn="ctr">
              <a:lnSpc>
                <a:spcPts val="2545"/>
              </a:lnSpc>
            </a:pPr>
            <a:r>
              <a:rPr lang="en-US" sz="1844" spc="180" dirty="0">
                <a:solidFill>
                  <a:srgbClr val="231F20"/>
                </a:solidFill>
                <a:latin typeface="DM Sans"/>
              </a:rPr>
              <a:t>Identify</a:t>
            </a:r>
          </a:p>
          <a:p>
            <a:pPr algn="ctr">
              <a:lnSpc>
                <a:spcPts val="2545"/>
              </a:lnSpc>
            </a:pPr>
            <a:r>
              <a:rPr lang="en-US" sz="1844" spc="180" dirty="0">
                <a:solidFill>
                  <a:srgbClr val="231F20"/>
                </a:solidFill>
                <a:latin typeface="DM Sans"/>
              </a:rPr>
              <a:t>Your company’s</a:t>
            </a:r>
          </a:p>
          <a:p>
            <a:pPr algn="ctr">
              <a:lnSpc>
                <a:spcPts val="2545"/>
              </a:lnSpc>
            </a:pPr>
            <a:r>
              <a:rPr lang="en-US" sz="1844" spc="180" dirty="0">
                <a:solidFill>
                  <a:srgbClr val="231F20"/>
                </a:solidFill>
                <a:latin typeface="DM Sans"/>
              </a:rPr>
              <a:t>demand in detail</a:t>
            </a:r>
          </a:p>
          <a:p>
            <a:pPr algn="ctr">
              <a:lnSpc>
                <a:spcPts val="2545"/>
              </a:lnSpc>
            </a:pPr>
            <a:endParaRPr lang="en-US" sz="1844" spc="180" dirty="0">
              <a:solidFill>
                <a:srgbClr val="231F20"/>
              </a:solidFill>
              <a:latin typeface="DM Sans"/>
            </a:endParaRPr>
          </a:p>
        </p:txBody>
      </p:sp>
      <p:sp>
        <p:nvSpPr>
          <p:cNvPr id="11" name="TextBox 11"/>
          <p:cNvSpPr txBox="1"/>
          <p:nvPr/>
        </p:nvSpPr>
        <p:spPr>
          <a:xfrm>
            <a:off x="2059451" y="5941547"/>
            <a:ext cx="3467055" cy="484899"/>
          </a:xfrm>
          <a:prstGeom prst="rect">
            <a:avLst/>
          </a:prstGeom>
        </p:spPr>
        <p:txBody>
          <a:bodyPr lIns="0" tIns="0" rIns="0" bIns="0" rtlCol="0" anchor="t">
            <a:spAutoFit/>
          </a:bodyPr>
          <a:lstStyle/>
          <a:p>
            <a:pPr algn="ctr">
              <a:lnSpc>
                <a:spcPts val="4073"/>
              </a:lnSpc>
            </a:pPr>
            <a:r>
              <a:rPr lang="en-US" sz="2951" spc="289">
                <a:solidFill>
                  <a:srgbClr val="231F20"/>
                </a:solidFill>
                <a:latin typeface="DM Sans Bold"/>
              </a:rPr>
              <a:t>DEMAND</a:t>
            </a:r>
          </a:p>
        </p:txBody>
      </p:sp>
      <p:grpSp>
        <p:nvGrpSpPr>
          <p:cNvPr id="13" name="Group 13"/>
          <p:cNvGrpSpPr/>
          <p:nvPr/>
        </p:nvGrpSpPr>
        <p:grpSpPr>
          <a:xfrm>
            <a:off x="7030737" y="5240576"/>
            <a:ext cx="501082" cy="501082"/>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13559"/>
            </a:solidFill>
          </p:spPr>
        </p:sp>
        <p:sp>
          <p:nvSpPr>
            <p:cNvPr id="15" name="TextBox 15"/>
            <p:cNvSpPr txBox="1"/>
            <p:nvPr/>
          </p:nvSpPr>
          <p:spPr>
            <a:xfrm>
              <a:off x="76200" y="57150"/>
              <a:ext cx="660400" cy="679450"/>
            </a:xfrm>
            <a:prstGeom prst="rect">
              <a:avLst/>
            </a:prstGeom>
          </p:spPr>
          <p:txBody>
            <a:bodyPr lIns="50800" tIns="50800" rIns="50800" bIns="50800" rtlCol="0" anchor="ctr"/>
            <a:lstStyle/>
            <a:p>
              <a:pPr algn="ctr">
                <a:lnSpc>
                  <a:spcPts val="2859"/>
                </a:lnSpc>
              </a:pPr>
              <a:endParaRPr/>
            </a:p>
          </p:txBody>
        </p:sp>
      </p:grpSp>
      <p:grpSp>
        <p:nvGrpSpPr>
          <p:cNvPr id="18" name="Group 18"/>
          <p:cNvGrpSpPr/>
          <p:nvPr/>
        </p:nvGrpSpPr>
        <p:grpSpPr>
          <a:xfrm>
            <a:off x="10521294" y="5240576"/>
            <a:ext cx="501082" cy="501082"/>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13559"/>
            </a:solidFill>
          </p:spPr>
        </p:sp>
        <p:sp>
          <p:nvSpPr>
            <p:cNvPr id="20" name="TextBox 20"/>
            <p:cNvSpPr txBox="1"/>
            <p:nvPr/>
          </p:nvSpPr>
          <p:spPr>
            <a:xfrm>
              <a:off x="76200" y="57150"/>
              <a:ext cx="660400" cy="679450"/>
            </a:xfrm>
            <a:prstGeom prst="rect">
              <a:avLst/>
            </a:prstGeom>
          </p:spPr>
          <p:txBody>
            <a:bodyPr lIns="50800" tIns="50800" rIns="50800" bIns="50800" rtlCol="0" anchor="ctr"/>
            <a:lstStyle/>
            <a:p>
              <a:pPr algn="ctr">
                <a:lnSpc>
                  <a:spcPts val="2859"/>
                </a:lnSpc>
              </a:pPr>
              <a:endParaRPr/>
            </a:p>
          </p:txBody>
        </p:sp>
      </p:grpSp>
      <p:grpSp>
        <p:nvGrpSpPr>
          <p:cNvPr id="23" name="Group 23"/>
          <p:cNvGrpSpPr/>
          <p:nvPr/>
        </p:nvGrpSpPr>
        <p:grpSpPr>
          <a:xfrm>
            <a:off x="14011851" y="5240576"/>
            <a:ext cx="501082" cy="501082"/>
            <a:chOff x="0" y="0"/>
            <a:chExt cx="812800" cy="812800"/>
          </a:xfrm>
        </p:grpSpPr>
        <p:sp>
          <p:nvSpPr>
            <p:cNvPr id="24" name="Freeform 2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13559"/>
            </a:solidFill>
          </p:spPr>
        </p:sp>
        <p:sp>
          <p:nvSpPr>
            <p:cNvPr id="25" name="TextBox 25"/>
            <p:cNvSpPr txBox="1"/>
            <p:nvPr/>
          </p:nvSpPr>
          <p:spPr>
            <a:xfrm>
              <a:off x="76200" y="57150"/>
              <a:ext cx="660400" cy="679450"/>
            </a:xfrm>
            <a:prstGeom prst="rect">
              <a:avLst/>
            </a:prstGeom>
          </p:spPr>
          <p:txBody>
            <a:bodyPr lIns="50800" tIns="50800" rIns="50800" bIns="50800" rtlCol="0" anchor="ctr"/>
            <a:lstStyle/>
            <a:p>
              <a:pPr algn="ctr">
                <a:lnSpc>
                  <a:spcPts val="2859"/>
                </a:lnSpc>
              </a:pPr>
              <a:endParaRPr/>
            </a:p>
          </p:txBody>
        </p:sp>
      </p:grpSp>
      <p:sp>
        <p:nvSpPr>
          <p:cNvPr id="27" name="TextBox 27"/>
          <p:cNvSpPr txBox="1"/>
          <p:nvPr/>
        </p:nvSpPr>
        <p:spPr>
          <a:xfrm>
            <a:off x="5679015" y="6537441"/>
            <a:ext cx="3204526" cy="1901627"/>
          </a:xfrm>
          <a:prstGeom prst="rect">
            <a:avLst/>
          </a:prstGeom>
        </p:spPr>
        <p:txBody>
          <a:bodyPr lIns="0" tIns="0" rIns="0" bIns="0" rtlCol="0" anchor="t">
            <a:spAutoFit/>
          </a:bodyPr>
          <a:lstStyle/>
          <a:p>
            <a:pPr algn="ctr">
              <a:lnSpc>
                <a:spcPts val="2545"/>
              </a:lnSpc>
            </a:pPr>
            <a:r>
              <a:rPr lang="en-US" sz="1844" spc="180">
                <a:solidFill>
                  <a:srgbClr val="231F20"/>
                </a:solidFill>
                <a:latin typeface="DM Sans"/>
              </a:rPr>
              <a:t>Recommend</a:t>
            </a:r>
          </a:p>
          <a:p>
            <a:pPr algn="ctr">
              <a:lnSpc>
                <a:spcPts val="2545"/>
              </a:lnSpc>
            </a:pPr>
            <a:r>
              <a:rPr lang="en-US" sz="1844" spc="180">
                <a:solidFill>
                  <a:srgbClr val="231F20"/>
                </a:solidFill>
                <a:latin typeface="DM Sans"/>
              </a:rPr>
              <a:t>potential</a:t>
            </a:r>
          </a:p>
          <a:p>
            <a:pPr algn="ctr">
              <a:lnSpc>
                <a:spcPts val="2545"/>
              </a:lnSpc>
            </a:pPr>
            <a:r>
              <a:rPr lang="en-US" sz="1844" spc="180">
                <a:solidFill>
                  <a:srgbClr val="231F20"/>
                </a:solidFill>
                <a:latin typeface="DM Sans"/>
              </a:rPr>
              <a:t>partners using</a:t>
            </a:r>
          </a:p>
          <a:p>
            <a:pPr algn="ctr">
              <a:lnSpc>
                <a:spcPts val="2545"/>
              </a:lnSpc>
            </a:pPr>
            <a:r>
              <a:rPr lang="en-US" sz="1844" spc="180">
                <a:solidFill>
                  <a:srgbClr val="231F20"/>
                </a:solidFill>
                <a:latin typeface="DM Sans"/>
              </a:rPr>
              <a:t>industrial map</a:t>
            </a:r>
          </a:p>
          <a:p>
            <a:pPr algn="ctr">
              <a:lnSpc>
                <a:spcPts val="2545"/>
              </a:lnSpc>
            </a:pPr>
            <a:r>
              <a:rPr lang="en-US" sz="1844" spc="180">
                <a:solidFill>
                  <a:srgbClr val="231F20"/>
                </a:solidFill>
                <a:latin typeface="DM Sans"/>
              </a:rPr>
              <a:t>database</a:t>
            </a:r>
          </a:p>
          <a:p>
            <a:pPr algn="ctr">
              <a:lnSpc>
                <a:spcPts val="2545"/>
              </a:lnSpc>
            </a:pPr>
            <a:endParaRPr lang="en-US" sz="1844" spc="180">
              <a:solidFill>
                <a:srgbClr val="231F20"/>
              </a:solidFill>
              <a:latin typeface="DM Sans"/>
            </a:endParaRPr>
          </a:p>
        </p:txBody>
      </p:sp>
      <p:sp>
        <p:nvSpPr>
          <p:cNvPr id="28" name="TextBox 28"/>
          <p:cNvSpPr txBox="1"/>
          <p:nvPr/>
        </p:nvSpPr>
        <p:spPr>
          <a:xfrm>
            <a:off x="5889722" y="5941547"/>
            <a:ext cx="2709833" cy="484899"/>
          </a:xfrm>
          <a:prstGeom prst="rect">
            <a:avLst/>
          </a:prstGeom>
        </p:spPr>
        <p:txBody>
          <a:bodyPr lIns="0" tIns="0" rIns="0" bIns="0" rtlCol="0" anchor="t">
            <a:spAutoFit/>
          </a:bodyPr>
          <a:lstStyle/>
          <a:p>
            <a:pPr algn="ctr">
              <a:lnSpc>
                <a:spcPts val="4073"/>
              </a:lnSpc>
            </a:pPr>
            <a:r>
              <a:rPr lang="en-US" sz="2951" spc="289">
                <a:solidFill>
                  <a:srgbClr val="231F20"/>
                </a:solidFill>
                <a:latin typeface="DM Sans Bold"/>
              </a:rPr>
              <a:t>MATCHING</a:t>
            </a:r>
          </a:p>
        </p:txBody>
      </p:sp>
      <p:sp>
        <p:nvSpPr>
          <p:cNvPr id="29" name="TextBox 29"/>
          <p:cNvSpPr txBox="1"/>
          <p:nvPr/>
        </p:nvSpPr>
        <p:spPr>
          <a:xfrm>
            <a:off x="9169572" y="6537441"/>
            <a:ext cx="3204526" cy="1263222"/>
          </a:xfrm>
          <a:prstGeom prst="rect">
            <a:avLst/>
          </a:prstGeom>
        </p:spPr>
        <p:txBody>
          <a:bodyPr lIns="0" tIns="0" rIns="0" bIns="0" rtlCol="0" anchor="t">
            <a:spAutoFit/>
          </a:bodyPr>
          <a:lstStyle/>
          <a:p>
            <a:pPr algn="ctr">
              <a:lnSpc>
                <a:spcPts val="2545"/>
              </a:lnSpc>
            </a:pPr>
            <a:r>
              <a:rPr lang="en-US" sz="1844" spc="180" dirty="0">
                <a:solidFill>
                  <a:srgbClr val="231F20"/>
                </a:solidFill>
                <a:latin typeface="DM Sans"/>
              </a:rPr>
              <a:t>Organize a</a:t>
            </a:r>
          </a:p>
          <a:p>
            <a:pPr algn="ctr">
              <a:lnSpc>
                <a:spcPts val="2545"/>
              </a:lnSpc>
            </a:pPr>
            <a:r>
              <a:rPr lang="en-US" sz="1844" spc="180" dirty="0">
                <a:solidFill>
                  <a:srgbClr val="231F20"/>
                </a:solidFill>
                <a:latin typeface="DM Sans"/>
              </a:rPr>
              <a:t>tailored business</a:t>
            </a:r>
          </a:p>
          <a:p>
            <a:pPr algn="ctr">
              <a:lnSpc>
                <a:spcPts val="2545"/>
              </a:lnSpc>
            </a:pPr>
            <a:r>
              <a:rPr lang="en-US" sz="1844" spc="180" dirty="0">
                <a:solidFill>
                  <a:srgbClr val="231F20"/>
                </a:solidFill>
                <a:latin typeface="DM Sans"/>
              </a:rPr>
              <a:t>meeting</a:t>
            </a:r>
          </a:p>
          <a:p>
            <a:pPr algn="ctr">
              <a:lnSpc>
                <a:spcPts val="2545"/>
              </a:lnSpc>
            </a:pPr>
            <a:endParaRPr lang="en-US" sz="1844" spc="180" dirty="0">
              <a:solidFill>
                <a:srgbClr val="231F20"/>
              </a:solidFill>
              <a:latin typeface="DM Sans"/>
            </a:endParaRPr>
          </a:p>
        </p:txBody>
      </p:sp>
      <p:sp>
        <p:nvSpPr>
          <p:cNvPr id="30" name="TextBox 30"/>
          <p:cNvSpPr txBox="1"/>
          <p:nvPr/>
        </p:nvSpPr>
        <p:spPr>
          <a:xfrm>
            <a:off x="9380279" y="5941547"/>
            <a:ext cx="2709833" cy="484899"/>
          </a:xfrm>
          <a:prstGeom prst="rect">
            <a:avLst/>
          </a:prstGeom>
        </p:spPr>
        <p:txBody>
          <a:bodyPr lIns="0" tIns="0" rIns="0" bIns="0" rtlCol="0" anchor="t">
            <a:spAutoFit/>
          </a:bodyPr>
          <a:lstStyle/>
          <a:p>
            <a:pPr algn="ctr">
              <a:lnSpc>
                <a:spcPts val="4073"/>
              </a:lnSpc>
            </a:pPr>
            <a:r>
              <a:rPr lang="en-US" sz="2951" spc="289">
                <a:solidFill>
                  <a:srgbClr val="231F20"/>
                </a:solidFill>
                <a:latin typeface="DM Sans Bold"/>
              </a:rPr>
              <a:t>MEETING</a:t>
            </a:r>
          </a:p>
        </p:txBody>
      </p:sp>
      <p:sp>
        <p:nvSpPr>
          <p:cNvPr id="31" name="TextBox 31"/>
          <p:cNvSpPr txBox="1"/>
          <p:nvPr/>
        </p:nvSpPr>
        <p:spPr>
          <a:xfrm>
            <a:off x="12660129" y="6538853"/>
            <a:ext cx="3204526" cy="1901627"/>
          </a:xfrm>
          <a:prstGeom prst="rect">
            <a:avLst/>
          </a:prstGeom>
        </p:spPr>
        <p:txBody>
          <a:bodyPr lIns="0" tIns="0" rIns="0" bIns="0" rtlCol="0" anchor="t">
            <a:spAutoFit/>
          </a:bodyPr>
          <a:lstStyle/>
          <a:p>
            <a:pPr algn="ctr">
              <a:lnSpc>
                <a:spcPts val="2545"/>
              </a:lnSpc>
            </a:pPr>
            <a:r>
              <a:rPr lang="en-US" sz="1844" spc="180">
                <a:solidFill>
                  <a:srgbClr val="231F20"/>
                </a:solidFill>
                <a:latin typeface="DM Sans"/>
              </a:rPr>
              <a:t>Provide</a:t>
            </a:r>
          </a:p>
          <a:p>
            <a:pPr algn="ctr">
              <a:lnSpc>
                <a:spcPts val="2545"/>
              </a:lnSpc>
            </a:pPr>
            <a:r>
              <a:rPr lang="en-US" sz="1844" spc="180">
                <a:solidFill>
                  <a:srgbClr val="231F20"/>
                </a:solidFill>
                <a:latin typeface="DM Sans"/>
              </a:rPr>
              <a:t>solution</a:t>
            </a:r>
          </a:p>
          <a:p>
            <a:pPr algn="ctr">
              <a:lnSpc>
                <a:spcPts val="2545"/>
              </a:lnSpc>
            </a:pPr>
            <a:r>
              <a:rPr lang="en-US" sz="1844" spc="180">
                <a:solidFill>
                  <a:srgbClr val="231F20"/>
                </a:solidFill>
                <a:latin typeface="DM Sans"/>
              </a:rPr>
              <a:t>for global</a:t>
            </a:r>
          </a:p>
          <a:p>
            <a:pPr algn="ctr">
              <a:lnSpc>
                <a:spcPts val="2545"/>
              </a:lnSpc>
            </a:pPr>
            <a:r>
              <a:rPr lang="en-US" sz="1844" spc="180">
                <a:solidFill>
                  <a:srgbClr val="231F20"/>
                </a:solidFill>
                <a:latin typeface="DM Sans"/>
              </a:rPr>
              <a:t>company’s</a:t>
            </a:r>
          </a:p>
          <a:p>
            <a:pPr algn="ctr">
              <a:lnSpc>
                <a:spcPts val="2545"/>
              </a:lnSpc>
            </a:pPr>
            <a:r>
              <a:rPr lang="en-US" sz="1844" spc="180">
                <a:solidFill>
                  <a:srgbClr val="231F20"/>
                </a:solidFill>
                <a:latin typeface="DM Sans"/>
              </a:rPr>
              <a:t>requirement</a:t>
            </a:r>
          </a:p>
          <a:p>
            <a:pPr algn="ctr">
              <a:lnSpc>
                <a:spcPts val="2545"/>
              </a:lnSpc>
            </a:pPr>
            <a:endParaRPr lang="en-US" sz="1844" spc="180">
              <a:solidFill>
                <a:srgbClr val="231F20"/>
              </a:solidFill>
              <a:latin typeface="DM Sans"/>
            </a:endParaRPr>
          </a:p>
        </p:txBody>
      </p:sp>
      <p:sp>
        <p:nvSpPr>
          <p:cNvPr id="32" name="TextBox 32"/>
          <p:cNvSpPr txBox="1"/>
          <p:nvPr/>
        </p:nvSpPr>
        <p:spPr>
          <a:xfrm>
            <a:off x="12870836" y="5942960"/>
            <a:ext cx="2709833" cy="502445"/>
          </a:xfrm>
          <a:prstGeom prst="rect">
            <a:avLst/>
          </a:prstGeom>
        </p:spPr>
        <p:txBody>
          <a:bodyPr lIns="0" tIns="0" rIns="0" bIns="0" rtlCol="0" anchor="t">
            <a:spAutoFit/>
          </a:bodyPr>
          <a:lstStyle/>
          <a:p>
            <a:pPr algn="ctr">
              <a:lnSpc>
                <a:spcPts val="4073"/>
              </a:lnSpc>
            </a:pPr>
            <a:r>
              <a:rPr lang="en-US" sz="2951" spc="289" dirty="0">
                <a:solidFill>
                  <a:srgbClr val="231F20"/>
                </a:solidFill>
                <a:latin typeface="DM Sans Bold"/>
              </a:rPr>
              <a:t>FOLLOW UP</a:t>
            </a:r>
          </a:p>
        </p:txBody>
      </p:sp>
      <p:sp>
        <p:nvSpPr>
          <p:cNvPr id="33" name="Freeform 33"/>
          <p:cNvSpPr/>
          <p:nvPr/>
        </p:nvSpPr>
        <p:spPr>
          <a:xfrm rot="-10799999">
            <a:off x="-3506742" y="-5860240"/>
            <a:ext cx="7835077" cy="10939025"/>
          </a:xfrm>
          <a:custGeom>
            <a:avLst/>
            <a:gdLst/>
            <a:ahLst/>
            <a:cxnLst/>
            <a:rect l="l" t="t" r="r" b="b"/>
            <a:pathLst>
              <a:path w="7835077" h="10939025">
                <a:moveTo>
                  <a:pt x="0" y="0"/>
                </a:moveTo>
                <a:lnTo>
                  <a:pt x="7835076" y="0"/>
                </a:lnTo>
                <a:lnTo>
                  <a:pt x="7835076" y="10939026"/>
                </a:lnTo>
                <a:lnTo>
                  <a:pt x="0" y="10939026"/>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sp>
      <p:sp>
        <p:nvSpPr>
          <p:cNvPr id="49" name="오른쪽 화살표 48"/>
          <p:cNvSpPr/>
          <p:nvPr/>
        </p:nvSpPr>
        <p:spPr>
          <a:xfrm flipV="1">
            <a:off x="4006911" y="5347082"/>
            <a:ext cx="3070802" cy="256403"/>
          </a:xfrm>
          <a:prstGeom prst="rightArrow">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오른쪽 화살표 49"/>
          <p:cNvSpPr/>
          <p:nvPr/>
        </p:nvSpPr>
        <p:spPr>
          <a:xfrm flipV="1">
            <a:off x="7508936" y="5347082"/>
            <a:ext cx="3070802" cy="256403"/>
          </a:xfrm>
          <a:prstGeom prst="rightArrow">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오른쪽 화살표 50"/>
          <p:cNvSpPr/>
          <p:nvPr/>
        </p:nvSpPr>
        <p:spPr>
          <a:xfrm flipV="1">
            <a:off x="10999493" y="5333569"/>
            <a:ext cx="3070802" cy="269916"/>
          </a:xfrm>
          <a:prstGeom prst="rightArrow">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순서도: 다른 페이지 연결선 51"/>
          <p:cNvSpPr/>
          <p:nvPr/>
        </p:nvSpPr>
        <p:spPr>
          <a:xfrm>
            <a:off x="2787116" y="2410385"/>
            <a:ext cx="2043224" cy="2819400"/>
          </a:xfrm>
          <a:prstGeom prst="flowChartOffpageConnector">
            <a:avLst/>
          </a:prstGeom>
          <a:solidFill>
            <a:srgbClr val="263F6B"/>
          </a:solidFill>
          <a:ln>
            <a:solidFill>
              <a:srgbClr val="263F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순서도: 다른 페이지 연결선 52"/>
          <p:cNvSpPr/>
          <p:nvPr/>
        </p:nvSpPr>
        <p:spPr>
          <a:xfrm>
            <a:off x="6210968" y="2427738"/>
            <a:ext cx="2043224" cy="2819400"/>
          </a:xfrm>
          <a:prstGeom prst="flowChartOffpageConnector">
            <a:avLst/>
          </a:prstGeom>
          <a:solidFill>
            <a:srgbClr val="263F6B"/>
          </a:solidFill>
          <a:ln>
            <a:solidFill>
              <a:srgbClr val="263F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순서도: 다른 페이지 연결선 53"/>
          <p:cNvSpPr/>
          <p:nvPr/>
        </p:nvSpPr>
        <p:spPr>
          <a:xfrm>
            <a:off x="9372600" y="2410385"/>
            <a:ext cx="2812080" cy="2719196"/>
          </a:xfrm>
          <a:prstGeom prst="flowChartOffpageConnector">
            <a:avLst/>
          </a:prstGeom>
          <a:solidFill>
            <a:srgbClr val="263F6B"/>
          </a:solidFill>
          <a:ln>
            <a:solidFill>
              <a:srgbClr val="263F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순서도: 다른 페이지 연결선 54"/>
          <p:cNvSpPr/>
          <p:nvPr/>
        </p:nvSpPr>
        <p:spPr>
          <a:xfrm>
            <a:off x="13272976" y="2400300"/>
            <a:ext cx="2043224" cy="2819400"/>
          </a:xfrm>
          <a:prstGeom prst="flowChartOffpageConnector">
            <a:avLst/>
          </a:prstGeom>
          <a:solidFill>
            <a:srgbClr val="263F6B"/>
          </a:solidFill>
          <a:ln>
            <a:solidFill>
              <a:srgbClr val="263F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23"/>
          <p:cNvSpPr/>
          <p:nvPr/>
        </p:nvSpPr>
        <p:spPr>
          <a:xfrm>
            <a:off x="2819400" y="2705100"/>
            <a:ext cx="1995376" cy="1995376"/>
          </a:xfrm>
          <a:custGeom>
            <a:avLst/>
            <a:gdLst/>
            <a:ahLst/>
            <a:cxnLst/>
            <a:rect l="l" t="t" r="r" b="b"/>
            <a:pathLst>
              <a:path w="1360783" h="1360783">
                <a:moveTo>
                  <a:pt x="0" y="0"/>
                </a:moveTo>
                <a:lnTo>
                  <a:pt x="1360783" y="0"/>
                </a:lnTo>
                <a:lnTo>
                  <a:pt x="1360783" y="1360783"/>
                </a:lnTo>
                <a:lnTo>
                  <a:pt x="0" y="1360783"/>
                </a:lnTo>
                <a:lnTo>
                  <a:pt x="0" y="0"/>
                </a:lnTo>
                <a:close/>
              </a:path>
            </a:pathLst>
          </a:custGeom>
          <a:blipFill>
            <a:blip r:embed="rId5"/>
            <a:stretch>
              <a:fillRect/>
            </a:stretch>
          </a:blipFill>
        </p:spPr>
      </p:sp>
      <p:sp>
        <p:nvSpPr>
          <p:cNvPr id="37" name="Freeform 23"/>
          <p:cNvSpPr/>
          <p:nvPr/>
        </p:nvSpPr>
        <p:spPr>
          <a:xfrm>
            <a:off x="9372600" y="2628900"/>
            <a:ext cx="1467923" cy="1467923"/>
          </a:xfrm>
          <a:custGeom>
            <a:avLst/>
            <a:gdLst/>
            <a:ahLst/>
            <a:cxnLst/>
            <a:rect l="l" t="t" r="r" b="b"/>
            <a:pathLst>
              <a:path w="1360783" h="1360783">
                <a:moveTo>
                  <a:pt x="0" y="0"/>
                </a:moveTo>
                <a:lnTo>
                  <a:pt x="1360783" y="0"/>
                </a:lnTo>
                <a:lnTo>
                  <a:pt x="1360783" y="1360783"/>
                </a:lnTo>
                <a:lnTo>
                  <a:pt x="0" y="1360783"/>
                </a:lnTo>
                <a:lnTo>
                  <a:pt x="0" y="0"/>
                </a:lnTo>
                <a:close/>
              </a:path>
            </a:pathLst>
          </a:custGeom>
          <a:blipFill>
            <a:blip r:embed="rId5"/>
            <a:stretch>
              <a:fillRect/>
            </a:stretch>
          </a:blipFill>
        </p:spPr>
      </p:sp>
      <p:sp>
        <p:nvSpPr>
          <p:cNvPr id="38" name="Freeform 24"/>
          <p:cNvSpPr/>
          <p:nvPr/>
        </p:nvSpPr>
        <p:spPr>
          <a:xfrm>
            <a:off x="13335000" y="2628900"/>
            <a:ext cx="1905770" cy="1952608"/>
          </a:xfrm>
          <a:custGeom>
            <a:avLst/>
            <a:gdLst/>
            <a:ahLst/>
            <a:cxnLst/>
            <a:rect l="l" t="t" r="r" b="b"/>
            <a:pathLst>
              <a:path w="1109907" h="1109907">
                <a:moveTo>
                  <a:pt x="0" y="0"/>
                </a:moveTo>
                <a:lnTo>
                  <a:pt x="1109907" y="0"/>
                </a:lnTo>
                <a:lnTo>
                  <a:pt x="1109907" y="1109907"/>
                </a:lnTo>
                <a:lnTo>
                  <a:pt x="0" y="1109907"/>
                </a:lnTo>
                <a:lnTo>
                  <a:pt x="0" y="0"/>
                </a:lnTo>
                <a:close/>
              </a:path>
            </a:pathLst>
          </a:custGeom>
          <a:blipFill>
            <a:blip r:embed="rId6"/>
            <a:stretch>
              <a:fillRect/>
            </a:stretch>
          </a:blipFill>
        </p:spPr>
      </p:sp>
      <p:sp>
        <p:nvSpPr>
          <p:cNvPr id="39" name="Freeform 24"/>
          <p:cNvSpPr/>
          <p:nvPr/>
        </p:nvSpPr>
        <p:spPr>
          <a:xfrm>
            <a:off x="10744200" y="2673949"/>
            <a:ext cx="1369103" cy="1402751"/>
          </a:xfrm>
          <a:custGeom>
            <a:avLst/>
            <a:gdLst/>
            <a:ahLst/>
            <a:cxnLst/>
            <a:rect l="l" t="t" r="r" b="b"/>
            <a:pathLst>
              <a:path w="1109907" h="1109907">
                <a:moveTo>
                  <a:pt x="0" y="0"/>
                </a:moveTo>
                <a:lnTo>
                  <a:pt x="1109907" y="0"/>
                </a:lnTo>
                <a:lnTo>
                  <a:pt x="1109907" y="1109907"/>
                </a:lnTo>
                <a:lnTo>
                  <a:pt x="0" y="1109907"/>
                </a:lnTo>
                <a:lnTo>
                  <a:pt x="0" y="0"/>
                </a:lnTo>
                <a:close/>
              </a:path>
            </a:pathLst>
          </a:custGeom>
          <a:blipFill>
            <a:blip r:embed="rId6"/>
            <a:stretch>
              <a:fillRect/>
            </a:stretch>
          </a:blipFill>
        </p:spPr>
      </p:sp>
      <p:sp>
        <p:nvSpPr>
          <p:cNvPr id="48" name="Freeform 24"/>
          <p:cNvSpPr/>
          <p:nvPr/>
        </p:nvSpPr>
        <p:spPr>
          <a:xfrm>
            <a:off x="6260207" y="2609341"/>
            <a:ext cx="1905770" cy="1952608"/>
          </a:xfrm>
          <a:custGeom>
            <a:avLst/>
            <a:gdLst/>
            <a:ahLst/>
            <a:cxnLst/>
            <a:rect l="l" t="t" r="r" b="b"/>
            <a:pathLst>
              <a:path w="1109907" h="1109907">
                <a:moveTo>
                  <a:pt x="0" y="0"/>
                </a:moveTo>
                <a:lnTo>
                  <a:pt x="1109907" y="0"/>
                </a:lnTo>
                <a:lnTo>
                  <a:pt x="1109907" y="1109907"/>
                </a:lnTo>
                <a:lnTo>
                  <a:pt x="0" y="1109907"/>
                </a:lnTo>
                <a:lnTo>
                  <a:pt x="0" y="0"/>
                </a:lnTo>
                <a:close/>
              </a:path>
            </a:pathLst>
          </a:custGeom>
          <a:blipFill>
            <a:blip r:embed="rId6"/>
            <a:stretch>
              <a:fillRect/>
            </a:stretch>
          </a:blipFill>
        </p:spPr>
      </p:sp>
      <p:pic>
        <p:nvPicPr>
          <p:cNvPr id="40" name="그림 39"/>
          <p:cNvPicPr>
            <a:picLocks noChangeAspect="1"/>
          </p:cNvPicPr>
          <p:nvPr/>
        </p:nvPicPr>
        <p:blipFill>
          <a:blip r:embed="rId7"/>
          <a:stretch>
            <a:fillRect/>
          </a:stretch>
        </p:blipFill>
        <p:spPr>
          <a:xfrm>
            <a:off x="16608166" y="199175"/>
            <a:ext cx="1625173" cy="626021"/>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직사각형 21"/>
          <p:cNvSpPr/>
          <p:nvPr/>
        </p:nvSpPr>
        <p:spPr>
          <a:xfrm>
            <a:off x="0" y="1"/>
            <a:ext cx="18288000" cy="103044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00"/>
          </a:p>
        </p:txBody>
      </p:sp>
      <p:sp>
        <p:nvSpPr>
          <p:cNvPr id="2" name="슬라이드 번호 개체 틀 1">
            <a:extLst>
              <a:ext uri="{FF2B5EF4-FFF2-40B4-BE49-F238E27FC236}">
                <a16:creationId xmlns:a16="http://schemas.microsoft.com/office/drawing/2014/main" id="{752BCB8E-20AD-4C9F-A778-7953A9CCBB43}"/>
              </a:ext>
            </a:extLst>
          </p:cNvPr>
          <p:cNvSpPr>
            <a:spLocks noGrp="1"/>
          </p:cNvSpPr>
          <p:nvPr>
            <p:ph type="sldNum" sz="quarter" idx="4294967295"/>
          </p:nvPr>
        </p:nvSpPr>
        <p:spPr/>
        <p:txBody>
          <a:bodyPr/>
          <a:lstStyle/>
          <a:p>
            <a:fld id="{DE2315BA-39B6-43DE-86A1-4917FBD41C81}" type="slidenum">
              <a:rPr lang="ko-KR" altLang="en-US" smtClean="0"/>
              <a:t>7</a:t>
            </a:fld>
            <a:endParaRPr lang="ko-KR" altLang="en-US"/>
          </a:p>
        </p:txBody>
      </p:sp>
      <p:pic>
        <p:nvPicPr>
          <p:cNvPr id="5" name="그림 4">
            <a:extLst>
              <a:ext uri="{FF2B5EF4-FFF2-40B4-BE49-F238E27FC236}">
                <a16:creationId xmlns:a16="http://schemas.microsoft.com/office/drawing/2014/main" id="{835FD2CA-9752-4B6A-9347-1041DD59AED6}"/>
              </a:ext>
            </a:extLst>
          </p:cNvPr>
          <p:cNvPicPr>
            <a:picLocks noChangeAspect="1"/>
          </p:cNvPicPr>
          <p:nvPr/>
        </p:nvPicPr>
        <p:blipFill rotWithShape="1">
          <a:blip r:embed="rId2">
            <a:extLst>
              <a:ext uri="{28A0092B-C50C-407E-A947-70E740481C1C}">
                <a14:useLocalDpi xmlns:a14="http://schemas.microsoft.com/office/drawing/2010/main" val="0"/>
              </a:ext>
            </a:extLst>
          </a:blip>
          <a:srcRect l="41" t="11527" r="-6154" b="23264"/>
          <a:stretch/>
        </p:blipFill>
        <p:spPr>
          <a:xfrm>
            <a:off x="7101" y="3"/>
            <a:ext cx="18273802" cy="6385810"/>
          </a:xfrm>
          <a:prstGeom prst="rect">
            <a:avLst/>
          </a:prstGeom>
        </p:spPr>
      </p:pic>
      <p:pic>
        <p:nvPicPr>
          <p:cNvPr id="6" name="그림 5">
            <a:extLst>
              <a:ext uri="{FF2B5EF4-FFF2-40B4-BE49-F238E27FC236}">
                <a16:creationId xmlns:a16="http://schemas.microsoft.com/office/drawing/2014/main" id="{2F47530F-22CE-4088-8147-E460BEBF46B7}"/>
              </a:ext>
            </a:extLst>
          </p:cNvPr>
          <p:cNvPicPr>
            <a:picLocks noChangeAspect="1"/>
          </p:cNvPicPr>
          <p:nvPr/>
        </p:nvPicPr>
        <p:blipFill rotWithShape="1">
          <a:blip r:embed="rId2">
            <a:extLst>
              <a:ext uri="{28A0092B-C50C-407E-A947-70E740481C1C}">
                <a14:useLocalDpi xmlns:a14="http://schemas.microsoft.com/office/drawing/2010/main" val="0"/>
              </a:ext>
            </a:extLst>
          </a:blip>
          <a:srcRect l="88777" t="10926" r="121" b="23461"/>
          <a:stretch/>
        </p:blipFill>
        <p:spPr>
          <a:xfrm>
            <a:off x="15295419" y="1"/>
            <a:ext cx="2992582" cy="6385810"/>
          </a:xfrm>
          <a:prstGeom prst="rect">
            <a:avLst/>
          </a:prstGeom>
        </p:spPr>
      </p:pic>
      <p:sp>
        <p:nvSpPr>
          <p:cNvPr id="7" name="직사각형 6">
            <a:extLst>
              <a:ext uri="{FF2B5EF4-FFF2-40B4-BE49-F238E27FC236}">
                <a16:creationId xmlns:a16="http://schemas.microsoft.com/office/drawing/2014/main" id="{70F71C71-9FF5-4F5B-BDF4-5D0681B8752A}"/>
              </a:ext>
            </a:extLst>
          </p:cNvPr>
          <p:cNvSpPr/>
          <p:nvPr/>
        </p:nvSpPr>
        <p:spPr>
          <a:xfrm>
            <a:off x="7100" y="3"/>
            <a:ext cx="18280900" cy="6385810"/>
          </a:xfrm>
          <a:prstGeom prst="rect">
            <a:avLst/>
          </a:prstGeom>
          <a:solidFill>
            <a:srgbClr val="081A40">
              <a:alpha val="5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00" dirty="0">
              <a:solidFill>
                <a:prstClr val="white"/>
              </a:solidFill>
            </a:endParaRPr>
          </a:p>
        </p:txBody>
      </p:sp>
      <p:sp>
        <p:nvSpPr>
          <p:cNvPr id="8" name="TextBox 11">
            <a:extLst>
              <a:ext uri="{FF2B5EF4-FFF2-40B4-BE49-F238E27FC236}">
                <a16:creationId xmlns:a16="http://schemas.microsoft.com/office/drawing/2014/main" id="{13C12D04-BD25-42D2-BD4F-6C27493DF579}"/>
              </a:ext>
            </a:extLst>
          </p:cNvPr>
          <p:cNvSpPr txBox="1">
            <a:spLocks noChangeArrowheads="1"/>
          </p:cNvSpPr>
          <p:nvPr/>
        </p:nvSpPr>
        <p:spPr bwMode="auto">
          <a:xfrm>
            <a:off x="2622769" y="8118471"/>
            <a:ext cx="592861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굴림" pitchFamily="50" charset="-127"/>
                <a:ea typeface="굴림" pitchFamily="50" charset="-127"/>
              </a:defRPr>
            </a:lvl1pPr>
            <a:lvl2pPr marL="742950" indent="-285750" eaLnBrk="0" hangingPunct="0">
              <a:defRPr kumimoji="1">
                <a:solidFill>
                  <a:schemeClr val="tx1"/>
                </a:solidFill>
                <a:latin typeface="굴림" pitchFamily="50" charset="-127"/>
                <a:ea typeface="굴림" pitchFamily="50" charset="-127"/>
              </a:defRPr>
            </a:lvl2pPr>
            <a:lvl3pPr marL="1143000" indent="-228600" eaLnBrk="0" hangingPunct="0">
              <a:defRPr kumimoji="1">
                <a:solidFill>
                  <a:schemeClr val="tx1"/>
                </a:solidFill>
                <a:latin typeface="굴림" pitchFamily="50" charset="-127"/>
                <a:ea typeface="굴림" pitchFamily="50" charset="-127"/>
              </a:defRPr>
            </a:lvl3pPr>
            <a:lvl4pPr marL="1600200" indent="-228600" eaLnBrk="0" hangingPunct="0">
              <a:defRPr kumimoji="1">
                <a:solidFill>
                  <a:schemeClr val="tx1"/>
                </a:solidFill>
                <a:latin typeface="굴림" pitchFamily="50" charset="-127"/>
                <a:ea typeface="굴림" pitchFamily="50" charset="-127"/>
              </a:defRPr>
            </a:lvl4pPr>
            <a:lvl5pPr marL="2057400" indent="-228600" eaLnBrk="0" hangingPunct="0">
              <a:defRPr kumimoji="1">
                <a:solidFill>
                  <a:schemeClr val="tx1"/>
                </a:solidFill>
                <a:latin typeface="굴림" pitchFamily="50" charset="-127"/>
                <a:ea typeface="굴림" pitchFamily="50" charset="-127"/>
              </a:defRPr>
            </a:lvl5pPr>
            <a:lvl6pPr marL="2514600" indent="-228600" eaLnBrk="0" fontAlgn="base" hangingPunct="0">
              <a:spcBef>
                <a:spcPct val="0"/>
              </a:spcBef>
              <a:spcAft>
                <a:spcPct val="0"/>
              </a:spcAft>
              <a:defRPr kumimoji="1">
                <a:solidFill>
                  <a:schemeClr val="tx1"/>
                </a:solidFill>
                <a:latin typeface="굴림" pitchFamily="50" charset="-127"/>
                <a:ea typeface="굴림" pitchFamily="50" charset="-127"/>
              </a:defRPr>
            </a:lvl6pPr>
            <a:lvl7pPr marL="2971800" indent="-228600" eaLnBrk="0" fontAlgn="base" hangingPunct="0">
              <a:spcBef>
                <a:spcPct val="0"/>
              </a:spcBef>
              <a:spcAft>
                <a:spcPct val="0"/>
              </a:spcAft>
              <a:defRPr kumimoji="1">
                <a:solidFill>
                  <a:schemeClr val="tx1"/>
                </a:solidFill>
                <a:latin typeface="굴림" pitchFamily="50" charset="-127"/>
                <a:ea typeface="굴림" pitchFamily="50" charset="-127"/>
              </a:defRPr>
            </a:lvl7pPr>
            <a:lvl8pPr marL="3429000" indent="-228600" eaLnBrk="0" fontAlgn="base" hangingPunct="0">
              <a:spcBef>
                <a:spcPct val="0"/>
              </a:spcBef>
              <a:spcAft>
                <a:spcPct val="0"/>
              </a:spcAft>
              <a:defRPr kumimoji="1">
                <a:solidFill>
                  <a:schemeClr val="tx1"/>
                </a:solidFill>
                <a:latin typeface="굴림" pitchFamily="50" charset="-127"/>
                <a:ea typeface="굴림" pitchFamily="50" charset="-127"/>
              </a:defRPr>
            </a:lvl8pPr>
            <a:lvl9pPr marL="3886200" indent="-228600" eaLnBrk="0" fontAlgn="base" hangingPunct="0">
              <a:spcBef>
                <a:spcPct val="0"/>
              </a:spcBef>
              <a:spcAft>
                <a:spcPct val="0"/>
              </a:spcAft>
              <a:defRPr kumimoji="1">
                <a:solidFill>
                  <a:schemeClr val="tx1"/>
                </a:solidFill>
                <a:latin typeface="굴림" pitchFamily="50" charset="-127"/>
                <a:ea typeface="굴림" pitchFamily="50" charset="-127"/>
              </a:defRPr>
            </a:lvl9pPr>
          </a:lstStyle>
          <a:p>
            <a:pPr eaLnBrk="1" fontAlgn="base" hangingPunct="1">
              <a:spcBef>
                <a:spcPct val="0"/>
              </a:spcBef>
              <a:spcAft>
                <a:spcPct val="0"/>
              </a:spcAft>
            </a:pPr>
            <a:r>
              <a:rPr kumimoji="0" lang="en-US" altLang="ko-KR" sz="2400" dirty="0">
                <a:solidFill>
                  <a:srgbClr val="050026"/>
                </a:solidFill>
                <a:latin typeface="Segoe UI" panose="020B0502040204020203" pitchFamily="34" charset="0"/>
                <a:ea typeface="Arial Unicode MS" pitchFamily="50" charset="-127"/>
                <a:cs typeface="Segoe UI" panose="020B0502040204020203" pitchFamily="34" charset="0"/>
              </a:rPr>
              <a:t>https://www.linkedin.com/company/kotra/</a:t>
            </a:r>
          </a:p>
        </p:txBody>
      </p:sp>
      <p:sp>
        <p:nvSpPr>
          <p:cNvPr id="9" name="TextBox 8">
            <a:extLst>
              <a:ext uri="{FF2B5EF4-FFF2-40B4-BE49-F238E27FC236}">
                <a16:creationId xmlns:a16="http://schemas.microsoft.com/office/drawing/2014/main" id="{76ADB40B-0C25-439D-8DEF-5F5487028307}"/>
              </a:ext>
            </a:extLst>
          </p:cNvPr>
          <p:cNvSpPr txBox="1">
            <a:spLocks noChangeArrowheads="1"/>
          </p:cNvSpPr>
          <p:nvPr/>
        </p:nvSpPr>
        <p:spPr bwMode="auto">
          <a:xfrm>
            <a:off x="2671437" y="7081349"/>
            <a:ext cx="56343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굴림" pitchFamily="50" charset="-127"/>
                <a:ea typeface="굴림" pitchFamily="50" charset="-127"/>
              </a:defRPr>
            </a:lvl1pPr>
            <a:lvl2pPr marL="742950" indent="-285750" eaLnBrk="0" hangingPunct="0">
              <a:defRPr kumimoji="1">
                <a:solidFill>
                  <a:schemeClr val="tx1"/>
                </a:solidFill>
                <a:latin typeface="굴림" pitchFamily="50" charset="-127"/>
                <a:ea typeface="굴림" pitchFamily="50" charset="-127"/>
              </a:defRPr>
            </a:lvl2pPr>
            <a:lvl3pPr marL="1143000" indent="-228600" eaLnBrk="0" hangingPunct="0">
              <a:defRPr kumimoji="1">
                <a:solidFill>
                  <a:schemeClr val="tx1"/>
                </a:solidFill>
                <a:latin typeface="굴림" pitchFamily="50" charset="-127"/>
                <a:ea typeface="굴림" pitchFamily="50" charset="-127"/>
              </a:defRPr>
            </a:lvl3pPr>
            <a:lvl4pPr marL="1600200" indent="-228600" eaLnBrk="0" hangingPunct="0">
              <a:defRPr kumimoji="1">
                <a:solidFill>
                  <a:schemeClr val="tx1"/>
                </a:solidFill>
                <a:latin typeface="굴림" pitchFamily="50" charset="-127"/>
                <a:ea typeface="굴림" pitchFamily="50" charset="-127"/>
              </a:defRPr>
            </a:lvl4pPr>
            <a:lvl5pPr marL="2057400" indent="-228600" eaLnBrk="0" hangingPunct="0">
              <a:defRPr kumimoji="1">
                <a:solidFill>
                  <a:schemeClr val="tx1"/>
                </a:solidFill>
                <a:latin typeface="굴림" pitchFamily="50" charset="-127"/>
                <a:ea typeface="굴림" pitchFamily="50" charset="-127"/>
              </a:defRPr>
            </a:lvl5pPr>
            <a:lvl6pPr marL="2514600" indent="-228600" eaLnBrk="0" fontAlgn="base" hangingPunct="0">
              <a:spcBef>
                <a:spcPct val="0"/>
              </a:spcBef>
              <a:spcAft>
                <a:spcPct val="0"/>
              </a:spcAft>
              <a:defRPr kumimoji="1">
                <a:solidFill>
                  <a:schemeClr val="tx1"/>
                </a:solidFill>
                <a:latin typeface="굴림" pitchFamily="50" charset="-127"/>
                <a:ea typeface="굴림" pitchFamily="50" charset="-127"/>
              </a:defRPr>
            </a:lvl6pPr>
            <a:lvl7pPr marL="2971800" indent="-228600" eaLnBrk="0" fontAlgn="base" hangingPunct="0">
              <a:spcBef>
                <a:spcPct val="0"/>
              </a:spcBef>
              <a:spcAft>
                <a:spcPct val="0"/>
              </a:spcAft>
              <a:defRPr kumimoji="1">
                <a:solidFill>
                  <a:schemeClr val="tx1"/>
                </a:solidFill>
                <a:latin typeface="굴림" pitchFamily="50" charset="-127"/>
                <a:ea typeface="굴림" pitchFamily="50" charset="-127"/>
              </a:defRPr>
            </a:lvl7pPr>
            <a:lvl8pPr marL="3429000" indent="-228600" eaLnBrk="0" fontAlgn="base" hangingPunct="0">
              <a:spcBef>
                <a:spcPct val="0"/>
              </a:spcBef>
              <a:spcAft>
                <a:spcPct val="0"/>
              </a:spcAft>
              <a:defRPr kumimoji="1">
                <a:solidFill>
                  <a:schemeClr val="tx1"/>
                </a:solidFill>
                <a:latin typeface="굴림" pitchFamily="50" charset="-127"/>
                <a:ea typeface="굴림" pitchFamily="50" charset="-127"/>
              </a:defRPr>
            </a:lvl8pPr>
            <a:lvl9pPr marL="3886200" indent="-228600" eaLnBrk="0" fontAlgn="base" hangingPunct="0">
              <a:spcBef>
                <a:spcPct val="0"/>
              </a:spcBef>
              <a:spcAft>
                <a:spcPct val="0"/>
              </a:spcAft>
              <a:defRPr kumimoji="1">
                <a:solidFill>
                  <a:schemeClr val="tx1"/>
                </a:solidFill>
                <a:latin typeface="굴림" pitchFamily="50" charset="-127"/>
                <a:ea typeface="굴림" pitchFamily="50" charset="-127"/>
              </a:defRPr>
            </a:lvl9pPr>
          </a:lstStyle>
          <a:p>
            <a:pPr eaLnBrk="1" fontAlgn="base" hangingPunct="1">
              <a:spcBef>
                <a:spcPct val="0"/>
              </a:spcBef>
              <a:spcAft>
                <a:spcPct val="0"/>
              </a:spcAft>
            </a:pPr>
            <a:r>
              <a:rPr kumimoji="0" lang="en-US" altLang="ko-KR" sz="2400" dirty="0">
                <a:solidFill>
                  <a:srgbClr val="050026"/>
                </a:solidFill>
                <a:latin typeface="Segoe UI" panose="020B0502040204020203" pitchFamily="34" charset="0"/>
                <a:ea typeface="Arial Unicode MS" pitchFamily="50" charset="-127"/>
                <a:cs typeface="Segoe UI" panose="020B0502040204020203" pitchFamily="34" charset="0"/>
              </a:rPr>
              <a:t>https://www.kotra.or.kr/english/index.do</a:t>
            </a:r>
          </a:p>
        </p:txBody>
      </p:sp>
      <p:sp>
        <p:nvSpPr>
          <p:cNvPr id="15" name="TextBox 14">
            <a:extLst>
              <a:ext uri="{FF2B5EF4-FFF2-40B4-BE49-F238E27FC236}">
                <a16:creationId xmlns:a16="http://schemas.microsoft.com/office/drawing/2014/main" id="{BACC805E-748C-46E5-9EB6-F6963C2618C9}"/>
              </a:ext>
            </a:extLst>
          </p:cNvPr>
          <p:cNvSpPr txBox="1"/>
          <p:nvPr/>
        </p:nvSpPr>
        <p:spPr>
          <a:xfrm>
            <a:off x="2744612" y="6674128"/>
            <a:ext cx="1673856" cy="415498"/>
          </a:xfrm>
          <a:prstGeom prst="rect">
            <a:avLst/>
          </a:prstGeom>
          <a:solidFill>
            <a:srgbClr val="0E2C8E"/>
          </a:solidFill>
        </p:spPr>
        <p:txBody>
          <a:bodyPr wrap="none" rtlCol="0">
            <a:spAutoFit/>
          </a:bodyPr>
          <a:lstStyle/>
          <a:p>
            <a:r>
              <a:rPr lang="en-US" altLang="ko-KR" sz="2100" b="1" dirty="0">
                <a:solidFill>
                  <a:schemeClr val="bg1"/>
                </a:solidFill>
                <a:latin typeface="Century Gothic" panose="020B0502020202020204" pitchFamily="34" charset="0"/>
              </a:rPr>
              <a:t>Homepage</a:t>
            </a:r>
            <a:endParaRPr lang="ko-KR" altLang="en-US" sz="2100" b="1" dirty="0">
              <a:solidFill>
                <a:schemeClr val="bg1"/>
              </a:solidFill>
              <a:latin typeface="Century Gothic" panose="020B0502020202020204" pitchFamily="34" charset="0"/>
            </a:endParaRPr>
          </a:p>
        </p:txBody>
      </p:sp>
      <p:sp>
        <p:nvSpPr>
          <p:cNvPr id="16" name="TextBox 15">
            <a:extLst>
              <a:ext uri="{FF2B5EF4-FFF2-40B4-BE49-F238E27FC236}">
                <a16:creationId xmlns:a16="http://schemas.microsoft.com/office/drawing/2014/main" id="{7C78BF53-8DA4-48D0-8D0B-9B74FCBDAE20}"/>
              </a:ext>
            </a:extLst>
          </p:cNvPr>
          <p:cNvSpPr txBox="1"/>
          <p:nvPr/>
        </p:nvSpPr>
        <p:spPr>
          <a:xfrm>
            <a:off x="2744612" y="7680386"/>
            <a:ext cx="1261884" cy="415498"/>
          </a:xfrm>
          <a:prstGeom prst="rect">
            <a:avLst/>
          </a:prstGeom>
          <a:solidFill>
            <a:srgbClr val="308DF4"/>
          </a:solidFill>
        </p:spPr>
        <p:txBody>
          <a:bodyPr wrap="none" rtlCol="0">
            <a:spAutoFit/>
          </a:bodyPr>
          <a:lstStyle/>
          <a:p>
            <a:r>
              <a:rPr lang="en-US" altLang="ko-KR" sz="2100" b="1" dirty="0" err="1">
                <a:solidFill>
                  <a:schemeClr val="bg1"/>
                </a:solidFill>
                <a:latin typeface="Century Gothic" panose="020B0502020202020204" pitchFamily="34" charset="0"/>
              </a:rPr>
              <a:t>Linkedin</a:t>
            </a:r>
            <a:endParaRPr lang="ko-KR" altLang="en-US" sz="2100" b="1" dirty="0">
              <a:solidFill>
                <a:schemeClr val="bg1"/>
              </a:solidFill>
              <a:latin typeface="Century Gothic" panose="020B0502020202020204" pitchFamily="34" charset="0"/>
            </a:endParaRPr>
          </a:p>
        </p:txBody>
      </p:sp>
      <p:sp>
        <p:nvSpPr>
          <p:cNvPr id="17" name="타원 16">
            <a:extLst>
              <a:ext uri="{FF2B5EF4-FFF2-40B4-BE49-F238E27FC236}">
                <a16:creationId xmlns:a16="http://schemas.microsoft.com/office/drawing/2014/main" id="{8A1F0DE7-C0A6-4F9A-80F8-297A627A169E}"/>
              </a:ext>
            </a:extLst>
          </p:cNvPr>
          <p:cNvSpPr/>
          <p:nvPr/>
        </p:nvSpPr>
        <p:spPr>
          <a:xfrm>
            <a:off x="7080316" y="1189505"/>
            <a:ext cx="4229764" cy="4229754"/>
          </a:xfrm>
          <a:prstGeom prst="ellipse">
            <a:avLst/>
          </a:prstGeom>
          <a:solidFill>
            <a:schemeClr val="tx1">
              <a:alpha val="27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3600"/>
          </a:p>
        </p:txBody>
      </p:sp>
      <p:pic>
        <p:nvPicPr>
          <p:cNvPr id="14" name="그림 13">
            <a:extLst>
              <a:ext uri="{FF2B5EF4-FFF2-40B4-BE49-F238E27FC236}">
                <a16:creationId xmlns:a16="http://schemas.microsoft.com/office/drawing/2014/main" id="{E157253D-7EDF-4F68-8690-71034D4A0D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94259" y="7279806"/>
            <a:ext cx="3485262" cy="1873328"/>
          </a:xfrm>
          <a:prstGeom prst="rect">
            <a:avLst/>
          </a:prstGeom>
          <a:effectLst>
            <a:outerShdw blurRad="279400" dist="76200" dir="2700000" sx="102000" sy="102000" algn="tl" rotWithShape="0">
              <a:prstClr val="black">
                <a:alpha val="62000"/>
              </a:prstClr>
            </a:outerShdw>
          </a:effectLst>
        </p:spPr>
      </p:pic>
      <p:sp>
        <p:nvSpPr>
          <p:cNvPr id="4" name="TextBox 3"/>
          <p:cNvSpPr txBox="1"/>
          <p:nvPr/>
        </p:nvSpPr>
        <p:spPr>
          <a:xfrm>
            <a:off x="4852603" y="1785376"/>
            <a:ext cx="8582798" cy="2123658"/>
          </a:xfrm>
          <a:prstGeom prst="rect">
            <a:avLst/>
          </a:prstGeom>
          <a:noFill/>
        </p:spPr>
        <p:txBody>
          <a:bodyPr wrap="none" rtlCol="0">
            <a:spAutoFit/>
          </a:bodyPr>
          <a:lstStyle/>
          <a:p>
            <a:pPr algn="ctr"/>
            <a:r>
              <a:rPr lang="en-US" altLang="ko-KR" sz="13200" b="1" dirty="0">
                <a:solidFill>
                  <a:schemeClr val="bg1"/>
                </a:solidFill>
                <a:effectLst>
                  <a:outerShdw blurRad="114300" dist="38100" dir="2700000" sx="101000" sy="101000" algn="tl">
                    <a:srgbClr val="000000">
                      <a:alpha val="68000"/>
                    </a:srgbClr>
                  </a:outerShdw>
                </a:effectLst>
                <a:latin typeface="Century Gothic" panose="020B0502020202020204" pitchFamily="34" charset="0"/>
              </a:rPr>
              <a:t>Thank you</a:t>
            </a:r>
            <a:endParaRPr lang="ko-KR" altLang="en-US" sz="13200" b="1" dirty="0">
              <a:solidFill>
                <a:schemeClr val="bg1"/>
              </a:solidFill>
              <a:effectLst>
                <a:outerShdw blurRad="114300" dist="38100" dir="2700000" sx="101000" sy="101000" algn="tl">
                  <a:srgbClr val="000000">
                    <a:alpha val="68000"/>
                  </a:srgbClr>
                </a:outerShdw>
              </a:effectLst>
              <a:latin typeface="Century Gothic" panose="020B0502020202020204" pitchFamily="34" charset="0"/>
            </a:endParaRPr>
          </a:p>
        </p:txBody>
      </p:sp>
      <p:pic>
        <p:nvPicPr>
          <p:cNvPr id="18" name="Google Shape;339;p35"/>
          <p:cNvPicPr preferRelativeResize="0"/>
          <p:nvPr/>
        </p:nvPicPr>
        <p:blipFill>
          <a:blip r:embed="rId4">
            <a:alphaModFix/>
          </a:blip>
          <a:stretch>
            <a:fillRect/>
          </a:stretch>
        </p:blipFill>
        <p:spPr>
          <a:xfrm>
            <a:off x="14377060" y="7563485"/>
            <a:ext cx="3178652" cy="1589650"/>
          </a:xfrm>
          <a:prstGeom prst="rect">
            <a:avLst/>
          </a:prstGeom>
          <a:noFill/>
          <a:ln>
            <a:noFill/>
          </a:ln>
        </p:spPr>
      </p:pic>
      <p:sp>
        <p:nvSpPr>
          <p:cNvPr id="19" name="TextBox 18">
            <a:extLst>
              <a:ext uri="{FF2B5EF4-FFF2-40B4-BE49-F238E27FC236}">
                <a16:creationId xmlns:a16="http://schemas.microsoft.com/office/drawing/2014/main" id="{BACC805E-748C-46E5-9EB6-F6963C2618C9}"/>
              </a:ext>
            </a:extLst>
          </p:cNvPr>
          <p:cNvSpPr txBox="1"/>
          <p:nvPr/>
        </p:nvSpPr>
        <p:spPr>
          <a:xfrm>
            <a:off x="2773621" y="8856636"/>
            <a:ext cx="1903085" cy="415498"/>
          </a:xfrm>
          <a:prstGeom prst="rect">
            <a:avLst/>
          </a:prstGeom>
          <a:solidFill>
            <a:srgbClr val="0070C0"/>
          </a:solidFill>
        </p:spPr>
        <p:txBody>
          <a:bodyPr wrap="none" rtlCol="0">
            <a:spAutoFit/>
          </a:bodyPr>
          <a:lstStyle/>
          <a:p>
            <a:r>
              <a:rPr lang="en-US" altLang="ko-KR" sz="2100" b="1" dirty="0">
                <a:solidFill>
                  <a:schemeClr val="bg1"/>
                </a:solidFill>
                <a:latin typeface="Century Gothic" panose="020B0502020202020204" pitchFamily="34" charset="0"/>
              </a:rPr>
              <a:t>KOTRA Zürich</a:t>
            </a:r>
            <a:endParaRPr lang="ko-KR" altLang="en-US" sz="2100" b="1" dirty="0">
              <a:solidFill>
                <a:schemeClr val="bg1"/>
              </a:solidFill>
              <a:latin typeface="Century Gothic" panose="020B0502020202020204" pitchFamily="34" charset="0"/>
            </a:endParaRPr>
          </a:p>
        </p:txBody>
      </p:sp>
      <p:sp>
        <p:nvSpPr>
          <p:cNvPr id="20" name="TextBox 19">
            <a:extLst>
              <a:ext uri="{FF2B5EF4-FFF2-40B4-BE49-F238E27FC236}">
                <a16:creationId xmlns:a16="http://schemas.microsoft.com/office/drawing/2014/main" id="{76ADB40B-0C25-439D-8DEF-5F5487028307}"/>
              </a:ext>
            </a:extLst>
          </p:cNvPr>
          <p:cNvSpPr txBox="1">
            <a:spLocks noChangeArrowheads="1"/>
          </p:cNvSpPr>
          <p:nvPr/>
        </p:nvSpPr>
        <p:spPr bwMode="auto">
          <a:xfrm>
            <a:off x="2717716" y="9417133"/>
            <a:ext cx="658757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굴림" pitchFamily="50" charset="-127"/>
                <a:ea typeface="굴림" pitchFamily="50" charset="-127"/>
              </a:defRPr>
            </a:lvl1pPr>
            <a:lvl2pPr marL="742950" indent="-285750" eaLnBrk="0" hangingPunct="0">
              <a:defRPr kumimoji="1">
                <a:solidFill>
                  <a:schemeClr val="tx1"/>
                </a:solidFill>
                <a:latin typeface="굴림" pitchFamily="50" charset="-127"/>
                <a:ea typeface="굴림" pitchFamily="50" charset="-127"/>
              </a:defRPr>
            </a:lvl2pPr>
            <a:lvl3pPr marL="1143000" indent="-228600" eaLnBrk="0" hangingPunct="0">
              <a:defRPr kumimoji="1">
                <a:solidFill>
                  <a:schemeClr val="tx1"/>
                </a:solidFill>
                <a:latin typeface="굴림" pitchFamily="50" charset="-127"/>
                <a:ea typeface="굴림" pitchFamily="50" charset="-127"/>
              </a:defRPr>
            </a:lvl3pPr>
            <a:lvl4pPr marL="1600200" indent="-228600" eaLnBrk="0" hangingPunct="0">
              <a:defRPr kumimoji="1">
                <a:solidFill>
                  <a:schemeClr val="tx1"/>
                </a:solidFill>
                <a:latin typeface="굴림" pitchFamily="50" charset="-127"/>
                <a:ea typeface="굴림" pitchFamily="50" charset="-127"/>
              </a:defRPr>
            </a:lvl4pPr>
            <a:lvl5pPr marL="2057400" indent="-228600" eaLnBrk="0" hangingPunct="0">
              <a:defRPr kumimoji="1">
                <a:solidFill>
                  <a:schemeClr val="tx1"/>
                </a:solidFill>
                <a:latin typeface="굴림" pitchFamily="50" charset="-127"/>
                <a:ea typeface="굴림" pitchFamily="50" charset="-127"/>
              </a:defRPr>
            </a:lvl5pPr>
            <a:lvl6pPr marL="2514600" indent="-228600" eaLnBrk="0" fontAlgn="base" hangingPunct="0">
              <a:spcBef>
                <a:spcPct val="0"/>
              </a:spcBef>
              <a:spcAft>
                <a:spcPct val="0"/>
              </a:spcAft>
              <a:defRPr kumimoji="1">
                <a:solidFill>
                  <a:schemeClr val="tx1"/>
                </a:solidFill>
                <a:latin typeface="굴림" pitchFamily="50" charset="-127"/>
                <a:ea typeface="굴림" pitchFamily="50" charset="-127"/>
              </a:defRPr>
            </a:lvl6pPr>
            <a:lvl7pPr marL="2971800" indent="-228600" eaLnBrk="0" fontAlgn="base" hangingPunct="0">
              <a:spcBef>
                <a:spcPct val="0"/>
              </a:spcBef>
              <a:spcAft>
                <a:spcPct val="0"/>
              </a:spcAft>
              <a:defRPr kumimoji="1">
                <a:solidFill>
                  <a:schemeClr val="tx1"/>
                </a:solidFill>
                <a:latin typeface="굴림" pitchFamily="50" charset="-127"/>
                <a:ea typeface="굴림" pitchFamily="50" charset="-127"/>
              </a:defRPr>
            </a:lvl7pPr>
            <a:lvl8pPr marL="3429000" indent="-228600" eaLnBrk="0" fontAlgn="base" hangingPunct="0">
              <a:spcBef>
                <a:spcPct val="0"/>
              </a:spcBef>
              <a:spcAft>
                <a:spcPct val="0"/>
              </a:spcAft>
              <a:defRPr kumimoji="1">
                <a:solidFill>
                  <a:schemeClr val="tx1"/>
                </a:solidFill>
                <a:latin typeface="굴림" pitchFamily="50" charset="-127"/>
                <a:ea typeface="굴림" pitchFamily="50" charset="-127"/>
              </a:defRPr>
            </a:lvl8pPr>
            <a:lvl9pPr marL="3886200" indent="-228600" eaLnBrk="0" fontAlgn="base" hangingPunct="0">
              <a:spcBef>
                <a:spcPct val="0"/>
              </a:spcBef>
              <a:spcAft>
                <a:spcPct val="0"/>
              </a:spcAft>
              <a:defRPr kumimoji="1">
                <a:solidFill>
                  <a:schemeClr val="tx1"/>
                </a:solidFill>
                <a:latin typeface="굴림" pitchFamily="50" charset="-127"/>
                <a:ea typeface="굴림" pitchFamily="50" charset="-127"/>
              </a:defRPr>
            </a:lvl9pPr>
          </a:lstStyle>
          <a:p>
            <a:pPr eaLnBrk="1" fontAlgn="base" hangingPunct="1">
              <a:spcBef>
                <a:spcPct val="0"/>
              </a:spcBef>
              <a:spcAft>
                <a:spcPct val="0"/>
              </a:spcAft>
            </a:pPr>
            <a:r>
              <a:rPr kumimoji="0" lang="en-US" altLang="ko-KR" sz="2200" dirty="0">
                <a:solidFill>
                  <a:srgbClr val="050026"/>
                </a:solidFill>
                <a:latin typeface="Segoe UI" panose="020B0502040204020203" pitchFamily="34" charset="0"/>
                <a:ea typeface="Arial Unicode MS" pitchFamily="50" charset="-127"/>
                <a:cs typeface="Segoe UI" panose="020B0502040204020203" pitchFamily="34" charset="0"/>
              </a:rPr>
              <a:t>Mr. Kim  +41 44 503 5307 sj.kim@kotra.ch</a:t>
            </a:r>
          </a:p>
        </p:txBody>
      </p:sp>
    </p:spTree>
    <p:extLst>
      <p:ext uri="{BB962C8B-B14F-4D97-AF65-F5344CB8AC3E}">
        <p14:creationId xmlns:p14="http://schemas.microsoft.com/office/powerpoint/2010/main" val="38240253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TotalTime>
  <Words>620</Words>
  <Application>Microsoft Office PowerPoint</Application>
  <PresentationFormat>사용자 지정</PresentationFormat>
  <Paragraphs>122</Paragraphs>
  <Slides>7</Slides>
  <Notes>2</Notes>
  <HiddenSlides>0</HiddenSlides>
  <MMClips>0</MMClips>
  <ScaleCrop>false</ScaleCrop>
  <HeadingPairs>
    <vt:vector size="6" baseType="variant">
      <vt:variant>
        <vt:lpstr>사용한 글꼴</vt:lpstr>
      </vt:variant>
      <vt:variant>
        <vt:i4>20</vt:i4>
      </vt:variant>
      <vt:variant>
        <vt:lpstr>테마</vt:lpstr>
      </vt:variant>
      <vt:variant>
        <vt:i4>1</vt:i4>
      </vt:variant>
      <vt:variant>
        <vt:lpstr>슬라이드 제목</vt:lpstr>
      </vt:variant>
      <vt:variant>
        <vt:i4>7</vt:i4>
      </vt:variant>
    </vt:vector>
  </HeadingPairs>
  <TitlesOfParts>
    <vt:vector size="28" baseType="lpstr">
      <vt:lpstr>Arvo</vt:lpstr>
      <vt:lpstr>Century Gothic</vt:lpstr>
      <vt:lpstr>Barlow Medium</vt:lpstr>
      <vt:lpstr>Montserrat SemiBold</vt:lpstr>
      <vt:lpstr>Spectral Light</vt:lpstr>
      <vt:lpstr>Segoe UI</vt:lpstr>
      <vt:lpstr>Montserrat Semi-Bold</vt:lpstr>
      <vt:lpstr>Arial Unicode MS</vt:lpstr>
      <vt:lpstr>Barlow Condensed ExtraBold</vt:lpstr>
      <vt:lpstr>맑은 고딕</vt:lpstr>
      <vt:lpstr>Montserrat Ultra-Bold</vt:lpstr>
      <vt:lpstr>Montserrat</vt:lpstr>
      <vt:lpstr>Calibri</vt:lpstr>
      <vt:lpstr>DM Sans Bold</vt:lpstr>
      <vt:lpstr>Arial</vt:lpstr>
      <vt:lpstr>Barlow</vt:lpstr>
      <vt:lpstr>DM Sans</vt:lpstr>
      <vt:lpstr>Georgia Pro Cond</vt:lpstr>
      <vt:lpstr>Montserrat Ultra-Bold Italics</vt:lpstr>
      <vt:lpstr>Montserrat Bold</vt:lpstr>
      <vt:lpstr>Office Theme</vt:lpstr>
      <vt:lpstr>PowerPoint 프레젠테이션</vt:lpstr>
      <vt:lpstr>PowerPoint 프레젠테이션</vt:lpstr>
      <vt:lpstr>PowerPoint 프레젠테이션</vt:lpstr>
      <vt:lpstr>KOTRA Zürich</vt:lpstr>
      <vt:lpstr>Global Partners</vt:lpstr>
      <vt:lpstr>PowerPoint 프레젠테이션</vt:lpstr>
      <vt:lpstr>PowerPoint 프레젠테이션</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Dark Blue Simple Geometric Triangle Shapes Simple Basic Presentation</dc:title>
  <dc:creator>Kyoungho Chae</dc:creator>
  <cp:lastModifiedBy>KOTRA Zürich</cp:lastModifiedBy>
  <cp:revision>63</cp:revision>
  <cp:lastPrinted>2024-09-27T04:30:55Z</cp:lastPrinted>
  <dcterms:created xsi:type="dcterms:W3CDTF">2006-08-16T00:00:00Z</dcterms:created>
  <dcterms:modified xsi:type="dcterms:W3CDTF">2024-09-30T06:41:39Z</dcterms:modified>
  <dc:identifier>DAF5BGxhpmM</dc:identifier>
</cp:coreProperties>
</file>