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368" y="-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8664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5847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663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9368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811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5791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1203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061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5600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8815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432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793BFD-4D29-46CC-B03D-6D5141F6931A}" type="datetimeFigureOut">
              <a:rPr lang="ko-KR" altLang="en-US" smtClean="0"/>
              <a:t>2013-09-16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07883-55F8-4437-AEFA-2611A9B40A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576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3440832" y="715269"/>
            <a:ext cx="936104" cy="36004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회원정</a:t>
            </a:r>
            <a:r>
              <a:rPr lang="ko-KR" altLang="en-US" sz="1200" dirty="0"/>
              <a:t>보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383360" y="1036887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b="1" u="sng" dirty="0" smtClean="0"/>
              <a:t>회원</a:t>
            </a:r>
            <a:endParaRPr lang="ko-KR" altLang="en-US" sz="900" b="1" u="sng" dirty="0"/>
          </a:p>
        </p:txBody>
      </p:sp>
      <p:sp>
        <p:nvSpPr>
          <p:cNvPr id="12" name="직사각형 11"/>
          <p:cNvSpPr/>
          <p:nvPr/>
        </p:nvSpPr>
        <p:spPr>
          <a:xfrm>
            <a:off x="1082570" y="3212976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무역업체</a:t>
            </a:r>
            <a:endParaRPr lang="ko-KR" altLang="en-US" sz="900" dirty="0"/>
          </a:p>
        </p:txBody>
      </p:sp>
      <p:sp>
        <p:nvSpPr>
          <p:cNvPr id="13" name="직사각형 12"/>
          <p:cNvSpPr/>
          <p:nvPr/>
        </p:nvSpPr>
        <p:spPr>
          <a:xfrm>
            <a:off x="3440832" y="2054022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해외업체</a:t>
            </a:r>
            <a:endParaRPr lang="ko-KR" altLang="en-US" sz="900" dirty="0"/>
          </a:p>
        </p:txBody>
      </p:sp>
      <p:cxnSp>
        <p:nvCxnSpPr>
          <p:cNvPr id="14" name="직선 연결선 13"/>
          <p:cNvCxnSpPr>
            <a:stCxn id="7" idx="2"/>
            <a:endCxn id="9" idx="0"/>
          </p:cNvCxnSpPr>
          <p:nvPr/>
        </p:nvCxnSpPr>
        <p:spPr>
          <a:xfrm flipH="1" flipV="1">
            <a:off x="1707396" y="1036887"/>
            <a:ext cx="2201488" cy="38422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23" name="직선 연결선 22"/>
          <p:cNvCxnSpPr>
            <a:stCxn id="7" idx="2"/>
            <a:endCxn id="12" idx="0"/>
          </p:cNvCxnSpPr>
          <p:nvPr/>
        </p:nvCxnSpPr>
        <p:spPr>
          <a:xfrm flipH="1">
            <a:off x="1406606" y="1075309"/>
            <a:ext cx="2502278" cy="2137667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25" name="직선 연결선 24"/>
          <p:cNvCxnSpPr>
            <a:stCxn id="7" idx="2"/>
            <a:endCxn id="13" idx="0"/>
          </p:cNvCxnSpPr>
          <p:nvPr/>
        </p:nvCxnSpPr>
        <p:spPr>
          <a:xfrm flipH="1">
            <a:off x="3764868" y="1075309"/>
            <a:ext cx="144016" cy="978713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26" name="직사각형 25"/>
          <p:cNvSpPr/>
          <p:nvPr/>
        </p:nvSpPr>
        <p:spPr>
          <a:xfrm>
            <a:off x="241720" y="1702961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회사정보</a:t>
            </a:r>
            <a:endParaRPr lang="ko-KR" altLang="en-US" sz="800" dirty="0"/>
          </a:p>
        </p:txBody>
      </p:sp>
      <p:sp>
        <p:nvSpPr>
          <p:cNvPr id="27" name="직사각형 26"/>
          <p:cNvSpPr/>
          <p:nvPr/>
        </p:nvSpPr>
        <p:spPr>
          <a:xfrm>
            <a:off x="1177824" y="1702961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대표자</a:t>
            </a:r>
            <a:endParaRPr lang="ko-KR" altLang="en-US" sz="800" dirty="0"/>
          </a:p>
        </p:txBody>
      </p:sp>
      <p:sp>
        <p:nvSpPr>
          <p:cNvPr id="31" name="직사각형 30"/>
          <p:cNvSpPr/>
          <p:nvPr/>
        </p:nvSpPr>
        <p:spPr>
          <a:xfrm>
            <a:off x="1969912" y="1702961"/>
            <a:ext cx="720080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분과위원회</a:t>
            </a:r>
            <a:endParaRPr lang="ko-KR" altLang="en-US" sz="800" dirty="0"/>
          </a:p>
        </p:txBody>
      </p:sp>
      <p:cxnSp>
        <p:nvCxnSpPr>
          <p:cNvPr id="35" name="직선 연결선 34"/>
          <p:cNvCxnSpPr>
            <a:stCxn id="9" idx="2"/>
            <a:endCxn id="27" idx="0"/>
          </p:cNvCxnSpPr>
          <p:nvPr/>
        </p:nvCxnSpPr>
        <p:spPr>
          <a:xfrm flipH="1">
            <a:off x="1501860" y="1216907"/>
            <a:ext cx="205536" cy="486054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37" name="직선 연결선 36"/>
          <p:cNvCxnSpPr>
            <a:stCxn id="9" idx="2"/>
            <a:endCxn id="26" idx="0"/>
          </p:cNvCxnSpPr>
          <p:nvPr/>
        </p:nvCxnSpPr>
        <p:spPr>
          <a:xfrm flipH="1">
            <a:off x="565756" y="1216907"/>
            <a:ext cx="1141640" cy="486054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39" name="직선 연결선 38"/>
          <p:cNvCxnSpPr>
            <a:stCxn id="9" idx="2"/>
            <a:endCxn id="31" idx="0"/>
          </p:cNvCxnSpPr>
          <p:nvPr/>
        </p:nvCxnSpPr>
        <p:spPr>
          <a:xfrm>
            <a:off x="1707396" y="1216907"/>
            <a:ext cx="622556" cy="486054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50" name="직사각형 49"/>
          <p:cNvSpPr/>
          <p:nvPr/>
        </p:nvSpPr>
        <p:spPr>
          <a:xfrm>
            <a:off x="241720" y="1961815"/>
            <a:ext cx="648072" cy="10081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전화번호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팩스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err="1" smtClean="0"/>
              <a:t>이메일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주소</a:t>
            </a:r>
            <a:r>
              <a:rPr lang="en-US" altLang="ko-KR" sz="800" dirty="0"/>
              <a:t> </a:t>
            </a:r>
            <a:r>
              <a:rPr lang="ko-KR" altLang="en-US" sz="800" dirty="0" smtClean="0"/>
              <a:t>등</a:t>
            </a:r>
            <a:endParaRPr lang="en-US" altLang="ko-KR" sz="800" dirty="0" smtClean="0"/>
          </a:p>
        </p:txBody>
      </p:sp>
      <p:sp>
        <p:nvSpPr>
          <p:cNvPr id="51" name="직사각형 50"/>
          <p:cNvSpPr/>
          <p:nvPr/>
        </p:nvSpPr>
        <p:spPr>
          <a:xfrm>
            <a:off x="1177824" y="1961815"/>
            <a:ext cx="648072" cy="10081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대표자 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기본정보</a:t>
            </a:r>
            <a:r>
              <a:rPr lang="en-US" altLang="ko-KR" sz="800" dirty="0" smtClean="0"/>
              <a:t>,</a:t>
            </a:r>
          </a:p>
          <a:p>
            <a:pPr algn="ctr"/>
            <a:endParaRPr lang="en-US" altLang="ko-KR" sz="800" dirty="0" smtClean="0"/>
          </a:p>
          <a:p>
            <a:pPr algn="ctr"/>
            <a:r>
              <a:rPr lang="ko-KR" altLang="en-US" sz="800" dirty="0" smtClean="0"/>
              <a:t>협회이력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수상이력 등</a:t>
            </a:r>
            <a:endParaRPr lang="ko-KR" altLang="en-US" sz="800" dirty="0"/>
          </a:p>
        </p:txBody>
      </p:sp>
      <p:sp>
        <p:nvSpPr>
          <p:cNvPr id="54" name="직사각형 53"/>
          <p:cNvSpPr/>
          <p:nvPr/>
        </p:nvSpPr>
        <p:spPr>
          <a:xfrm>
            <a:off x="2041920" y="1961815"/>
            <a:ext cx="648072" cy="10081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원자재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소비재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자본재 등 </a:t>
            </a:r>
            <a:endParaRPr lang="en-US" altLang="ko-KR" sz="800" dirty="0" smtClean="0"/>
          </a:p>
          <a:p>
            <a:pPr algn="ctr"/>
            <a:endParaRPr lang="en-US" altLang="ko-KR" sz="800" dirty="0" smtClean="0"/>
          </a:p>
          <a:p>
            <a:pPr algn="ctr"/>
            <a:r>
              <a:rPr lang="ko-KR" altLang="en-US" sz="800" dirty="0" smtClean="0"/>
              <a:t>분류</a:t>
            </a:r>
            <a:endParaRPr lang="ko-KR" altLang="en-US" sz="800" dirty="0"/>
          </a:p>
        </p:txBody>
      </p:sp>
      <p:cxnSp>
        <p:nvCxnSpPr>
          <p:cNvPr id="58" name="직선 연결선 57"/>
          <p:cNvCxnSpPr/>
          <p:nvPr/>
        </p:nvCxnSpPr>
        <p:spPr>
          <a:xfrm flipH="1">
            <a:off x="650522" y="3392996"/>
            <a:ext cx="756084" cy="445656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60" name="직사각형 59"/>
          <p:cNvSpPr/>
          <p:nvPr/>
        </p:nvSpPr>
        <p:spPr>
          <a:xfrm>
            <a:off x="290482" y="4097506"/>
            <a:ext cx="648072" cy="10081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전화번호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팩스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err="1" smtClean="0"/>
              <a:t>이메일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주소</a:t>
            </a:r>
            <a:r>
              <a:rPr lang="en-US" altLang="ko-KR" sz="800" dirty="0"/>
              <a:t> </a:t>
            </a:r>
            <a:r>
              <a:rPr lang="ko-KR" altLang="en-US" sz="800" dirty="0" smtClean="0"/>
              <a:t>등</a:t>
            </a:r>
            <a:endParaRPr lang="en-US" altLang="ko-KR" sz="800" dirty="0" smtClean="0"/>
          </a:p>
          <a:p>
            <a:pPr algn="ctr"/>
            <a:endParaRPr lang="en-US" altLang="ko-KR" sz="800" dirty="0"/>
          </a:p>
        </p:txBody>
      </p:sp>
      <p:sp>
        <p:nvSpPr>
          <p:cNvPr id="61" name="직사각형 60"/>
          <p:cNvSpPr/>
          <p:nvPr/>
        </p:nvSpPr>
        <p:spPr>
          <a:xfrm>
            <a:off x="290482" y="3845478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회사정보</a:t>
            </a:r>
            <a:endParaRPr lang="ko-KR" altLang="en-US" sz="800" dirty="0"/>
          </a:p>
        </p:txBody>
      </p:sp>
      <p:cxnSp>
        <p:nvCxnSpPr>
          <p:cNvPr id="63" name="직선 화살표 연결선 62"/>
          <p:cNvCxnSpPr/>
          <p:nvPr/>
        </p:nvCxnSpPr>
        <p:spPr>
          <a:xfrm>
            <a:off x="1082570" y="3595625"/>
            <a:ext cx="324036" cy="2430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모서리가 둥근 직사각형 64"/>
          <p:cNvSpPr/>
          <p:nvPr/>
        </p:nvSpPr>
        <p:spPr>
          <a:xfrm>
            <a:off x="1154578" y="3881482"/>
            <a:ext cx="1566174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마이그레이션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무역업체 </a:t>
            </a:r>
            <a:r>
              <a:rPr lang="en-US" altLang="ko-KR" sz="1000" dirty="0" smtClean="0"/>
              <a:t>5</a:t>
            </a:r>
            <a:r>
              <a:rPr lang="ko-KR" altLang="en-US" sz="1000" dirty="0" err="1" smtClean="0"/>
              <a:t>만건</a:t>
            </a:r>
            <a:r>
              <a:rPr lang="ko-KR" altLang="en-US" sz="1000" dirty="0" smtClean="0"/>
              <a:t> 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(korchambiz.net)</a:t>
            </a:r>
          </a:p>
          <a:p>
            <a:pPr algn="ctr"/>
            <a:endParaRPr lang="en-US" altLang="ko-KR" sz="1000" dirty="0"/>
          </a:p>
          <a:p>
            <a:r>
              <a:rPr lang="en-US" altLang="ko-KR" sz="900" dirty="0" smtClean="0"/>
              <a:t>*</a:t>
            </a:r>
            <a:r>
              <a:rPr lang="ko-KR" altLang="en-US" sz="900" dirty="0" smtClean="0"/>
              <a:t>잠재적인 회원임으로 </a:t>
            </a:r>
            <a:endParaRPr lang="en-US" altLang="ko-KR" sz="900" dirty="0" smtClean="0"/>
          </a:p>
          <a:p>
            <a:r>
              <a:rPr lang="en-US" altLang="ko-KR" sz="900" dirty="0"/>
              <a:t> </a:t>
            </a:r>
            <a:r>
              <a:rPr lang="en-US" altLang="ko-KR" sz="900" dirty="0" smtClean="0"/>
              <a:t> </a:t>
            </a:r>
            <a:r>
              <a:rPr lang="ko-KR" altLang="en-US" sz="900" dirty="0" smtClean="0"/>
              <a:t>회원가입 유도</a:t>
            </a:r>
            <a:endParaRPr lang="en-US" altLang="ko-KR" sz="900" dirty="0" smtClean="0"/>
          </a:p>
        </p:txBody>
      </p:sp>
      <p:sp>
        <p:nvSpPr>
          <p:cNvPr id="115" name="직사각형 114"/>
          <p:cNvSpPr/>
          <p:nvPr/>
        </p:nvSpPr>
        <p:spPr>
          <a:xfrm>
            <a:off x="7473280" y="466222"/>
            <a:ext cx="675074" cy="8166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/>
              <a:t>SMS,</a:t>
            </a:r>
          </a:p>
          <a:p>
            <a:pPr algn="ctr"/>
            <a:r>
              <a:rPr lang="en-US" altLang="ko-KR" sz="800" dirty="0" smtClean="0"/>
              <a:t>Email,</a:t>
            </a:r>
          </a:p>
          <a:p>
            <a:pPr algn="ctr"/>
            <a:r>
              <a:rPr lang="en-US" altLang="ko-KR" sz="800" dirty="0" smtClean="0"/>
              <a:t>FAX </a:t>
            </a:r>
            <a:r>
              <a:rPr lang="ko-KR" altLang="en-US" sz="800" dirty="0" smtClean="0"/>
              <a:t>등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통합관</a:t>
            </a:r>
            <a:r>
              <a:rPr lang="ko-KR" altLang="en-US" sz="800" dirty="0"/>
              <a:t>리</a:t>
            </a:r>
            <a:endParaRPr lang="en-US" altLang="ko-KR" sz="800" dirty="0" smtClean="0"/>
          </a:p>
        </p:txBody>
      </p:sp>
      <p:sp>
        <p:nvSpPr>
          <p:cNvPr id="124" name="직사각형 123"/>
          <p:cNvSpPr/>
          <p:nvPr/>
        </p:nvSpPr>
        <p:spPr>
          <a:xfrm>
            <a:off x="3224808" y="2924944"/>
            <a:ext cx="648072" cy="10081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전화번호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팩스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err="1" smtClean="0"/>
              <a:t>이메일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주소</a:t>
            </a:r>
            <a:r>
              <a:rPr lang="en-US" altLang="ko-KR" sz="800" dirty="0"/>
              <a:t> </a:t>
            </a:r>
            <a:r>
              <a:rPr lang="ko-KR" altLang="en-US" sz="800" dirty="0" smtClean="0"/>
              <a:t>등</a:t>
            </a:r>
            <a:endParaRPr lang="en-US" altLang="ko-KR" sz="800" dirty="0" smtClean="0"/>
          </a:p>
          <a:p>
            <a:pPr algn="ctr"/>
            <a:endParaRPr lang="en-US" altLang="ko-KR" sz="800" dirty="0"/>
          </a:p>
        </p:txBody>
      </p:sp>
      <p:sp>
        <p:nvSpPr>
          <p:cNvPr id="125" name="직사각형 124"/>
          <p:cNvSpPr/>
          <p:nvPr/>
        </p:nvSpPr>
        <p:spPr>
          <a:xfrm>
            <a:off x="3224808" y="2672916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회사정보</a:t>
            </a:r>
            <a:endParaRPr lang="ko-KR" altLang="en-US" sz="800" dirty="0"/>
          </a:p>
        </p:txBody>
      </p:sp>
      <p:cxnSp>
        <p:nvCxnSpPr>
          <p:cNvPr id="126" name="직선 연결선 125"/>
          <p:cNvCxnSpPr>
            <a:endCxn id="125" idx="0"/>
          </p:cNvCxnSpPr>
          <p:nvPr/>
        </p:nvCxnSpPr>
        <p:spPr>
          <a:xfrm flipH="1">
            <a:off x="3548844" y="2227260"/>
            <a:ext cx="216024" cy="445656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128" name="직선 화살표 연결선 127"/>
          <p:cNvCxnSpPr/>
          <p:nvPr/>
        </p:nvCxnSpPr>
        <p:spPr>
          <a:xfrm>
            <a:off x="3656856" y="2407258"/>
            <a:ext cx="648072" cy="2296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모서리가 둥근 직사각형 129"/>
          <p:cNvSpPr/>
          <p:nvPr/>
        </p:nvSpPr>
        <p:spPr>
          <a:xfrm>
            <a:off x="4160912" y="2708920"/>
            <a:ext cx="1566174" cy="75608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외국상공회의소</a:t>
            </a:r>
            <a:r>
              <a:rPr lang="en-US" altLang="ko-KR" sz="900" dirty="0" smtClean="0"/>
              <a:t>, </a:t>
            </a:r>
            <a:r>
              <a:rPr lang="ko-KR" altLang="en-US" sz="900" dirty="0" smtClean="0"/>
              <a:t>주한대사관</a:t>
            </a:r>
            <a:r>
              <a:rPr lang="en-US" altLang="ko-KR" sz="900" dirty="0" smtClean="0"/>
              <a:t>, </a:t>
            </a:r>
            <a:r>
              <a:rPr lang="ko-KR" altLang="en-US" sz="900" dirty="0" smtClean="0"/>
              <a:t>유관기관</a:t>
            </a:r>
            <a:r>
              <a:rPr lang="en-US" altLang="ko-KR" sz="900" dirty="0" smtClean="0"/>
              <a:t>, MOU </a:t>
            </a:r>
            <a:r>
              <a:rPr lang="ko-KR" altLang="en-US" sz="900" dirty="0" smtClean="0"/>
              <a:t>기관</a:t>
            </a:r>
            <a:r>
              <a:rPr lang="en-US" altLang="ko-KR" sz="900" dirty="0" smtClean="0"/>
              <a:t>, </a:t>
            </a:r>
            <a:r>
              <a:rPr lang="ko-KR" altLang="en-US" sz="900" dirty="0" smtClean="0"/>
              <a:t>전시회 등으로 부터 자료 확보</a:t>
            </a:r>
            <a:endParaRPr lang="en-US" altLang="ko-KR" sz="900" dirty="0" smtClean="0"/>
          </a:p>
        </p:txBody>
      </p:sp>
      <p:sp>
        <p:nvSpPr>
          <p:cNvPr id="135" name="직사각형 134"/>
          <p:cNvSpPr/>
          <p:nvPr/>
        </p:nvSpPr>
        <p:spPr>
          <a:xfrm>
            <a:off x="6825208" y="260648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저장 출력</a:t>
            </a:r>
            <a:endParaRPr lang="ko-KR" altLang="en-US" sz="800" dirty="0"/>
          </a:p>
        </p:txBody>
      </p:sp>
      <p:sp>
        <p:nvSpPr>
          <p:cNvPr id="136" name="직사각형 135"/>
          <p:cNvSpPr/>
          <p:nvPr/>
        </p:nvSpPr>
        <p:spPr>
          <a:xfrm>
            <a:off x="7473280" y="260648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발송</a:t>
            </a:r>
            <a:endParaRPr lang="ko-KR" altLang="en-US" sz="800" dirty="0"/>
          </a:p>
        </p:txBody>
      </p:sp>
      <p:sp>
        <p:nvSpPr>
          <p:cNvPr id="137" name="직사각형 136"/>
          <p:cNvSpPr/>
          <p:nvPr/>
        </p:nvSpPr>
        <p:spPr>
          <a:xfrm>
            <a:off x="6798206" y="466222"/>
            <a:ext cx="675074" cy="8166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err="1" smtClean="0"/>
              <a:t>회원증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회원자료</a:t>
            </a:r>
            <a:r>
              <a:rPr lang="en-US" altLang="ko-KR" sz="800" dirty="0" smtClean="0"/>
              <a:t>.</a:t>
            </a:r>
          </a:p>
          <a:p>
            <a:pPr algn="ctr"/>
            <a:r>
              <a:rPr lang="ko-KR" altLang="en-US" sz="800" dirty="0" smtClean="0"/>
              <a:t>주소라벨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임원카드 등</a:t>
            </a:r>
            <a:endParaRPr lang="en-US" altLang="ko-KR" sz="800" dirty="0" smtClean="0"/>
          </a:p>
        </p:txBody>
      </p:sp>
      <p:sp>
        <p:nvSpPr>
          <p:cNvPr id="138" name="직사각형 137"/>
          <p:cNvSpPr/>
          <p:nvPr/>
        </p:nvSpPr>
        <p:spPr>
          <a:xfrm>
            <a:off x="6177136" y="260648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조회</a:t>
            </a:r>
            <a:endParaRPr lang="ko-KR" altLang="en-US" sz="800" dirty="0"/>
          </a:p>
        </p:txBody>
      </p:sp>
      <p:sp>
        <p:nvSpPr>
          <p:cNvPr id="139" name="직사각형 138"/>
          <p:cNvSpPr/>
          <p:nvPr/>
        </p:nvSpPr>
        <p:spPr>
          <a:xfrm>
            <a:off x="6150134" y="466222"/>
            <a:ext cx="675074" cy="8166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다양한 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알고리즘을 통한 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조건검</a:t>
            </a:r>
            <a:r>
              <a:rPr lang="ko-KR" altLang="en-US" sz="800" dirty="0"/>
              <a:t>색</a:t>
            </a:r>
            <a:endParaRPr lang="en-US" altLang="ko-KR" sz="800" dirty="0" smtClean="0"/>
          </a:p>
        </p:txBody>
      </p:sp>
      <p:cxnSp>
        <p:nvCxnSpPr>
          <p:cNvPr id="141" name="직선 연결선 140"/>
          <p:cNvCxnSpPr>
            <a:stCxn id="7" idx="2"/>
            <a:endCxn id="139" idx="1"/>
          </p:cNvCxnSpPr>
          <p:nvPr/>
        </p:nvCxnSpPr>
        <p:spPr>
          <a:xfrm flipV="1">
            <a:off x="3908884" y="874570"/>
            <a:ext cx="2241250" cy="2007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직사각형 144"/>
          <p:cNvSpPr/>
          <p:nvPr/>
        </p:nvSpPr>
        <p:spPr>
          <a:xfrm>
            <a:off x="6105128" y="1448419"/>
            <a:ext cx="2952328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 latinLnBrk="0"/>
            <a:r>
              <a:rPr lang="ko-KR" altLang="en-US" sz="800" dirty="0"/>
              <a:t>예</a:t>
            </a:r>
            <a:r>
              <a:rPr lang="en-US" altLang="ko-KR" sz="800" dirty="0"/>
              <a:t>) A</a:t>
            </a:r>
            <a:r>
              <a:rPr lang="ko-KR" altLang="en-US" sz="800" dirty="0"/>
              <a:t>사용자</a:t>
            </a:r>
            <a:r>
              <a:rPr lang="en-US" altLang="ko-KR" sz="800" dirty="0"/>
              <a:t>&gt; </a:t>
            </a:r>
            <a:r>
              <a:rPr lang="ko-KR" altLang="en-US" sz="800" dirty="0"/>
              <a:t>정회원 </a:t>
            </a:r>
            <a:r>
              <a:rPr lang="en-US" altLang="ko-KR" sz="800" dirty="0"/>
              <a:t>+ SMS</a:t>
            </a:r>
            <a:r>
              <a:rPr lang="ko-KR" altLang="en-US" sz="800" dirty="0"/>
              <a:t>수신 </a:t>
            </a:r>
            <a:r>
              <a:rPr lang="en-US" altLang="ko-KR" sz="800" dirty="0"/>
              <a:t>+ 19</a:t>
            </a:r>
            <a:r>
              <a:rPr lang="ko-KR" altLang="en-US" sz="800" dirty="0"/>
              <a:t>대 이사 </a:t>
            </a:r>
            <a:r>
              <a:rPr lang="en-US" altLang="ko-KR" sz="800" dirty="0"/>
              <a:t>+ </a:t>
            </a:r>
            <a:r>
              <a:rPr lang="ko-KR" altLang="en-US" sz="800" dirty="0"/>
              <a:t>한국대학교</a:t>
            </a:r>
            <a:r>
              <a:rPr lang="en-US" altLang="ko-KR" sz="800" dirty="0"/>
              <a:t>) </a:t>
            </a:r>
            <a:endParaRPr lang="en-US" altLang="ko-KR" sz="800" dirty="0" smtClean="0"/>
          </a:p>
          <a:p>
            <a:pPr fontAlgn="base" latinLnBrk="0"/>
            <a:r>
              <a:rPr lang="ko-KR" altLang="en-US" sz="800" dirty="0" smtClean="0"/>
              <a:t>모든 </a:t>
            </a:r>
            <a:r>
              <a:rPr lang="ko-KR" altLang="en-US" sz="800" dirty="0"/>
              <a:t>값을 만족시키는 결과 값을 </a:t>
            </a:r>
            <a:r>
              <a:rPr lang="ko-KR" altLang="en-US" sz="800" dirty="0" smtClean="0"/>
              <a:t>발췌할 수 있어야 한다</a:t>
            </a:r>
            <a:r>
              <a:rPr lang="en-US" altLang="ko-KR" sz="800" dirty="0" smtClean="0"/>
              <a:t>.</a:t>
            </a:r>
            <a:endParaRPr lang="ko-KR" altLang="en-US" sz="800" dirty="0"/>
          </a:p>
        </p:txBody>
      </p:sp>
      <p:cxnSp>
        <p:nvCxnSpPr>
          <p:cNvPr id="147" name="직선 연결선 146"/>
          <p:cNvCxnSpPr>
            <a:stCxn id="139" idx="2"/>
          </p:cNvCxnSpPr>
          <p:nvPr/>
        </p:nvCxnSpPr>
        <p:spPr>
          <a:xfrm>
            <a:off x="6487671" y="1282917"/>
            <a:ext cx="5422" cy="1655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직사각형 43"/>
          <p:cNvSpPr/>
          <p:nvPr/>
        </p:nvSpPr>
        <p:spPr>
          <a:xfrm>
            <a:off x="8121352" y="260648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권한</a:t>
            </a:r>
            <a:endParaRPr lang="ko-KR" altLang="en-US" sz="800" dirty="0"/>
          </a:p>
        </p:txBody>
      </p:sp>
      <p:sp>
        <p:nvSpPr>
          <p:cNvPr id="45" name="직사각형 44"/>
          <p:cNvSpPr/>
          <p:nvPr/>
        </p:nvSpPr>
        <p:spPr>
          <a:xfrm>
            <a:off x="8094350" y="452065"/>
            <a:ext cx="675074" cy="8166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err="1" smtClean="0"/>
              <a:t>직원별</a:t>
            </a:r>
            <a:r>
              <a:rPr lang="ko-KR" altLang="en-US" sz="800" dirty="0" smtClean="0"/>
              <a:t> 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권한 부여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입력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저장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출력 권한</a:t>
            </a:r>
            <a:endParaRPr lang="en-US" altLang="ko-KR" sz="800" dirty="0" smtClean="0"/>
          </a:p>
        </p:txBody>
      </p:sp>
      <p:cxnSp>
        <p:nvCxnSpPr>
          <p:cNvPr id="46" name="직선 연결선 45"/>
          <p:cNvCxnSpPr>
            <a:stCxn id="7" idx="2"/>
            <a:endCxn id="49" idx="0"/>
          </p:cNvCxnSpPr>
          <p:nvPr/>
        </p:nvCxnSpPr>
        <p:spPr>
          <a:xfrm>
            <a:off x="3908884" y="1075309"/>
            <a:ext cx="1584176" cy="6254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직사각형 48"/>
          <p:cNvSpPr/>
          <p:nvPr/>
        </p:nvSpPr>
        <p:spPr>
          <a:xfrm>
            <a:off x="5169024" y="1700808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기타회원</a:t>
            </a:r>
            <a:endParaRPr lang="ko-KR" altLang="en-US" sz="900" dirty="0"/>
          </a:p>
        </p:txBody>
      </p:sp>
      <p:sp>
        <p:nvSpPr>
          <p:cNvPr id="52" name="직사각형 51"/>
          <p:cNvSpPr/>
          <p:nvPr/>
        </p:nvSpPr>
        <p:spPr>
          <a:xfrm>
            <a:off x="7401272" y="2276872"/>
            <a:ext cx="648072" cy="10081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월간지발송업체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학교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유관기관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회장님 지인 등</a:t>
            </a:r>
            <a:r>
              <a:rPr lang="en-US" altLang="ko-KR" sz="800" dirty="0" smtClean="0"/>
              <a:t>)</a:t>
            </a:r>
            <a:endParaRPr lang="en-US" altLang="ko-KR" sz="800" dirty="0"/>
          </a:p>
        </p:txBody>
      </p:sp>
      <p:sp>
        <p:nvSpPr>
          <p:cNvPr id="53" name="직사각형 52"/>
          <p:cNvSpPr/>
          <p:nvPr/>
        </p:nvSpPr>
        <p:spPr>
          <a:xfrm>
            <a:off x="7401272" y="2024844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우편</a:t>
            </a:r>
            <a:r>
              <a:rPr lang="ko-KR" altLang="en-US" sz="800" dirty="0"/>
              <a:t>물</a:t>
            </a:r>
          </a:p>
        </p:txBody>
      </p:sp>
      <p:cxnSp>
        <p:nvCxnSpPr>
          <p:cNvPr id="17" name="직선 연결선 16"/>
          <p:cNvCxnSpPr>
            <a:stCxn id="49" idx="2"/>
            <a:endCxn id="53" idx="0"/>
          </p:cNvCxnSpPr>
          <p:nvPr/>
        </p:nvCxnSpPr>
        <p:spPr>
          <a:xfrm>
            <a:off x="5493060" y="1880828"/>
            <a:ext cx="2232248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직사각형 54"/>
          <p:cNvSpPr/>
          <p:nvPr/>
        </p:nvSpPr>
        <p:spPr>
          <a:xfrm>
            <a:off x="8193360" y="2276872"/>
            <a:ext cx="648072" cy="10081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홈페이지 가입 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개인회원</a:t>
            </a:r>
            <a:endParaRPr lang="en-US" altLang="ko-KR" sz="800" dirty="0" smtClean="0"/>
          </a:p>
          <a:p>
            <a:pPr algn="ctr"/>
            <a:r>
              <a:rPr lang="en-US" altLang="ko-KR" sz="800" dirty="0" smtClean="0"/>
              <a:t>(</a:t>
            </a:r>
            <a:r>
              <a:rPr lang="ko-KR" altLang="en-US" sz="800" dirty="0" smtClean="0"/>
              <a:t>사이버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회원</a:t>
            </a:r>
            <a:r>
              <a:rPr lang="en-US" altLang="ko-KR" sz="800" dirty="0" smtClean="0"/>
              <a:t>)</a:t>
            </a:r>
            <a:endParaRPr lang="en-US" altLang="ko-KR" sz="800" dirty="0"/>
          </a:p>
        </p:txBody>
      </p:sp>
      <p:sp>
        <p:nvSpPr>
          <p:cNvPr id="56" name="직사각형 55"/>
          <p:cNvSpPr/>
          <p:nvPr/>
        </p:nvSpPr>
        <p:spPr>
          <a:xfrm>
            <a:off x="8193360" y="2024844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홈페이</a:t>
            </a:r>
            <a:r>
              <a:rPr lang="ko-KR" altLang="en-US" sz="800" dirty="0"/>
              <a:t>지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6249144" y="3116361"/>
            <a:ext cx="936104" cy="36004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거래선 </a:t>
            </a:r>
            <a:endParaRPr lang="ko-KR" altLang="en-US" sz="1200" dirty="0"/>
          </a:p>
        </p:txBody>
      </p:sp>
      <p:sp>
        <p:nvSpPr>
          <p:cNvPr id="59" name="직사각형 58"/>
          <p:cNvSpPr/>
          <p:nvPr/>
        </p:nvSpPr>
        <p:spPr>
          <a:xfrm>
            <a:off x="4880992" y="4365104"/>
            <a:ext cx="802576" cy="24251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b="1" u="sng" dirty="0" smtClean="0"/>
              <a:t>조회</a:t>
            </a:r>
            <a:endParaRPr lang="ko-KR" altLang="en-US" sz="900" b="1" u="sng" dirty="0"/>
          </a:p>
        </p:txBody>
      </p:sp>
      <p:cxnSp>
        <p:nvCxnSpPr>
          <p:cNvPr id="62" name="직선 연결선 61"/>
          <p:cNvCxnSpPr>
            <a:stCxn id="57" idx="2"/>
            <a:endCxn id="59" idx="0"/>
          </p:cNvCxnSpPr>
          <p:nvPr/>
        </p:nvCxnSpPr>
        <p:spPr>
          <a:xfrm flipH="1">
            <a:off x="5282280" y="3476401"/>
            <a:ext cx="1434916" cy="888703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64" name="직선 연결선 63"/>
          <p:cNvCxnSpPr>
            <a:stCxn id="59" idx="2"/>
          </p:cNvCxnSpPr>
          <p:nvPr/>
        </p:nvCxnSpPr>
        <p:spPr>
          <a:xfrm flipH="1">
            <a:off x="5099638" y="4607615"/>
            <a:ext cx="182642" cy="405561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66" name="직사각형 65"/>
          <p:cNvSpPr/>
          <p:nvPr/>
        </p:nvSpPr>
        <p:spPr>
          <a:xfrm>
            <a:off x="4520952" y="5013176"/>
            <a:ext cx="792088" cy="129614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거래선전체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거래형태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en-US" altLang="ko-KR" sz="800" dirty="0" smtClean="0"/>
              <a:t>HS CODE,</a:t>
            </a:r>
          </a:p>
          <a:p>
            <a:pPr algn="ctr"/>
            <a:r>
              <a:rPr lang="ko-KR" altLang="en-US" sz="800" dirty="0" err="1" smtClean="0"/>
              <a:t>조건별</a:t>
            </a:r>
            <a:r>
              <a:rPr lang="ko-KR" altLang="en-US" sz="800" dirty="0" smtClean="0"/>
              <a:t> 검색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상세검색</a:t>
            </a:r>
            <a:r>
              <a:rPr lang="en-US" altLang="ko-KR" sz="800" dirty="0" smtClean="0"/>
              <a:t>,</a:t>
            </a:r>
          </a:p>
        </p:txBody>
      </p:sp>
      <p:sp>
        <p:nvSpPr>
          <p:cNvPr id="67" name="직사각형 66"/>
          <p:cNvSpPr/>
          <p:nvPr/>
        </p:nvSpPr>
        <p:spPr>
          <a:xfrm>
            <a:off x="5806608" y="4365104"/>
            <a:ext cx="802576" cy="24251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b="1" u="sng" dirty="0" smtClean="0"/>
              <a:t>출력</a:t>
            </a:r>
            <a:r>
              <a:rPr lang="en-US" altLang="ko-KR" sz="900" b="1" u="sng" dirty="0" smtClean="0"/>
              <a:t>, </a:t>
            </a:r>
            <a:r>
              <a:rPr lang="ko-KR" altLang="en-US" sz="900" b="1" u="sng" dirty="0" smtClean="0"/>
              <a:t>저장</a:t>
            </a:r>
            <a:endParaRPr lang="ko-KR" altLang="en-US" sz="900" b="1" u="sng" dirty="0"/>
          </a:p>
        </p:txBody>
      </p:sp>
      <p:cxnSp>
        <p:nvCxnSpPr>
          <p:cNvPr id="68" name="직선 연결선 67"/>
          <p:cNvCxnSpPr/>
          <p:nvPr/>
        </p:nvCxnSpPr>
        <p:spPr>
          <a:xfrm>
            <a:off x="6177136" y="4581128"/>
            <a:ext cx="0" cy="432048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69" name="직사각형 68"/>
          <p:cNvSpPr/>
          <p:nvPr/>
        </p:nvSpPr>
        <p:spPr>
          <a:xfrm>
            <a:off x="5817096" y="5013176"/>
            <a:ext cx="792088" cy="129614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거래선 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상세자료</a:t>
            </a:r>
            <a:r>
              <a:rPr lang="en-US" altLang="ko-KR" sz="800" dirty="0" smtClean="0"/>
              <a:t>.</a:t>
            </a:r>
          </a:p>
          <a:p>
            <a:pPr algn="ctr"/>
            <a:endParaRPr lang="en-US" altLang="ko-KR" sz="800" dirty="0" smtClean="0"/>
          </a:p>
        </p:txBody>
      </p:sp>
      <p:cxnSp>
        <p:nvCxnSpPr>
          <p:cNvPr id="70" name="직선 연결선 69"/>
          <p:cNvCxnSpPr>
            <a:stCxn id="57" idx="2"/>
            <a:endCxn id="67" idx="0"/>
          </p:cNvCxnSpPr>
          <p:nvPr/>
        </p:nvCxnSpPr>
        <p:spPr>
          <a:xfrm flipH="1">
            <a:off x="6207896" y="3476401"/>
            <a:ext cx="509300" cy="888703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71" name="직사각형 70"/>
          <p:cNvSpPr/>
          <p:nvPr/>
        </p:nvSpPr>
        <p:spPr>
          <a:xfrm>
            <a:off x="6958736" y="4365104"/>
            <a:ext cx="802576" cy="24251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b="1" u="sng" dirty="0" smtClean="0"/>
              <a:t>통계자료</a:t>
            </a:r>
            <a:endParaRPr lang="ko-KR" altLang="en-US" sz="900" b="1" u="sng" dirty="0"/>
          </a:p>
        </p:txBody>
      </p:sp>
      <p:cxnSp>
        <p:nvCxnSpPr>
          <p:cNvPr id="72" name="직선 연결선 71"/>
          <p:cNvCxnSpPr>
            <a:stCxn id="57" idx="2"/>
            <a:endCxn id="71" idx="0"/>
          </p:cNvCxnSpPr>
          <p:nvPr/>
        </p:nvCxnSpPr>
        <p:spPr>
          <a:xfrm>
            <a:off x="6717196" y="3476401"/>
            <a:ext cx="642828" cy="8887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직사각형 72"/>
          <p:cNvSpPr/>
          <p:nvPr/>
        </p:nvSpPr>
        <p:spPr>
          <a:xfrm>
            <a:off x="7041232" y="5013176"/>
            <a:ext cx="792088" cy="129614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err="1" smtClean="0"/>
              <a:t>대륙별</a:t>
            </a:r>
            <a:r>
              <a:rPr lang="en-US" altLang="ko-KR" sz="800" dirty="0" smtClean="0"/>
              <a:t>, HS </a:t>
            </a:r>
            <a:r>
              <a:rPr lang="ko-KR" altLang="en-US" sz="800" dirty="0" err="1" smtClean="0"/>
              <a:t>코드별</a:t>
            </a:r>
            <a:r>
              <a:rPr lang="en-US" altLang="ko-KR" sz="800" dirty="0" smtClean="0"/>
              <a:t>, </a:t>
            </a:r>
          </a:p>
          <a:p>
            <a:pPr algn="ctr"/>
            <a:r>
              <a:rPr lang="ko-KR" altLang="en-US" sz="800" dirty="0" smtClean="0"/>
              <a:t>월별 통계</a:t>
            </a:r>
            <a:r>
              <a:rPr lang="en-US" altLang="ko-KR" sz="800" dirty="0" smtClean="0"/>
              <a:t>.</a:t>
            </a:r>
          </a:p>
          <a:p>
            <a:pPr algn="ctr"/>
            <a:r>
              <a:rPr lang="ko-KR" altLang="en-US" sz="800" dirty="0" smtClean="0"/>
              <a:t>실태조사 등</a:t>
            </a:r>
            <a:endParaRPr lang="en-US" altLang="ko-KR" sz="800" dirty="0" smtClean="0"/>
          </a:p>
          <a:p>
            <a:pPr algn="ctr"/>
            <a:endParaRPr lang="en-US" altLang="ko-KR" sz="800" dirty="0" smtClean="0"/>
          </a:p>
        </p:txBody>
      </p:sp>
      <p:cxnSp>
        <p:nvCxnSpPr>
          <p:cNvPr id="74" name="직선 연결선 73"/>
          <p:cNvCxnSpPr/>
          <p:nvPr/>
        </p:nvCxnSpPr>
        <p:spPr>
          <a:xfrm>
            <a:off x="7401272" y="4581128"/>
            <a:ext cx="0" cy="432048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20" name="직선 연결선 19"/>
          <p:cNvCxnSpPr>
            <a:stCxn id="7" idx="2"/>
          </p:cNvCxnSpPr>
          <p:nvPr/>
        </p:nvCxnSpPr>
        <p:spPr>
          <a:xfrm>
            <a:off x="3908884" y="1075309"/>
            <a:ext cx="2592288" cy="20410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876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3440832" y="524073"/>
            <a:ext cx="1332148" cy="36004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경리업무 </a:t>
            </a:r>
            <a:r>
              <a:rPr lang="en-US" altLang="ko-KR" sz="1200" b="1" dirty="0" smtClean="0"/>
              <a:t>/ </a:t>
            </a:r>
            <a:r>
              <a:rPr lang="ko-KR" altLang="en-US" sz="1200" b="1" dirty="0" smtClean="0"/>
              <a:t>행사</a:t>
            </a:r>
            <a:endParaRPr lang="ko-KR" altLang="en-US" sz="1200" b="1" dirty="0"/>
          </a:p>
        </p:txBody>
      </p:sp>
      <p:sp>
        <p:nvSpPr>
          <p:cNvPr id="9" name="직사각형 8"/>
          <p:cNvSpPr/>
          <p:nvPr/>
        </p:nvSpPr>
        <p:spPr>
          <a:xfrm>
            <a:off x="1846168" y="1795388"/>
            <a:ext cx="1193376" cy="24251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b="1" u="sng" dirty="0" smtClean="0"/>
              <a:t>연회비 </a:t>
            </a:r>
            <a:r>
              <a:rPr lang="en-US" altLang="ko-KR" sz="900" b="1" u="sng" dirty="0" smtClean="0"/>
              <a:t>/ </a:t>
            </a:r>
            <a:r>
              <a:rPr lang="ko-KR" altLang="en-US" sz="900" b="1" u="sng" dirty="0" smtClean="0"/>
              <a:t>특별 회비</a:t>
            </a:r>
            <a:endParaRPr lang="ko-KR" altLang="en-US" sz="900" b="1" u="sng" dirty="0"/>
          </a:p>
        </p:txBody>
      </p:sp>
      <p:sp>
        <p:nvSpPr>
          <p:cNvPr id="12" name="직사각형 11"/>
          <p:cNvSpPr/>
          <p:nvPr/>
        </p:nvSpPr>
        <p:spPr>
          <a:xfrm>
            <a:off x="4880992" y="1880828"/>
            <a:ext cx="855095" cy="1800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/>
              <a:t>행사</a:t>
            </a:r>
            <a:r>
              <a:rPr lang="en-US" altLang="ko-KR" sz="900" b="1" dirty="0" smtClean="0"/>
              <a:t>/</a:t>
            </a:r>
            <a:r>
              <a:rPr lang="ko-KR" altLang="en-US" sz="900" b="1" dirty="0" smtClean="0"/>
              <a:t>교육</a:t>
            </a:r>
            <a:endParaRPr lang="ko-KR" altLang="en-US" sz="900" b="1" dirty="0"/>
          </a:p>
        </p:txBody>
      </p:sp>
      <p:cxnSp>
        <p:nvCxnSpPr>
          <p:cNvPr id="14" name="직선 연결선 13"/>
          <p:cNvCxnSpPr>
            <a:stCxn id="7" idx="2"/>
            <a:endCxn id="9" idx="0"/>
          </p:cNvCxnSpPr>
          <p:nvPr/>
        </p:nvCxnSpPr>
        <p:spPr>
          <a:xfrm flipH="1">
            <a:off x="2442856" y="884113"/>
            <a:ext cx="1664050" cy="911275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23" name="직선 연결선 22"/>
          <p:cNvCxnSpPr>
            <a:stCxn id="7" idx="2"/>
            <a:endCxn id="12" idx="0"/>
          </p:cNvCxnSpPr>
          <p:nvPr/>
        </p:nvCxnSpPr>
        <p:spPr>
          <a:xfrm>
            <a:off x="4106906" y="884113"/>
            <a:ext cx="1201634" cy="996715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26" name="직사각형 25"/>
          <p:cNvSpPr/>
          <p:nvPr/>
        </p:nvSpPr>
        <p:spPr>
          <a:xfrm>
            <a:off x="272480" y="2641483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조회</a:t>
            </a:r>
            <a:endParaRPr lang="ko-KR" altLang="en-US" sz="800" dirty="0"/>
          </a:p>
        </p:txBody>
      </p:sp>
      <p:cxnSp>
        <p:nvCxnSpPr>
          <p:cNvPr id="37" name="직선 연결선 36"/>
          <p:cNvCxnSpPr>
            <a:stCxn id="9" idx="2"/>
            <a:endCxn id="26" idx="0"/>
          </p:cNvCxnSpPr>
          <p:nvPr/>
        </p:nvCxnSpPr>
        <p:spPr>
          <a:xfrm flipH="1">
            <a:off x="596516" y="2037899"/>
            <a:ext cx="1846340" cy="603584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36" name="직사각형 35"/>
          <p:cNvSpPr/>
          <p:nvPr/>
        </p:nvSpPr>
        <p:spPr>
          <a:xfrm>
            <a:off x="272480" y="3032956"/>
            <a:ext cx="648072" cy="129614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카드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지로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계좌이체 등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기간별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현황 분석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이중납부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미납업체</a:t>
            </a:r>
            <a:endParaRPr lang="en-US" altLang="ko-KR" sz="800" dirty="0" smtClean="0"/>
          </a:p>
        </p:txBody>
      </p:sp>
      <p:sp>
        <p:nvSpPr>
          <p:cNvPr id="40" name="직사각형 39"/>
          <p:cNvSpPr/>
          <p:nvPr/>
        </p:nvSpPr>
        <p:spPr>
          <a:xfrm>
            <a:off x="1856656" y="2636912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출력</a:t>
            </a:r>
            <a:endParaRPr lang="ko-KR" altLang="en-US" sz="800" dirty="0"/>
          </a:p>
        </p:txBody>
      </p:sp>
      <p:sp>
        <p:nvSpPr>
          <p:cNvPr id="42" name="직사각형 41"/>
          <p:cNvSpPr/>
          <p:nvPr/>
        </p:nvSpPr>
        <p:spPr>
          <a:xfrm>
            <a:off x="1064568" y="2636912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저장</a:t>
            </a:r>
            <a:endParaRPr lang="ko-KR" altLang="en-US" sz="800" dirty="0"/>
          </a:p>
        </p:txBody>
      </p:sp>
      <p:sp>
        <p:nvSpPr>
          <p:cNvPr id="43" name="직사각형 42"/>
          <p:cNvSpPr/>
          <p:nvPr/>
        </p:nvSpPr>
        <p:spPr>
          <a:xfrm>
            <a:off x="1064568" y="3032956"/>
            <a:ext cx="648072" cy="2880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엑셀파일</a:t>
            </a:r>
            <a:endParaRPr lang="en-US" altLang="ko-KR" sz="800" dirty="0"/>
          </a:p>
        </p:txBody>
      </p:sp>
      <p:sp>
        <p:nvSpPr>
          <p:cNvPr id="44" name="직사각형 43"/>
          <p:cNvSpPr/>
          <p:nvPr/>
        </p:nvSpPr>
        <p:spPr>
          <a:xfrm>
            <a:off x="1856656" y="3032956"/>
            <a:ext cx="648072" cy="2880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영수증</a:t>
            </a:r>
            <a:endParaRPr lang="en-US" altLang="ko-KR" sz="800" dirty="0"/>
          </a:p>
        </p:txBody>
      </p:sp>
      <p:cxnSp>
        <p:nvCxnSpPr>
          <p:cNvPr id="45" name="직선 연결선 44"/>
          <p:cNvCxnSpPr>
            <a:stCxn id="26" idx="2"/>
            <a:endCxn id="36" idx="0"/>
          </p:cNvCxnSpPr>
          <p:nvPr/>
        </p:nvCxnSpPr>
        <p:spPr>
          <a:xfrm>
            <a:off x="596516" y="2821503"/>
            <a:ext cx="0" cy="211453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48" name="직선 연결선 47"/>
          <p:cNvCxnSpPr/>
          <p:nvPr/>
        </p:nvCxnSpPr>
        <p:spPr>
          <a:xfrm>
            <a:off x="1352600" y="2816932"/>
            <a:ext cx="0" cy="211453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49" name="직선 연결선 48"/>
          <p:cNvCxnSpPr/>
          <p:nvPr/>
        </p:nvCxnSpPr>
        <p:spPr>
          <a:xfrm>
            <a:off x="2144688" y="2816932"/>
            <a:ext cx="0" cy="211453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15" name="직선 연결선 14"/>
          <p:cNvCxnSpPr>
            <a:stCxn id="9" idx="2"/>
            <a:endCxn id="42" idx="0"/>
          </p:cNvCxnSpPr>
          <p:nvPr/>
        </p:nvCxnSpPr>
        <p:spPr>
          <a:xfrm flipH="1">
            <a:off x="1388604" y="2037899"/>
            <a:ext cx="1054252" cy="5990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>
            <a:stCxn id="9" idx="2"/>
            <a:endCxn id="40" idx="0"/>
          </p:cNvCxnSpPr>
          <p:nvPr/>
        </p:nvCxnSpPr>
        <p:spPr>
          <a:xfrm flipH="1">
            <a:off x="2180692" y="2037899"/>
            <a:ext cx="262164" cy="5990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직사각형 55"/>
          <p:cNvSpPr/>
          <p:nvPr/>
        </p:nvSpPr>
        <p:spPr>
          <a:xfrm>
            <a:off x="3656856" y="2677487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조회</a:t>
            </a:r>
            <a:endParaRPr lang="ko-KR" altLang="en-US" sz="800" dirty="0"/>
          </a:p>
        </p:txBody>
      </p:sp>
      <p:cxnSp>
        <p:nvCxnSpPr>
          <p:cNvPr id="57" name="직선 연결선 56"/>
          <p:cNvCxnSpPr>
            <a:endCxn id="56" idx="0"/>
          </p:cNvCxnSpPr>
          <p:nvPr/>
        </p:nvCxnSpPr>
        <p:spPr>
          <a:xfrm flipH="1">
            <a:off x="3980892" y="2073903"/>
            <a:ext cx="1414292" cy="603584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59" name="직사각형 58"/>
          <p:cNvSpPr/>
          <p:nvPr/>
        </p:nvSpPr>
        <p:spPr>
          <a:xfrm>
            <a:off x="3656856" y="3068960"/>
            <a:ext cx="648072" cy="9361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조찬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사절단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세미나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smtClean="0"/>
              <a:t>교육</a:t>
            </a:r>
            <a:r>
              <a:rPr lang="en-US" altLang="ko-KR" sz="800" dirty="0"/>
              <a:t> </a:t>
            </a:r>
            <a:r>
              <a:rPr lang="ko-KR" altLang="en-US" sz="800" dirty="0" smtClean="0"/>
              <a:t>등</a:t>
            </a:r>
            <a:endParaRPr lang="en-US" altLang="ko-KR" sz="800" dirty="0" smtClean="0"/>
          </a:p>
          <a:p>
            <a:pPr algn="ctr"/>
            <a:endParaRPr lang="en-US" altLang="ko-KR" sz="800" dirty="0" smtClean="0"/>
          </a:p>
        </p:txBody>
      </p:sp>
      <p:sp>
        <p:nvSpPr>
          <p:cNvPr id="62" name="직사각형 61"/>
          <p:cNvSpPr/>
          <p:nvPr/>
        </p:nvSpPr>
        <p:spPr>
          <a:xfrm>
            <a:off x="5241032" y="2672916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출력</a:t>
            </a:r>
            <a:endParaRPr lang="ko-KR" altLang="en-US" sz="800" dirty="0"/>
          </a:p>
        </p:txBody>
      </p:sp>
      <p:sp>
        <p:nvSpPr>
          <p:cNvPr id="64" name="직사각형 63"/>
          <p:cNvSpPr/>
          <p:nvPr/>
        </p:nvSpPr>
        <p:spPr>
          <a:xfrm>
            <a:off x="4448944" y="2672916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저장</a:t>
            </a:r>
            <a:endParaRPr lang="ko-KR" altLang="en-US" sz="800" dirty="0"/>
          </a:p>
        </p:txBody>
      </p:sp>
      <p:sp>
        <p:nvSpPr>
          <p:cNvPr id="66" name="직사각형 65"/>
          <p:cNvSpPr/>
          <p:nvPr/>
        </p:nvSpPr>
        <p:spPr>
          <a:xfrm>
            <a:off x="4448944" y="3068960"/>
            <a:ext cx="648072" cy="2880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엑셀파일</a:t>
            </a:r>
            <a:endParaRPr lang="en-US" altLang="ko-KR" sz="800" dirty="0"/>
          </a:p>
        </p:txBody>
      </p:sp>
      <p:sp>
        <p:nvSpPr>
          <p:cNvPr id="67" name="직사각형 66"/>
          <p:cNvSpPr/>
          <p:nvPr/>
        </p:nvSpPr>
        <p:spPr>
          <a:xfrm>
            <a:off x="5241032" y="3068960"/>
            <a:ext cx="648072" cy="2880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영수증</a:t>
            </a:r>
            <a:endParaRPr lang="en-US" altLang="ko-KR" sz="800" dirty="0"/>
          </a:p>
        </p:txBody>
      </p:sp>
      <p:cxnSp>
        <p:nvCxnSpPr>
          <p:cNvPr id="68" name="직선 연결선 67"/>
          <p:cNvCxnSpPr>
            <a:stCxn id="56" idx="2"/>
            <a:endCxn id="59" idx="0"/>
          </p:cNvCxnSpPr>
          <p:nvPr/>
        </p:nvCxnSpPr>
        <p:spPr>
          <a:xfrm>
            <a:off x="3980892" y="2857507"/>
            <a:ext cx="0" cy="211453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69" name="직선 연결선 68"/>
          <p:cNvCxnSpPr/>
          <p:nvPr/>
        </p:nvCxnSpPr>
        <p:spPr>
          <a:xfrm>
            <a:off x="4736976" y="2852936"/>
            <a:ext cx="0" cy="211453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70" name="직선 연결선 69"/>
          <p:cNvCxnSpPr/>
          <p:nvPr/>
        </p:nvCxnSpPr>
        <p:spPr>
          <a:xfrm>
            <a:off x="5529064" y="2852936"/>
            <a:ext cx="0" cy="211453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71" name="직선 연결선 70"/>
          <p:cNvCxnSpPr>
            <a:endCxn id="64" idx="0"/>
          </p:cNvCxnSpPr>
          <p:nvPr/>
        </p:nvCxnSpPr>
        <p:spPr>
          <a:xfrm flipH="1">
            <a:off x="4772980" y="2073903"/>
            <a:ext cx="622204" cy="5990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직선 연결선 71"/>
          <p:cNvCxnSpPr>
            <a:endCxn id="62" idx="0"/>
          </p:cNvCxnSpPr>
          <p:nvPr/>
        </p:nvCxnSpPr>
        <p:spPr>
          <a:xfrm>
            <a:off x="5395184" y="2073903"/>
            <a:ext cx="169884" cy="5990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/>
          <p:nvPr/>
        </p:nvCxnSpPr>
        <p:spPr>
          <a:xfrm>
            <a:off x="5736087" y="2073903"/>
            <a:ext cx="1089121" cy="4189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모서리가 둥근 직사각형 74"/>
          <p:cNvSpPr/>
          <p:nvPr/>
        </p:nvSpPr>
        <p:spPr>
          <a:xfrm>
            <a:off x="6897216" y="2060848"/>
            <a:ext cx="2160240" cy="80323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err="1" smtClean="0"/>
              <a:t>회원사는</a:t>
            </a:r>
            <a:r>
              <a:rPr lang="ko-KR" altLang="en-US" sz="900" dirty="0" smtClean="0"/>
              <a:t> 어떤 혜택을 받았는지 </a:t>
            </a:r>
            <a:endParaRPr lang="en-US" altLang="ko-KR" sz="900" dirty="0" smtClean="0"/>
          </a:p>
          <a:p>
            <a:pPr algn="ctr"/>
            <a:r>
              <a:rPr lang="ko-KR" altLang="en-US" sz="900" dirty="0" err="1" smtClean="0"/>
              <a:t>알수</a:t>
            </a:r>
            <a:r>
              <a:rPr lang="ko-KR" altLang="en-US" sz="900" dirty="0" smtClean="0"/>
              <a:t> 있어야 한다</a:t>
            </a:r>
            <a:r>
              <a:rPr lang="en-US" altLang="ko-KR" sz="900" dirty="0" smtClean="0"/>
              <a:t>.</a:t>
            </a:r>
          </a:p>
        </p:txBody>
      </p: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264381"/>
              </p:ext>
            </p:extLst>
          </p:nvPr>
        </p:nvGraphicFramePr>
        <p:xfrm>
          <a:off x="5844311" y="647278"/>
          <a:ext cx="3933225" cy="76549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537342"/>
                <a:gridCol w="636254"/>
                <a:gridCol w="636355"/>
                <a:gridCol w="587506"/>
                <a:gridCol w="858048"/>
                <a:gridCol w="677720"/>
              </a:tblGrid>
              <a:tr h="86410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effectLst/>
                        </a:rPr>
                        <a:t>CEO </a:t>
                      </a:r>
                      <a:r>
                        <a:rPr lang="ko-KR" altLang="en-US" sz="900" kern="0" spc="0" dirty="0">
                          <a:effectLst/>
                        </a:rPr>
                        <a:t>아카데미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effectLst/>
                        </a:rPr>
                        <a:t>하계세미나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84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effectLst/>
                        </a:rPr>
                        <a:t>일자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effectLst/>
                        </a:rPr>
                        <a:t>납부금액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effectLst/>
                        </a:rPr>
                        <a:t>실비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effectLst/>
                        </a:rPr>
                        <a:t>일자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effectLst/>
                        </a:rPr>
                        <a:t>납부금액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effectLst/>
                        </a:rPr>
                        <a:t>실비 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</a:tr>
              <a:tr h="1584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effectLst/>
                        </a:rPr>
                        <a:t>7</a:t>
                      </a:r>
                      <a:r>
                        <a:rPr lang="ko-KR" altLang="en-US" sz="800" kern="0" spc="0">
                          <a:effectLst/>
                        </a:rPr>
                        <a:t>월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effectLst/>
                        </a:rPr>
                        <a:t>3</a:t>
                      </a:r>
                      <a:r>
                        <a:rPr lang="ko-KR" altLang="en-US" sz="800" kern="0" spc="0">
                          <a:effectLst/>
                        </a:rPr>
                        <a:t>만원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effectLst/>
                        </a:rPr>
                        <a:t>6</a:t>
                      </a:r>
                      <a:r>
                        <a:rPr lang="ko-KR" altLang="en-US" sz="800" kern="0" spc="0">
                          <a:effectLst/>
                        </a:rPr>
                        <a:t>만원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effectLst/>
                        </a:rPr>
                        <a:t>7</a:t>
                      </a:r>
                      <a:r>
                        <a:rPr lang="ko-KR" altLang="en-US" sz="800" kern="0" spc="0" dirty="0">
                          <a:effectLst/>
                        </a:rPr>
                        <a:t>월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effectLst/>
                        </a:rPr>
                        <a:t>200</a:t>
                      </a:r>
                      <a:r>
                        <a:rPr lang="ko-KR" altLang="en-US" sz="800" kern="0" spc="0">
                          <a:effectLst/>
                        </a:rPr>
                        <a:t>만원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effectLst/>
                        </a:rPr>
                        <a:t>400</a:t>
                      </a:r>
                      <a:r>
                        <a:rPr lang="ko-KR" altLang="en-US" sz="800" kern="0" spc="0">
                          <a:effectLst/>
                        </a:rPr>
                        <a:t>만원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</a:tr>
              <a:tr h="1584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effectLst/>
                        </a:rPr>
                        <a:t>8</a:t>
                      </a:r>
                      <a:r>
                        <a:rPr lang="ko-KR" altLang="en-US" sz="800" kern="0" spc="0" dirty="0">
                          <a:effectLst/>
                        </a:rPr>
                        <a:t>월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effectLst/>
                        </a:rPr>
                        <a:t>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effectLst/>
                        </a:rPr>
                        <a:t>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effectLst/>
                        </a:rPr>
                        <a:t>8</a:t>
                      </a:r>
                      <a:r>
                        <a:rPr lang="ko-KR" altLang="en-US" sz="800" kern="0" spc="0" dirty="0">
                          <a:effectLst/>
                        </a:rPr>
                        <a:t>월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effectLst/>
                        </a:rPr>
                        <a:t>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effectLst/>
                        </a:rPr>
                        <a:t>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</a:tr>
              <a:tr h="1584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effectLst/>
                        </a:rPr>
                        <a:t>합계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effectLst/>
                        </a:rPr>
                        <a:t>10</a:t>
                      </a:r>
                      <a:r>
                        <a:rPr lang="ko-KR" altLang="en-US" sz="800" kern="0" spc="0">
                          <a:effectLst/>
                        </a:rPr>
                        <a:t>만원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effectLst/>
                        </a:rPr>
                        <a:t>60</a:t>
                      </a:r>
                      <a:r>
                        <a:rPr lang="ko-KR" altLang="en-US" sz="800" kern="0" spc="0">
                          <a:effectLst/>
                        </a:rPr>
                        <a:t>만원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effectLst/>
                        </a:rPr>
                        <a:t>300</a:t>
                      </a:r>
                      <a:r>
                        <a:rPr lang="ko-KR" altLang="en-US" sz="800" kern="0" spc="0" dirty="0">
                          <a:effectLst/>
                        </a:rPr>
                        <a:t>만원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effectLst/>
                        </a:rPr>
                        <a:t>600</a:t>
                      </a:r>
                      <a:r>
                        <a:rPr lang="ko-KR" altLang="en-US" sz="800" kern="0" spc="0" dirty="0">
                          <a:effectLst/>
                        </a:rPr>
                        <a:t>만원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cxnSp>
        <p:nvCxnSpPr>
          <p:cNvPr id="77" name="직선 화살표 연결선 76"/>
          <p:cNvCxnSpPr/>
          <p:nvPr/>
        </p:nvCxnSpPr>
        <p:spPr>
          <a:xfrm flipV="1">
            <a:off x="8121352" y="1435348"/>
            <a:ext cx="0" cy="5534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직사각형 82"/>
          <p:cNvSpPr/>
          <p:nvPr/>
        </p:nvSpPr>
        <p:spPr>
          <a:xfrm>
            <a:off x="6033120" y="2672916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err="1" smtClean="0"/>
              <a:t>회원사</a:t>
            </a:r>
            <a:endParaRPr lang="ko-KR" altLang="en-US" sz="800" dirty="0"/>
          </a:p>
        </p:txBody>
      </p:sp>
      <p:cxnSp>
        <p:nvCxnSpPr>
          <p:cNvPr id="86" name="직선 연결선 85"/>
          <p:cNvCxnSpPr/>
          <p:nvPr/>
        </p:nvCxnSpPr>
        <p:spPr>
          <a:xfrm>
            <a:off x="6321152" y="2852936"/>
            <a:ext cx="0" cy="211453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87" name="직사각형 86"/>
          <p:cNvSpPr/>
          <p:nvPr/>
        </p:nvSpPr>
        <p:spPr>
          <a:xfrm>
            <a:off x="6033120" y="3068960"/>
            <a:ext cx="648072" cy="2880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행사 및 교육 신청</a:t>
            </a:r>
            <a:endParaRPr lang="en-US" altLang="ko-KR" sz="800" dirty="0" smtClean="0"/>
          </a:p>
        </p:txBody>
      </p:sp>
      <p:sp>
        <p:nvSpPr>
          <p:cNvPr id="89" name="직사각형 88"/>
          <p:cNvSpPr/>
          <p:nvPr/>
        </p:nvSpPr>
        <p:spPr>
          <a:xfrm>
            <a:off x="2648744" y="2636912"/>
            <a:ext cx="648072" cy="180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err="1" smtClean="0"/>
              <a:t>회원사</a:t>
            </a:r>
            <a:endParaRPr lang="ko-KR" altLang="en-US" sz="800" dirty="0"/>
          </a:p>
        </p:txBody>
      </p:sp>
      <p:cxnSp>
        <p:nvCxnSpPr>
          <p:cNvPr id="90" name="직선 연결선 89"/>
          <p:cNvCxnSpPr/>
          <p:nvPr/>
        </p:nvCxnSpPr>
        <p:spPr>
          <a:xfrm>
            <a:off x="2936776" y="2852936"/>
            <a:ext cx="0" cy="211453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91" name="직사각형 90"/>
          <p:cNvSpPr/>
          <p:nvPr/>
        </p:nvSpPr>
        <p:spPr>
          <a:xfrm>
            <a:off x="2648744" y="3068960"/>
            <a:ext cx="648072" cy="6120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/>
              <a:t>영수증</a:t>
            </a:r>
            <a:r>
              <a:rPr lang="en-US" altLang="ko-KR" sz="800" dirty="0" smtClean="0"/>
              <a:t>,</a:t>
            </a:r>
          </a:p>
          <a:p>
            <a:pPr algn="ctr"/>
            <a:r>
              <a:rPr lang="ko-KR" altLang="en-US" sz="800" dirty="0" err="1" smtClean="0"/>
              <a:t>회원증</a:t>
            </a:r>
            <a:r>
              <a:rPr lang="ko-KR" altLang="en-US" sz="800" dirty="0" smtClean="0"/>
              <a:t> </a:t>
            </a:r>
            <a:endParaRPr lang="en-US" altLang="ko-KR" sz="800" dirty="0" smtClean="0"/>
          </a:p>
          <a:p>
            <a:pPr algn="ctr"/>
            <a:r>
              <a:rPr lang="ko-KR" altLang="en-US" sz="800" dirty="0" smtClean="0"/>
              <a:t>출력</a:t>
            </a:r>
            <a:endParaRPr lang="en-US" altLang="ko-KR" sz="800" dirty="0" smtClean="0"/>
          </a:p>
        </p:txBody>
      </p:sp>
      <p:cxnSp>
        <p:nvCxnSpPr>
          <p:cNvPr id="55" name="직선 연결선 54"/>
          <p:cNvCxnSpPr>
            <a:stCxn id="9" idx="2"/>
            <a:endCxn id="89" idx="0"/>
          </p:cNvCxnSpPr>
          <p:nvPr/>
        </p:nvCxnSpPr>
        <p:spPr>
          <a:xfrm>
            <a:off x="2442856" y="2037899"/>
            <a:ext cx="529924" cy="5990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59614400" descr="EMB0000090406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66" y="4727197"/>
            <a:ext cx="2805326" cy="166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8" name="직선 화살표 연결선 97"/>
          <p:cNvCxnSpPr/>
          <p:nvPr/>
        </p:nvCxnSpPr>
        <p:spPr>
          <a:xfrm>
            <a:off x="3022853" y="3694460"/>
            <a:ext cx="778019" cy="12467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화살표 연결선 100"/>
          <p:cNvCxnSpPr/>
          <p:nvPr/>
        </p:nvCxnSpPr>
        <p:spPr>
          <a:xfrm>
            <a:off x="920552" y="4077072"/>
            <a:ext cx="504056" cy="6346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159616560" descr="EMB0000090406a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832" y="5085184"/>
            <a:ext cx="731838" cy="65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159614240" descr="EMB0000090406a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007" y="5139657"/>
            <a:ext cx="916009" cy="133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31" name="_x161718856" descr="EMB0000090406b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275" y="4273321"/>
            <a:ext cx="3231261" cy="1963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9" name="직선 화살표 연결선 108"/>
          <p:cNvCxnSpPr/>
          <p:nvPr/>
        </p:nvCxnSpPr>
        <p:spPr>
          <a:xfrm>
            <a:off x="6357156" y="3381710"/>
            <a:ext cx="324036" cy="695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097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279</Words>
  <Application>Microsoft Office PowerPoint</Application>
  <PresentationFormat>A4 용지(210x297mm)</PresentationFormat>
  <Paragraphs>133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SMOOJI</dc:creator>
  <cp:lastModifiedBy>SMOOJI</cp:lastModifiedBy>
  <cp:revision>16</cp:revision>
  <cp:lastPrinted>2013-09-16T06:30:27Z</cp:lastPrinted>
  <dcterms:created xsi:type="dcterms:W3CDTF">2013-09-12T07:53:50Z</dcterms:created>
  <dcterms:modified xsi:type="dcterms:W3CDTF">2013-09-16T08:38:29Z</dcterms:modified>
</cp:coreProperties>
</file>