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3" r:id="rId2"/>
    <p:sldId id="295" r:id="rId3"/>
    <p:sldId id="282" r:id="rId4"/>
    <p:sldId id="327" r:id="rId5"/>
    <p:sldId id="326" r:id="rId6"/>
    <p:sldId id="328" r:id="rId7"/>
    <p:sldId id="329" r:id="rId8"/>
    <p:sldId id="332" r:id="rId9"/>
    <p:sldId id="330" r:id="rId10"/>
    <p:sldId id="337" r:id="rId11"/>
    <p:sldId id="333" r:id="rId12"/>
    <p:sldId id="334" r:id="rId13"/>
    <p:sldId id="336" r:id="rId14"/>
    <p:sldId id="335" r:id="rId15"/>
    <p:sldId id="331" r:id="rId16"/>
    <p:sldId id="338" r:id="rId17"/>
    <p:sldId id="339" r:id="rId18"/>
    <p:sldId id="340" r:id="rId19"/>
    <p:sldId id="341" r:id="rId20"/>
    <p:sldId id="345" r:id="rId21"/>
    <p:sldId id="352" r:id="rId22"/>
    <p:sldId id="342" r:id="rId23"/>
    <p:sldId id="354" r:id="rId24"/>
    <p:sldId id="343" r:id="rId25"/>
    <p:sldId id="344" r:id="rId26"/>
    <p:sldId id="346" r:id="rId27"/>
    <p:sldId id="349" r:id="rId28"/>
    <p:sldId id="350" r:id="rId29"/>
    <p:sldId id="351" r:id="rId30"/>
    <p:sldId id="358" r:id="rId31"/>
  </p:sldIdLst>
  <p:sldSz cx="9144000" cy="6858000" type="screen4x3"/>
  <p:notesSz cx="7016750" cy="93091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B7777"/>
    <a:srgbClr val="C06565"/>
    <a:srgbClr val="B46262"/>
    <a:srgbClr val="AA4C4C"/>
    <a:srgbClr val="932221"/>
    <a:srgbClr val="99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3" autoAdjust="0"/>
    <p:restoredTop sz="94676" autoAdjust="0"/>
  </p:normalViewPr>
  <p:slideViewPr>
    <p:cSldViewPr snapToObjects="1" showGuides="1">
      <p:cViewPr>
        <p:scale>
          <a:sx n="100" d="100"/>
          <a:sy n="100" d="100"/>
        </p:scale>
        <p:origin x="-282" y="990"/>
      </p:cViewPr>
      <p:guideLst>
        <p:guide orient="horz" pos="238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0592" cy="465455"/>
          </a:xfrm>
          <a:prstGeom prst="rect">
            <a:avLst/>
          </a:prstGeom>
        </p:spPr>
        <p:txBody>
          <a:bodyPr vert="horz" lIns="92409" tIns="46205" rIns="92409" bIns="46205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4534" y="0"/>
            <a:ext cx="3040592" cy="465455"/>
          </a:xfrm>
          <a:prstGeom prst="rect">
            <a:avLst/>
          </a:prstGeom>
        </p:spPr>
        <p:txBody>
          <a:bodyPr vert="horz" lIns="92409" tIns="46205" rIns="92409" bIns="46205" rtlCol="0"/>
          <a:lstStyle>
            <a:lvl1pPr algn="r">
              <a:defRPr sz="1200"/>
            </a:lvl1pPr>
          </a:lstStyle>
          <a:p>
            <a:fld id="{CEADFB91-FA75-4956-87B7-D66C2ACE4D2D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09" tIns="46205" rIns="92409" bIns="46205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21823"/>
            <a:ext cx="5613400" cy="4189095"/>
          </a:xfrm>
          <a:prstGeom prst="rect">
            <a:avLst/>
          </a:prstGeom>
        </p:spPr>
        <p:txBody>
          <a:bodyPr vert="horz" lIns="92409" tIns="46205" rIns="92409" bIns="4620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0592" cy="465455"/>
          </a:xfrm>
          <a:prstGeom prst="rect">
            <a:avLst/>
          </a:prstGeom>
        </p:spPr>
        <p:txBody>
          <a:bodyPr vert="horz" lIns="92409" tIns="46205" rIns="92409" bIns="46205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4534" y="8842030"/>
            <a:ext cx="3040592" cy="465455"/>
          </a:xfrm>
          <a:prstGeom prst="rect">
            <a:avLst/>
          </a:prstGeom>
        </p:spPr>
        <p:txBody>
          <a:bodyPr vert="horz" lIns="92409" tIns="46205" rIns="92409" bIns="46205" rtlCol="0" anchor="b"/>
          <a:lstStyle>
            <a:lvl1pPr algn="r">
              <a:defRPr sz="1200"/>
            </a:lvl1pPr>
          </a:lstStyle>
          <a:p>
            <a:fld id="{935AE08E-324F-4BE5-B892-2CF517B82EEA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3661076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3</a:t>
            </a:fld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4</a:t>
            </a:fld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5</a:t>
            </a:fld>
            <a:endParaRPr lang="es-MX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6</a:t>
            </a:fld>
            <a:endParaRPr lang="es-MX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7</a:t>
            </a:fld>
            <a:endParaRPr lang="es-MX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8</a:t>
            </a:fld>
            <a:endParaRPr lang="es-MX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9</a:t>
            </a:fld>
            <a:endParaRPr lang="es-MX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10</a:t>
            </a:fld>
            <a:endParaRPr lang="es-MX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11</a:t>
            </a:fld>
            <a:endParaRPr lang="es-MX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12</a:t>
            </a:fld>
            <a:endParaRPr lang="es-MX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13</a:t>
            </a:fld>
            <a:endParaRPr lang="es-MX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14</a:t>
            </a:fld>
            <a:endParaRPr lang="es-MX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15</a:t>
            </a:fld>
            <a:endParaRPr lang="es-MX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16</a:t>
            </a:fld>
            <a:endParaRPr lang="es-MX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17</a:t>
            </a:fld>
            <a:endParaRPr lang="es-MX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18</a:t>
            </a:fld>
            <a:endParaRPr lang="es-MX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19</a:t>
            </a:fld>
            <a:endParaRPr lang="es-MX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20</a:t>
            </a:fld>
            <a:endParaRPr lang="es-MX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21</a:t>
            </a:fld>
            <a:endParaRPr lang="es-MX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22</a:t>
            </a:fld>
            <a:endParaRPr lang="es-MX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23</a:t>
            </a:fld>
            <a:endParaRPr lang="es-MX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24</a:t>
            </a:fld>
            <a:endParaRPr lang="es-MX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25</a:t>
            </a:fld>
            <a:endParaRPr lang="es-MX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26</a:t>
            </a:fld>
            <a:endParaRPr lang="es-MX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27</a:t>
            </a:fld>
            <a:endParaRPr lang="es-MX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28</a:t>
            </a:fld>
            <a:endParaRPr lang="es-MX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AE08E-324F-4BE5-B892-2CF517B82EEA}" type="slidenum">
              <a:rPr lang="es-MX" smtClean="0"/>
              <a:pPr/>
              <a:t>29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8758-CAB6-604C-AEB0-E955784DA6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46086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149112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609270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3749043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073690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1051380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3360768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712706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3711270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2109923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2559177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820" y="123260"/>
            <a:ext cx="2382956" cy="64144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11 Conector recto"/>
          <p:cNvCxnSpPr/>
          <p:nvPr userDrawn="1"/>
        </p:nvCxnSpPr>
        <p:spPr>
          <a:xfrm>
            <a:off x="179512" y="836712"/>
            <a:ext cx="8784976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CuadroTexto"/>
          <p:cNvSpPr txBox="1"/>
          <p:nvPr userDrawn="1"/>
        </p:nvSpPr>
        <p:spPr>
          <a:xfrm>
            <a:off x="2483768" y="476672"/>
            <a:ext cx="3855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rgbClr val="C00000"/>
                </a:solidFill>
              </a:rPr>
              <a:t>MFGIC  S.A. DE C.V. </a:t>
            </a:r>
            <a:endParaRPr lang="es-MX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77E9A-DD3C-4CFD-BD44-23BAE3979D74}" type="datetimeFigureOut">
              <a:rPr lang="es-MX" smtClean="0"/>
              <a:pPr/>
              <a:t>21/06/2011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3E263-7223-4EF6-AABE-FD6FED7AAFE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368647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048000" y="3073400"/>
            <a:ext cx="6400800" cy="6096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FFFFFF"/>
                </a:solidFill>
              </a:rPr>
              <a:t>MFGIC, S.A. DE C.V.</a:t>
            </a:r>
            <a:endParaRPr lang="en-US" sz="2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69850" y="1219200"/>
            <a:ext cx="6664350" cy="4963657"/>
            <a:chOff x="193650" y="914400"/>
            <a:chExt cx="7366200" cy="5486400"/>
          </a:xfrm>
        </p:grpSpPr>
        <p:pic>
          <p:nvPicPr>
            <p:cNvPr id="13" name="Picture 12" descr="More mine  Fernandez-019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3650" y="914400"/>
              <a:ext cx="3770250" cy="2826104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0" name="Picture 9" descr="DSC00047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3650" y="3553081"/>
              <a:ext cx="3770250" cy="2826104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2" name="Picture 11" descr="IMG_0758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789600" y="929312"/>
              <a:ext cx="3770250" cy="2826104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9" name="Picture 8" descr="13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789600" y="3574698"/>
              <a:ext cx="3770250" cy="2826102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4" name="Rectangle 13"/>
            <p:cNvSpPr/>
            <p:nvPr/>
          </p:nvSpPr>
          <p:spPr>
            <a:xfrm>
              <a:off x="1809825" y="2935798"/>
              <a:ext cx="4095993" cy="1218796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_tradnl" sz="6600" b="1" dirty="0" smtClean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Arial Black"/>
                  <a:cs typeface="Arial Black"/>
                </a:rPr>
                <a:t>MEXFER</a:t>
              </a:r>
              <a:endParaRPr lang="es-ES_tradnl" sz="6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 Black"/>
                <a:cs typeface="Arial Black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2510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Agenda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AA4C4C"/>
                </a:solidFill>
              </a:rPr>
              <a:t>Who we are</a:t>
            </a:r>
          </a:p>
          <a:p>
            <a:r>
              <a:rPr lang="en-US" sz="2400" dirty="0" smtClean="0">
                <a:solidFill>
                  <a:srgbClr val="AA4C4C"/>
                </a:solidFill>
              </a:rPr>
              <a:t>The Mining Industry</a:t>
            </a:r>
          </a:p>
          <a:p>
            <a:r>
              <a:rPr lang="en-US" sz="2400" dirty="0" err="1" smtClean="0">
                <a:solidFill>
                  <a:srgbClr val="AA4C4C"/>
                </a:solidFill>
              </a:rPr>
              <a:t>Mexfer’s</a:t>
            </a:r>
            <a:r>
              <a:rPr lang="en-US" sz="2400" dirty="0" smtClean="0">
                <a:solidFill>
                  <a:srgbClr val="AA4C4C"/>
                </a:solidFill>
              </a:rPr>
              <a:t> Mines</a:t>
            </a:r>
          </a:p>
          <a:p>
            <a:r>
              <a:rPr lang="en-US" sz="2400" dirty="0" err="1" smtClean="0">
                <a:solidFill>
                  <a:srgbClr val="AA4C4C"/>
                </a:solidFill>
              </a:rPr>
              <a:t>Mexfer’s</a:t>
            </a:r>
            <a:r>
              <a:rPr lang="en-US" sz="2400" dirty="0">
                <a:solidFill>
                  <a:srgbClr val="AA4C4C"/>
                </a:solidFill>
              </a:rPr>
              <a:t> </a:t>
            </a:r>
            <a:r>
              <a:rPr lang="en-US" sz="2400" dirty="0" smtClean="0">
                <a:solidFill>
                  <a:srgbClr val="AA4C4C"/>
                </a:solidFill>
              </a:rPr>
              <a:t>Enterprise</a:t>
            </a:r>
          </a:p>
          <a:p>
            <a:r>
              <a:rPr lang="en-US" sz="2400" dirty="0" smtClean="0">
                <a:solidFill>
                  <a:srgbClr val="AA4C4C"/>
                </a:solidFill>
              </a:rPr>
              <a:t>Summary</a:t>
            </a:r>
            <a:endParaRPr lang="en-US" sz="2400" dirty="0">
              <a:solidFill>
                <a:srgbClr val="AA4C4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chemeClr val="bg1"/>
                </a:solidFill>
              </a:rPr>
              <a:t>Who We Are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rgbClr val="EB7777"/>
                </a:solidFill>
              </a:rPr>
              <a:t>MEXFER – MFGIC S.A. de C.V.</a:t>
            </a:r>
            <a:endParaRPr lang="en-US" dirty="0">
              <a:solidFill>
                <a:srgbClr val="EB7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818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About </a:t>
            </a:r>
            <a:r>
              <a:rPr lang="en-US" dirty="0" err="1" smtClean="0">
                <a:solidFill>
                  <a:srgbClr val="932221"/>
                </a:solidFill>
              </a:rPr>
              <a:t>Mexfer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 err="1" smtClean="0">
                <a:solidFill>
                  <a:srgbClr val="AA4C4C"/>
                </a:solidFill>
              </a:rPr>
              <a:t>Mexfer</a:t>
            </a:r>
            <a:r>
              <a:rPr lang="en-US" sz="2200" dirty="0" smtClean="0">
                <a:solidFill>
                  <a:srgbClr val="AA4C4C"/>
                </a:solidFill>
              </a:rPr>
              <a:t> is a growing Mexican company in the business of exploration, extraction and commercialization of mineral resources. </a:t>
            </a:r>
          </a:p>
          <a:p>
            <a:pPr marL="0" indent="0">
              <a:spcBef>
                <a:spcPts val="300"/>
              </a:spcBef>
              <a:buNone/>
            </a:pPr>
            <a:endParaRPr lang="en-US" sz="2200" dirty="0" smtClean="0">
              <a:solidFill>
                <a:srgbClr val="AA4C4C"/>
              </a:solidFill>
            </a:endParaRPr>
          </a:p>
          <a:p>
            <a:pPr marL="0" indent="0">
              <a:buNone/>
            </a:pPr>
            <a:r>
              <a:rPr lang="en-US" sz="2200" dirty="0" err="1" smtClean="0">
                <a:solidFill>
                  <a:srgbClr val="AA4C4C"/>
                </a:solidFill>
              </a:rPr>
              <a:t>Mexfer</a:t>
            </a:r>
            <a:r>
              <a:rPr lang="en-US" sz="2200" dirty="0" smtClean="0">
                <a:solidFill>
                  <a:srgbClr val="AA4C4C"/>
                </a:solidFill>
              </a:rPr>
              <a:t> owns the rights to two mines in the state of San Luis Potosi, covering 3526 hectares and containing more than seven million metric tons of Manganese and other commodities. </a:t>
            </a:r>
          </a:p>
        </p:txBody>
      </p:sp>
    </p:spTree>
    <p:extLst>
      <p:ext uri="{BB962C8B-B14F-4D97-AF65-F5344CB8AC3E}">
        <p14:creationId xmlns:p14="http://schemas.microsoft.com/office/powerpoint/2010/main" xmlns="" val="148526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Professional Team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7772400" cy="4602162"/>
          </a:xfrm>
        </p:spPr>
        <p:txBody>
          <a:bodyPr>
            <a:noAutofit/>
          </a:bodyPr>
          <a:lstStyle/>
          <a:p>
            <a:r>
              <a:rPr lang="en-US" sz="2200" dirty="0" smtClean="0">
                <a:solidFill>
                  <a:srgbClr val="AA4C4C"/>
                </a:solidFill>
              </a:rPr>
              <a:t>Fernando </a:t>
            </a:r>
            <a:r>
              <a:rPr lang="en-US" sz="2200" dirty="0" err="1" smtClean="0">
                <a:solidFill>
                  <a:srgbClr val="AA4C4C"/>
                </a:solidFill>
              </a:rPr>
              <a:t>Fernández</a:t>
            </a:r>
            <a:r>
              <a:rPr lang="en-US" sz="2200" dirty="0" smtClean="0">
                <a:solidFill>
                  <a:srgbClr val="AA4C4C"/>
                </a:solidFill>
              </a:rPr>
              <a:t>, </a:t>
            </a:r>
            <a:r>
              <a:rPr lang="en-US" sz="2200" i="1" dirty="0" smtClean="0">
                <a:solidFill>
                  <a:srgbClr val="AA4C4C"/>
                </a:solidFill>
              </a:rPr>
              <a:t>President &amp; CEO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Exclusive Mexican Representative to Mexico and America  of  CHINALIGHT IMPO &amp; EXPO RESOURCES. (</a:t>
            </a:r>
            <a:r>
              <a:rPr lang="en-US" sz="1600" dirty="0">
                <a:solidFill>
                  <a:srgbClr val="AA4C4C"/>
                </a:solidFill>
              </a:rPr>
              <a:t>Chinese G</a:t>
            </a:r>
            <a:r>
              <a:rPr lang="en-US" sz="1600" dirty="0" smtClean="0">
                <a:solidFill>
                  <a:srgbClr val="AA4C4C"/>
                </a:solidFill>
              </a:rPr>
              <a:t>overnmental Corp)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Expert in Logistics, Imp-Expo (Commodities to Asia), 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Former Army Captain, (16 years) Office of the President (10 years)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B.A, Studies (EBC), Lawyer Studies, (UNITEC).</a:t>
            </a:r>
          </a:p>
          <a:p>
            <a:pPr lvl="1">
              <a:buNone/>
            </a:pPr>
            <a:endParaRPr lang="en-US" sz="1600" dirty="0" smtClean="0">
              <a:solidFill>
                <a:srgbClr val="AA4C4C"/>
              </a:solidFill>
            </a:endParaRPr>
          </a:p>
          <a:p>
            <a:r>
              <a:rPr lang="en-US" sz="2200" dirty="0" err="1" smtClean="0">
                <a:solidFill>
                  <a:srgbClr val="AA4C4C"/>
                </a:solidFill>
              </a:rPr>
              <a:t>Germán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Fernández</a:t>
            </a:r>
            <a:r>
              <a:rPr lang="en-US" sz="2200" dirty="0" smtClean="0">
                <a:solidFill>
                  <a:srgbClr val="AA4C4C"/>
                </a:solidFill>
              </a:rPr>
              <a:t> Aguirre, </a:t>
            </a:r>
            <a:r>
              <a:rPr lang="en-US" sz="2200" i="1" dirty="0" smtClean="0">
                <a:solidFill>
                  <a:srgbClr val="AA4C4C"/>
                </a:solidFill>
              </a:rPr>
              <a:t>Legal Advisor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Legal Advisor to the Federal Executive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Law Degree, UNAM Law School</a:t>
            </a:r>
          </a:p>
          <a:p>
            <a:pPr lvl="1">
              <a:buNone/>
            </a:pPr>
            <a:endParaRPr lang="en-US" sz="1600" dirty="0" smtClean="0">
              <a:solidFill>
                <a:srgbClr val="AA4C4C"/>
              </a:solidFill>
            </a:endParaRPr>
          </a:p>
          <a:p>
            <a:r>
              <a:rPr lang="en-US" sz="2200" dirty="0" smtClean="0">
                <a:solidFill>
                  <a:srgbClr val="AA4C4C"/>
                </a:solidFill>
              </a:rPr>
              <a:t>Scott Globus</a:t>
            </a:r>
            <a:r>
              <a:rPr lang="en-US" sz="2200" i="1" dirty="0" smtClean="0">
                <a:solidFill>
                  <a:srgbClr val="AA4C4C"/>
                </a:solidFill>
              </a:rPr>
              <a:t>, Operations Manager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Intelligent Capital, Merger &amp; Acquisition Advisor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Founder, online media company</a:t>
            </a:r>
          </a:p>
          <a:p>
            <a:pPr lvl="1"/>
            <a:r>
              <a:rPr lang="en-US" sz="1600" dirty="0" smtClean="0">
                <a:solidFill>
                  <a:srgbClr val="AA4C4C"/>
                </a:solidFill>
              </a:rPr>
              <a:t>BS Physics, MIT (Massachusetts Institute of Technology)</a:t>
            </a:r>
          </a:p>
          <a:p>
            <a:endParaRPr lang="en-US" sz="1400" dirty="0" smtClean="0">
              <a:solidFill>
                <a:srgbClr val="AA4C4C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81200" y="6019800"/>
            <a:ext cx="6654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1400" b="1" i="1" dirty="0" smtClean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Mexfer  values: honesty</a:t>
            </a:r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, integrity, loyaty and quality of service</a:t>
            </a:r>
            <a:endParaRPr lang="en-US" sz="1400" i="1" dirty="0">
              <a:solidFill>
                <a:srgbClr val="AA4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225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Advisory Team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8229600" cy="5184577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>
                <a:solidFill>
                  <a:srgbClr val="AA4C4C"/>
                </a:solidFill>
              </a:rPr>
              <a:t>Act. Enrique </a:t>
            </a:r>
            <a:r>
              <a:rPr lang="en-US" sz="2400" dirty="0" err="1">
                <a:solidFill>
                  <a:srgbClr val="AA4C4C"/>
                </a:solidFill>
              </a:rPr>
              <a:t>Vilatela</a:t>
            </a:r>
            <a:r>
              <a:rPr lang="en-US" sz="2400" dirty="0">
                <a:solidFill>
                  <a:srgbClr val="AA4C4C"/>
                </a:solidFill>
              </a:rPr>
              <a:t> </a:t>
            </a:r>
            <a:r>
              <a:rPr lang="en-US" sz="2400" dirty="0" err="1">
                <a:solidFill>
                  <a:srgbClr val="AA4C4C"/>
                </a:solidFill>
              </a:rPr>
              <a:t>Riba</a:t>
            </a:r>
            <a:r>
              <a:rPr lang="en-US" sz="2400" dirty="0">
                <a:solidFill>
                  <a:srgbClr val="AA4C4C"/>
                </a:solidFill>
              </a:rPr>
              <a:t>, </a:t>
            </a:r>
            <a:r>
              <a:rPr lang="en-US" sz="2000" i="1" dirty="0">
                <a:solidFill>
                  <a:srgbClr val="AA4C4C"/>
                </a:solidFill>
              </a:rPr>
              <a:t> </a:t>
            </a:r>
            <a:endParaRPr lang="en-US" sz="2400" i="1" dirty="0">
              <a:solidFill>
                <a:srgbClr val="AA4C4C"/>
              </a:solidFill>
            </a:endParaRPr>
          </a:p>
          <a:p>
            <a:pPr lvl="1"/>
            <a:r>
              <a:rPr lang="en-US" sz="1800" dirty="0">
                <a:solidFill>
                  <a:srgbClr val="AA4C4C"/>
                </a:solidFill>
              </a:rPr>
              <a:t>Former Chief Director of BANCOMEXT</a:t>
            </a:r>
          </a:p>
          <a:p>
            <a:pPr marL="342900" lvl="1" indent="-342900">
              <a:buNone/>
            </a:pPr>
            <a:endParaRPr lang="en-US" sz="1400" dirty="0" smtClean="0">
              <a:solidFill>
                <a:srgbClr val="AA4C4C"/>
              </a:solidFill>
            </a:endParaRPr>
          </a:p>
          <a:p>
            <a:r>
              <a:rPr lang="en-US" sz="2400" dirty="0" smtClean="0">
                <a:solidFill>
                  <a:srgbClr val="AA4C4C"/>
                </a:solidFill>
              </a:rPr>
              <a:t>Jesus Herrera</a:t>
            </a:r>
            <a:endParaRPr lang="en-US" sz="2400" i="1" dirty="0">
              <a:solidFill>
                <a:srgbClr val="AA4C4C"/>
              </a:solidFill>
            </a:endParaRPr>
          </a:p>
          <a:p>
            <a:pPr lvl="1"/>
            <a:r>
              <a:rPr lang="en-US" sz="1800" dirty="0" smtClean="0">
                <a:solidFill>
                  <a:srgbClr val="AA4C4C"/>
                </a:solidFill>
              </a:rPr>
              <a:t>Geological Advisor</a:t>
            </a:r>
            <a:endParaRPr lang="en-US" sz="1800" dirty="0">
              <a:solidFill>
                <a:srgbClr val="AA4C4C"/>
              </a:solidFill>
            </a:endParaRPr>
          </a:p>
          <a:p>
            <a:pPr marL="342900" lvl="1" indent="-342900">
              <a:buNone/>
            </a:pPr>
            <a:endParaRPr lang="en-US" sz="1400" dirty="0" smtClean="0">
              <a:solidFill>
                <a:srgbClr val="AA4C4C"/>
              </a:solidFill>
            </a:endParaRPr>
          </a:p>
          <a:p>
            <a:r>
              <a:rPr lang="en-US" sz="2400" dirty="0" smtClean="0">
                <a:solidFill>
                  <a:srgbClr val="AA4C4C"/>
                </a:solidFill>
              </a:rPr>
              <a:t>Roberto </a:t>
            </a:r>
            <a:r>
              <a:rPr lang="en-US" sz="2400" dirty="0" err="1" smtClean="0">
                <a:solidFill>
                  <a:srgbClr val="AA4C4C"/>
                </a:solidFill>
              </a:rPr>
              <a:t>Charvel</a:t>
            </a:r>
            <a:r>
              <a:rPr lang="en-US" sz="2400" dirty="0" smtClean="0">
                <a:solidFill>
                  <a:srgbClr val="AA4C4C"/>
                </a:solidFill>
              </a:rPr>
              <a:t>, </a:t>
            </a:r>
            <a:r>
              <a:rPr lang="en-US" sz="2000" i="1" dirty="0" smtClean="0">
                <a:solidFill>
                  <a:srgbClr val="AA4C4C"/>
                </a:solidFill>
              </a:rPr>
              <a:t>Financial Advisor</a:t>
            </a:r>
            <a:endParaRPr lang="en-US" sz="2400" i="1" dirty="0" smtClean="0">
              <a:solidFill>
                <a:srgbClr val="AA4C4C"/>
              </a:solidFill>
            </a:endParaRPr>
          </a:p>
          <a:p>
            <a:pPr lvl="1"/>
            <a:r>
              <a:rPr lang="en-US" sz="1800" dirty="0" smtClean="0">
                <a:solidFill>
                  <a:srgbClr val="AA4C4C"/>
                </a:solidFill>
              </a:rPr>
              <a:t>Founder, Vander Capital Partners</a:t>
            </a:r>
          </a:p>
          <a:p>
            <a:pPr lvl="1"/>
            <a:r>
              <a:rPr lang="en-US" sz="1800" dirty="0" smtClean="0">
                <a:solidFill>
                  <a:srgbClr val="AA4C4C"/>
                </a:solidFill>
              </a:rPr>
              <a:t>VP of Business Development, Prudential Real Estate Investors Latin America</a:t>
            </a:r>
          </a:p>
          <a:p>
            <a:pPr lvl="1"/>
            <a:r>
              <a:rPr lang="en-US" sz="1800" dirty="0" smtClean="0">
                <a:solidFill>
                  <a:srgbClr val="AA4C4C"/>
                </a:solidFill>
              </a:rPr>
              <a:t>MBA, Harvard Business School</a:t>
            </a:r>
          </a:p>
          <a:p>
            <a:pPr lvl="1"/>
            <a:endParaRPr lang="en-US" sz="1800" dirty="0" smtClean="0">
              <a:solidFill>
                <a:srgbClr val="AA4C4C"/>
              </a:solidFill>
            </a:endParaRPr>
          </a:p>
          <a:p>
            <a:r>
              <a:rPr lang="en-US" sz="2400" dirty="0" smtClean="0">
                <a:solidFill>
                  <a:srgbClr val="AA4C4C"/>
                </a:solidFill>
              </a:rPr>
              <a:t>Dr. Daniel </a:t>
            </a:r>
            <a:r>
              <a:rPr lang="en-US" sz="2400" dirty="0" err="1" smtClean="0">
                <a:solidFill>
                  <a:srgbClr val="AA4C4C"/>
                </a:solidFill>
              </a:rPr>
              <a:t>Barba</a:t>
            </a:r>
            <a:r>
              <a:rPr lang="en-US" sz="2400" dirty="0" smtClean="0">
                <a:solidFill>
                  <a:srgbClr val="AA4C4C"/>
                </a:solidFill>
              </a:rPr>
              <a:t> Lopez, </a:t>
            </a:r>
            <a:r>
              <a:rPr lang="en-US" sz="2000" i="1" dirty="0" smtClean="0">
                <a:solidFill>
                  <a:srgbClr val="AA4C4C"/>
                </a:solidFill>
              </a:rPr>
              <a:t>Taxation Advisor</a:t>
            </a:r>
          </a:p>
          <a:p>
            <a:pPr lvl="1"/>
            <a:r>
              <a:rPr lang="en-US" sz="1800" dirty="0" smtClean="0">
                <a:solidFill>
                  <a:srgbClr val="AA4C4C"/>
                </a:solidFill>
              </a:rPr>
              <a:t>Managing Partner of Tax Consultants—</a:t>
            </a:r>
            <a:r>
              <a:rPr lang="en-US" sz="1800" dirty="0" err="1" smtClean="0">
                <a:solidFill>
                  <a:srgbClr val="AA4C4C"/>
                </a:solidFill>
              </a:rPr>
              <a:t>Barba</a:t>
            </a:r>
            <a:r>
              <a:rPr lang="en-US" sz="1800" dirty="0" smtClean="0">
                <a:solidFill>
                  <a:srgbClr val="AA4C4C"/>
                </a:solidFill>
              </a:rPr>
              <a:t>, Morales &amp; Associates, SC </a:t>
            </a:r>
          </a:p>
          <a:p>
            <a:pPr lvl="1"/>
            <a:r>
              <a:rPr lang="en-US" sz="1800" dirty="0" smtClean="0">
                <a:solidFill>
                  <a:srgbClr val="AA4C4C"/>
                </a:solidFill>
              </a:rPr>
              <a:t>Chair Professor of Accounting and Finance, Department of the </a:t>
            </a:r>
            <a:r>
              <a:rPr lang="en-US" sz="1800" dirty="0" err="1" smtClean="0">
                <a:solidFill>
                  <a:srgbClr val="AA4C4C"/>
                </a:solidFill>
              </a:rPr>
              <a:t>Tecnologico</a:t>
            </a:r>
            <a:r>
              <a:rPr lang="en-US" sz="1800" dirty="0" smtClean="0">
                <a:solidFill>
                  <a:srgbClr val="AA4C4C"/>
                </a:solidFill>
              </a:rPr>
              <a:t> de Monterrey, Guadalajara Campus</a:t>
            </a:r>
          </a:p>
          <a:p>
            <a:pPr lvl="1"/>
            <a:r>
              <a:rPr lang="en-US" sz="1800" dirty="0" smtClean="0">
                <a:solidFill>
                  <a:srgbClr val="AA4C4C"/>
                </a:solidFill>
              </a:rPr>
              <a:t>Ph.D. Finance, </a:t>
            </a:r>
            <a:r>
              <a:rPr lang="en-US" sz="1800" dirty="0" err="1" smtClean="0">
                <a:solidFill>
                  <a:srgbClr val="AA4C4C"/>
                </a:solidFill>
              </a:rPr>
              <a:t>Instituto</a:t>
            </a:r>
            <a:r>
              <a:rPr lang="en-US" sz="1800" dirty="0" smtClean="0">
                <a:solidFill>
                  <a:srgbClr val="AA4C4C"/>
                </a:solidFill>
              </a:rPr>
              <a:t> de </a:t>
            </a:r>
            <a:r>
              <a:rPr lang="en-US" sz="1800" dirty="0" err="1" smtClean="0">
                <a:solidFill>
                  <a:srgbClr val="AA4C4C"/>
                </a:solidFill>
              </a:rPr>
              <a:t>Especialización</a:t>
            </a:r>
            <a:r>
              <a:rPr lang="en-US" sz="1800" dirty="0" smtClean="0">
                <a:solidFill>
                  <a:srgbClr val="AA4C4C"/>
                </a:solidFill>
              </a:rPr>
              <a:t> </a:t>
            </a:r>
            <a:r>
              <a:rPr lang="en-US" sz="1800" dirty="0" err="1" smtClean="0">
                <a:solidFill>
                  <a:srgbClr val="AA4C4C"/>
                </a:solidFill>
              </a:rPr>
              <a:t>para</a:t>
            </a:r>
            <a:r>
              <a:rPr lang="en-US" sz="1800" dirty="0" smtClean="0">
                <a:solidFill>
                  <a:srgbClr val="AA4C4C"/>
                </a:solidFill>
              </a:rPr>
              <a:t> </a:t>
            </a:r>
            <a:r>
              <a:rPr lang="en-US" sz="1800" dirty="0" err="1" smtClean="0">
                <a:solidFill>
                  <a:srgbClr val="AA4C4C"/>
                </a:solidFill>
              </a:rPr>
              <a:t>Ejecutivos</a:t>
            </a:r>
            <a:r>
              <a:rPr lang="en-US" sz="1800" dirty="0" smtClean="0">
                <a:solidFill>
                  <a:srgbClr val="AA4C4C"/>
                </a:solidFill>
              </a:rPr>
              <a:t> SC</a:t>
            </a:r>
          </a:p>
          <a:p>
            <a:pPr marL="342900" lvl="1" indent="-342900">
              <a:buNone/>
            </a:pPr>
            <a:r>
              <a:rPr lang="en-US" sz="1800" dirty="0" smtClean="0">
                <a:solidFill>
                  <a:srgbClr val="AA4C4C"/>
                </a:solidFill>
              </a:rPr>
              <a:t>	</a:t>
            </a:r>
          </a:p>
          <a:p>
            <a:pPr marL="342900" lvl="1" indent="-342900">
              <a:buNone/>
            </a:pPr>
            <a:r>
              <a:rPr lang="en-US" sz="1400" dirty="0" smtClean="0">
                <a:solidFill>
                  <a:srgbClr val="AA4C4C"/>
                </a:solidFill>
              </a:rPr>
              <a:t> </a:t>
            </a:r>
          </a:p>
          <a:p>
            <a:endParaRPr lang="en-US" sz="2400" i="1" dirty="0" smtClean="0">
              <a:solidFill>
                <a:srgbClr val="AA4C4C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81200" y="6016823"/>
            <a:ext cx="6654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Mexfer </a:t>
            </a:r>
            <a:r>
              <a:rPr lang="es-MX" sz="1400" b="1" i="1" dirty="0" smtClean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 values: </a:t>
            </a:r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honesty, integrity, loyaty and quality of service</a:t>
            </a:r>
            <a:endParaRPr lang="en-US" sz="1400" i="1" dirty="0">
              <a:solidFill>
                <a:srgbClr val="AA4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591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Key Relationships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96200" cy="4525963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Asociación</a:t>
            </a:r>
            <a:r>
              <a:rPr lang="en-US" sz="2200" dirty="0" smtClean="0">
                <a:solidFill>
                  <a:srgbClr val="AA4C4C"/>
                </a:solidFill>
              </a:rPr>
              <a:t> de </a:t>
            </a:r>
            <a:r>
              <a:rPr lang="en-US" sz="2200" dirty="0" err="1" smtClean="0">
                <a:solidFill>
                  <a:srgbClr val="AA4C4C"/>
                </a:solidFill>
              </a:rPr>
              <a:t>Ingenieros</a:t>
            </a:r>
            <a:r>
              <a:rPr lang="en-US" sz="2200" dirty="0" smtClean="0">
                <a:solidFill>
                  <a:srgbClr val="AA4C4C"/>
                </a:solidFill>
              </a:rPr>
              <a:t> de Minas </a:t>
            </a:r>
            <a:r>
              <a:rPr lang="en-US" sz="2200" dirty="0" err="1" smtClean="0">
                <a:solidFill>
                  <a:srgbClr val="AA4C4C"/>
                </a:solidFill>
              </a:rPr>
              <a:t>Metalurgistas</a:t>
            </a:r>
            <a:r>
              <a:rPr lang="en-US" sz="2200" dirty="0" smtClean="0">
                <a:solidFill>
                  <a:srgbClr val="AA4C4C"/>
                </a:solidFill>
              </a:rPr>
              <a:t> y </a:t>
            </a:r>
            <a:r>
              <a:rPr lang="en-US" sz="2200" dirty="0" err="1" smtClean="0">
                <a:solidFill>
                  <a:srgbClr val="AA4C4C"/>
                </a:solidFill>
              </a:rPr>
              <a:t>Geologos</a:t>
            </a:r>
            <a:r>
              <a:rPr lang="en-US" sz="2200" dirty="0" smtClean="0">
                <a:solidFill>
                  <a:srgbClr val="AA4C4C"/>
                </a:solidFill>
              </a:rPr>
              <a:t> de México</a:t>
            </a: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Cámara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Nacional</a:t>
            </a:r>
            <a:r>
              <a:rPr lang="en-US" sz="2200" dirty="0" smtClean="0">
                <a:solidFill>
                  <a:srgbClr val="AA4C4C"/>
                </a:solidFill>
              </a:rPr>
              <a:t> de </a:t>
            </a:r>
            <a:r>
              <a:rPr lang="en-US" sz="2200" dirty="0" err="1" smtClean="0">
                <a:solidFill>
                  <a:srgbClr val="AA4C4C"/>
                </a:solidFill>
              </a:rPr>
              <a:t>Minería</a:t>
            </a:r>
            <a:endParaRPr lang="en-US" sz="2200" dirty="0" smtClean="0">
              <a:solidFill>
                <a:srgbClr val="AA4C4C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Coordinación</a:t>
            </a:r>
            <a:r>
              <a:rPr lang="en-US" sz="2200" dirty="0" smtClean="0">
                <a:solidFill>
                  <a:srgbClr val="AA4C4C"/>
                </a:solidFill>
              </a:rPr>
              <a:t> General de Minas</a:t>
            </a: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Fomento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para</a:t>
            </a:r>
            <a:r>
              <a:rPr lang="en-US" sz="2200" dirty="0" smtClean="0">
                <a:solidFill>
                  <a:srgbClr val="AA4C4C"/>
                </a:solidFill>
              </a:rPr>
              <a:t> la </a:t>
            </a:r>
            <a:r>
              <a:rPr lang="en-US" sz="2200" dirty="0" err="1" smtClean="0">
                <a:solidFill>
                  <a:srgbClr val="AA4C4C"/>
                </a:solidFill>
              </a:rPr>
              <a:t>Inversión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Pública</a:t>
            </a:r>
            <a:r>
              <a:rPr lang="en-US" sz="2200" dirty="0" smtClean="0">
                <a:solidFill>
                  <a:srgbClr val="AA4C4C"/>
                </a:solidFill>
              </a:rPr>
              <a:t> y </a:t>
            </a:r>
            <a:r>
              <a:rPr lang="en-US" sz="2200" dirty="0" err="1" smtClean="0">
                <a:solidFill>
                  <a:srgbClr val="AA4C4C"/>
                </a:solidFill>
              </a:rPr>
              <a:t>Privada</a:t>
            </a:r>
            <a:r>
              <a:rPr lang="en-US" sz="2200" dirty="0" smtClean="0">
                <a:solidFill>
                  <a:srgbClr val="AA4C4C"/>
                </a:solidFill>
              </a:rPr>
              <a:t> en la </a:t>
            </a:r>
            <a:r>
              <a:rPr lang="en-US" sz="2200" dirty="0" err="1" smtClean="0">
                <a:solidFill>
                  <a:srgbClr val="AA4C4C"/>
                </a:solidFill>
              </a:rPr>
              <a:t>Propiedad</a:t>
            </a:r>
            <a:r>
              <a:rPr lang="en-US" sz="2200" dirty="0" smtClean="0">
                <a:solidFill>
                  <a:srgbClr val="AA4C4C"/>
                </a:solidFill>
              </a:rPr>
              <a:t> Rural (FIPP)</a:t>
            </a: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Instituto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Internacional</a:t>
            </a:r>
            <a:r>
              <a:rPr lang="en-US" sz="2200" dirty="0" smtClean="0">
                <a:solidFill>
                  <a:srgbClr val="AA4C4C"/>
                </a:solidFill>
              </a:rPr>
              <a:t> de </a:t>
            </a:r>
            <a:r>
              <a:rPr lang="en-US" sz="2200" dirty="0" err="1" smtClean="0">
                <a:solidFill>
                  <a:srgbClr val="AA4C4C"/>
                </a:solidFill>
              </a:rPr>
              <a:t>Manganeso</a:t>
            </a:r>
            <a:endParaRPr lang="en-US" sz="2200" dirty="0" smtClean="0">
              <a:solidFill>
                <a:srgbClr val="AA4C4C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200" dirty="0" smtClean="0">
                <a:solidFill>
                  <a:srgbClr val="AA4C4C"/>
                </a:solidFill>
              </a:rPr>
              <a:t>International Chamber of Commerce (ICC)</a:t>
            </a:r>
          </a:p>
        </p:txBody>
      </p:sp>
      <p:sp>
        <p:nvSpPr>
          <p:cNvPr id="4" name="Rectangle 3"/>
          <p:cNvSpPr/>
          <p:nvPr/>
        </p:nvSpPr>
        <p:spPr>
          <a:xfrm>
            <a:off x="1981200" y="6019800"/>
            <a:ext cx="6654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Mexfer’s extensive relationships enable us to do business quickly </a:t>
            </a:r>
            <a:endParaRPr lang="en-US" sz="1400" i="1" dirty="0">
              <a:solidFill>
                <a:srgbClr val="AA4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678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Key Relationships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78800" cy="4525963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200" dirty="0" smtClean="0">
                <a:solidFill>
                  <a:srgbClr val="AA4C4C"/>
                </a:solidFill>
              </a:rPr>
              <a:t>Mayor Municipality of Villa de Ramos in San Luis Potosí</a:t>
            </a: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MexCham</a:t>
            </a:r>
            <a:endParaRPr lang="en-US" sz="2200" dirty="0" smtClean="0">
              <a:solidFill>
                <a:srgbClr val="AA4C4C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ProMéxico</a:t>
            </a:r>
            <a:endParaRPr lang="en-US" sz="2200" dirty="0" smtClean="0">
              <a:solidFill>
                <a:srgbClr val="AA4C4C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Secretaría</a:t>
            </a:r>
            <a:r>
              <a:rPr lang="en-US" sz="2200" dirty="0" smtClean="0">
                <a:solidFill>
                  <a:srgbClr val="AA4C4C"/>
                </a:solidFill>
              </a:rPr>
              <a:t> de la </a:t>
            </a:r>
            <a:r>
              <a:rPr lang="en-US" sz="2200" dirty="0" err="1" smtClean="0">
                <a:solidFill>
                  <a:srgbClr val="AA4C4C"/>
                </a:solidFill>
              </a:rPr>
              <a:t>Reforma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Agraria</a:t>
            </a:r>
            <a:endParaRPr lang="en-US" sz="2200" dirty="0" smtClean="0">
              <a:solidFill>
                <a:srgbClr val="AA4C4C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Servicio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Geológico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Mexicano</a:t>
            </a:r>
            <a:endParaRPr lang="en-US" sz="2200" dirty="0">
              <a:solidFill>
                <a:srgbClr val="AA4C4C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81200" y="6019800"/>
            <a:ext cx="6654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Mexfer’s extensive relationships enable us to do business quickly </a:t>
            </a:r>
            <a:endParaRPr lang="en-US" sz="1400" i="1" dirty="0">
              <a:solidFill>
                <a:srgbClr val="AA4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22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chemeClr val="bg1"/>
                </a:solidFill>
              </a:rPr>
              <a:t>The mining industry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rgbClr val="EB7777"/>
                </a:solidFill>
              </a:rPr>
              <a:t>MEXFER – MFGIC S.A. de C.V.</a:t>
            </a:r>
            <a:endParaRPr lang="en-US" dirty="0">
              <a:solidFill>
                <a:srgbClr val="EB7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75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The Mining Industry</a:t>
            </a:r>
            <a:br>
              <a:rPr lang="en-US" dirty="0" smtClean="0">
                <a:solidFill>
                  <a:srgbClr val="932221"/>
                </a:solidFill>
              </a:rPr>
            </a:br>
            <a:r>
              <a:rPr lang="en-US" dirty="0" smtClean="0">
                <a:solidFill>
                  <a:srgbClr val="932221"/>
                </a:solidFill>
              </a:rPr>
              <a:t>in México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01000" cy="4953000"/>
          </a:xfrm>
        </p:spPr>
        <p:txBody>
          <a:bodyPr>
            <a:normAutofit/>
          </a:bodyPr>
          <a:lstStyle/>
          <a:p>
            <a:r>
              <a:rPr lang="en-US" sz="2100" dirty="0" smtClean="0">
                <a:solidFill>
                  <a:srgbClr val="AA4C4C"/>
                </a:solidFill>
              </a:rPr>
              <a:t>Mexico is mineral rich with deposits of Gold, Zinc, Silver, Lead, Copper &amp; Iron  </a:t>
            </a:r>
          </a:p>
          <a:p>
            <a:r>
              <a:rPr lang="en-US" sz="2100" dirty="0" smtClean="0">
                <a:solidFill>
                  <a:srgbClr val="AA4C4C"/>
                </a:solidFill>
              </a:rPr>
              <a:t>Ranks as the 9th largest mineral producer worldwide, 5% of the total consumption</a:t>
            </a:r>
          </a:p>
          <a:p>
            <a:r>
              <a:rPr lang="en-US" sz="2100" dirty="0" smtClean="0">
                <a:solidFill>
                  <a:srgbClr val="AA4C4C"/>
                </a:solidFill>
              </a:rPr>
              <a:t>Ranks as the 4th largest mineral producer in Latin America</a:t>
            </a:r>
          </a:p>
          <a:p>
            <a:r>
              <a:rPr lang="en-US" sz="2100" dirty="0" smtClean="0">
                <a:solidFill>
                  <a:srgbClr val="AA4C4C"/>
                </a:solidFill>
              </a:rPr>
              <a:t>Over 700 active mining operations and attracts investments from Canada &amp; USA</a:t>
            </a:r>
          </a:p>
          <a:p>
            <a:r>
              <a:rPr lang="en-US" sz="2100" dirty="0" smtClean="0">
                <a:solidFill>
                  <a:srgbClr val="AA4C4C"/>
                </a:solidFill>
              </a:rPr>
              <a:t>Exports to USA, Japan, Peru, Canada, Switzerland, Dominican Republic</a:t>
            </a:r>
          </a:p>
          <a:p>
            <a:r>
              <a:rPr lang="en-US" sz="2100" dirty="0" smtClean="0">
                <a:solidFill>
                  <a:srgbClr val="AA4C4C"/>
                </a:solidFill>
              </a:rPr>
              <a:t>In 2009 Mexico exported 119 million tons of minerals</a:t>
            </a:r>
          </a:p>
          <a:p>
            <a:r>
              <a:rPr lang="en-US" sz="2100" dirty="0" smtClean="0">
                <a:solidFill>
                  <a:srgbClr val="AA4C4C"/>
                </a:solidFill>
              </a:rPr>
              <a:t>8th largest producer of Manganese worldwide</a:t>
            </a:r>
            <a:endParaRPr lang="en-US" sz="2100" dirty="0">
              <a:solidFill>
                <a:srgbClr val="AA4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973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Manganese Production</a:t>
            </a:r>
            <a:br>
              <a:rPr lang="en-US" dirty="0" smtClean="0">
                <a:solidFill>
                  <a:srgbClr val="932221"/>
                </a:solidFill>
              </a:rPr>
            </a:br>
            <a:r>
              <a:rPr lang="en-US" dirty="0" smtClean="0">
                <a:solidFill>
                  <a:srgbClr val="932221"/>
                </a:solidFill>
              </a:rPr>
              <a:t>in Mexico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001000" cy="44958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200" dirty="0" smtClean="0">
                <a:solidFill>
                  <a:srgbClr val="AA4C4C"/>
                </a:solidFill>
              </a:rPr>
              <a:t>1 million metric tons of </a:t>
            </a:r>
            <a:r>
              <a:rPr lang="en-US" sz="2200" dirty="0" err="1" smtClean="0">
                <a:solidFill>
                  <a:srgbClr val="AA4C4C"/>
                </a:solidFill>
              </a:rPr>
              <a:t>Mn</a:t>
            </a:r>
            <a:r>
              <a:rPr lang="en-US" sz="2200" dirty="0" smtClean="0">
                <a:solidFill>
                  <a:srgbClr val="AA4C4C"/>
                </a:solidFill>
              </a:rPr>
              <a:t> were produced in 2008</a:t>
            </a: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Minera</a:t>
            </a:r>
            <a:r>
              <a:rPr lang="en-US" sz="2200" dirty="0" smtClean="0">
                <a:solidFill>
                  <a:srgbClr val="AA4C4C"/>
                </a:solidFill>
              </a:rPr>
              <a:t> </a:t>
            </a:r>
            <a:r>
              <a:rPr lang="en-US" sz="2200" dirty="0" err="1" smtClean="0">
                <a:solidFill>
                  <a:srgbClr val="AA4C4C"/>
                </a:solidFill>
              </a:rPr>
              <a:t>Autlan</a:t>
            </a:r>
            <a:r>
              <a:rPr lang="en-US" sz="2200" dirty="0" smtClean="0">
                <a:solidFill>
                  <a:srgbClr val="AA4C4C"/>
                </a:solidFill>
              </a:rPr>
              <a:t> is the country’s largest Manganese mine in operation since 1953</a:t>
            </a:r>
          </a:p>
          <a:p>
            <a:pPr>
              <a:lnSpc>
                <a:spcPct val="120000"/>
              </a:lnSpc>
            </a:pPr>
            <a:r>
              <a:rPr lang="en-US" sz="2200" dirty="0" smtClean="0">
                <a:solidFill>
                  <a:srgbClr val="AA4C4C"/>
                </a:solidFill>
              </a:rPr>
              <a:t>3 Australian exploration projects underway</a:t>
            </a: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Mexfer</a:t>
            </a:r>
            <a:r>
              <a:rPr lang="en-US" sz="2200" dirty="0" smtClean="0">
                <a:solidFill>
                  <a:srgbClr val="AA4C4C"/>
                </a:solidFill>
              </a:rPr>
              <a:t> is actively developing 2 mines, </a:t>
            </a:r>
            <a:r>
              <a:rPr lang="en-US" sz="2200" i="1" dirty="0" smtClean="0">
                <a:solidFill>
                  <a:srgbClr val="AA4C4C"/>
                </a:solidFill>
              </a:rPr>
              <a:t>El </a:t>
            </a:r>
            <a:r>
              <a:rPr lang="en-US" sz="2200" i="1" dirty="0" err="1" smtClean="0">
                <a:solidFill>
                  <a:srgbClr val="AA4C4C"/>
                </a:solidFill>
              </a:rPr>
              <a:t>Pachon</a:t>
            </a:r>
            <a:r>
              <a:rPr lang="en-US" sz="2200" i="1" dirty="0" smtClean="0">
                <a:solidFill>
                  <a:srgbClr val="AA4C4C"/>
                </a:solidFill>
              </a:rPr>
              <a:t> </a:t>
            </a:r>
            <a:r>
              <a:rPr lang="en-US" sz="2200" dirty="0" smtClean="0">
                <a:solidFill>
                  <a:srgbClr val="AA4C4C"/>
                </a:solidFill>
              </a:rPr>
              <a:t>&amp; </a:t>
            </a:r>
            <a:r>
              <a:rPr lang="en-US" sz="2200" i="1" dirty="0" smtClean="0">
                <a:solidFill>
                  <a:srgbClr val="AA4C4C"/>
                </a:solidFill>
              </a:rPr>
              <a:t>San Jorge</a:t>
            </a:r>
          </a:p>
          <a:p>
            <a:pPr>
              <a:lnSpc>
                <a:spcPct val="120000"/>
              </a:lnSpc>
            </a:pPr>
            <a:r>
              <a:rPr lang="en-US" sz="2200" dirty="0" err="1" smtClean="0">
                <a:solidFill>
                  <a:srgbClr val="AA4C4C"/>
                </a:solidFill>
              </a:rPr>
              <a:t>Mexfer</a:t>
            </a:r>
            <a:r>
              <a:rPr lang="en-US" sz="2200" dirty="0" smtClean="0">
                <a:solidFill>
                  <a:srgbClr val="AA4C4C"/>
                </a:solidFill>
              </a:rPr>
              <a:t> has notarized agreements in place with other untapped mining claims</a:t>
            </a:r>
          </a:p>
        </p:txBody>
      </p:sp>
    </p:spTree>
    <p:extLst>
      <p:ext uri="{BB962C8B-B14F-4D97-AF65-F5344CB8AC3E}">
        <p14:creationId xmlns:p14="http://schemas.microsoft.com/office/powerpoint/2010/main" xmlns="" val="270683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Manganese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629400" cy="45259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AA4C4C"/>
                </a:solidFill>
              </a:rPr>
              <a:t> Major producers are: </a:t>
            </a:r>
          </a:p>
          <a:p>
            <a:pPr lvl="1"/>
            <a:r>
              <a:rPr lang="en-US" sz="2000" dirty="0" smtClean="0">
                <a:solidFill>
                  <a:srgbClr val="AA4C4C"/>
                </a:solidFill>
              </a:rPr>
              <a:t>China</a:t>
            </a:r>
          </a:p>
          <a:p>
            <a:pPr lvl="1"/>
            <a:r>
              <a:rPr lang="en-US" sz="2000" dirty="0" smtClean="0">
                <a:solidFill>
                  <a:srgbClr val="AA4C4C"/>
                </a:solidFill>
              </a:rPr>
              <a:t>Australia</a:t>
            </a:r>
          </a:p>
          <a:p>
            <a:pPr lvl="1"/>
            <a:r>
              <a:rPr lang="en-US" sz="2000" dirty="0" smtClean="0">
                <a:solidFill>
                  <a:srgbClr val="AA4C4C"/>
                </a:solidFill>
              </a:rPr>
              <a:t>South Africa</a:t>
            </a:r>
          </a:p>
          <a:p>
            <a:pPr lvl="1"/>
            <a:r>
              <a:rPr lang="en-US" sz="2000" dirty="0" smtClean="0">
                <a:solidFill>
                  <a:srgbClr val="AA4C4C"/>
                </a:solidFill>
              </a:rPr>
              <a:t>Gabon, Brazil</a:t>
            </a:r>
          </a:p>
          <a:p>
            <a:pPr lvl="1"/>
            <a:r>
              <a:rPr lang="en-US" sz="2000" dirty="0" smtClean="0">
                <a:solidFill>
                  <a:srgbClr val="AA4C4C"/>
                </a:solidFill>
              </a:rPr>
              <a:t>India</a:t>
            </a:r>
          </a:p>
          <a:p>
            <a:pPr lvl="1"/>
            <a:r>
              <a:rPr lang="en-US" sz="2000" dirty="0" smtClean="0">
                <a:solidFill>
                  <a:srgbClr val="AA4C4C"/>
                </a:solidFill>
              </a:rPr>
              <a:t>Mexico</a:t>
            </a:r>
          </a:p>
          <a:p>
            <a:pPr lvl="1"/>
            <a:r>
              <a:rPr lang="en-US" sz="2000" dirty="0" smtClean="0">
                <a:solidFill>
                  <a:srgbClr val="AA4C4C"/>
                </a:solidFill>
              </a:rPr>
              <a:t>Soviet Republics.</a:t>
            </a:r>
          </a:p>
          <a:p>
            <a:pPr lvl="1"/>
            <a:endParaRPr lang="en-US" sz="2000" dirty="0" smtClean="0">
              <a:solidFill>
                <a:srgbClr val="AA4C4C"/>
              </a:solidFill>
            </a:endParaRPr>
          </a:p>
          <a:p>
            <a:r>
              <a:rPr lang="en-US" sz="2400" dirty="0" smtClean="0">
                <a:solidFill>
                  <a:srgbClr val="AA4C4C"/>
                </a:solidFill>
              </a:rPr>
              <a:t>Manganese is used in the production of steel, aluminum &amp; batteries.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1981200" y="6019800"/>
            <a:ext cx="6654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s-MX" sz="1400" b="1" i="1" dirty="0" smtClean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source: International Institute </a:t>
            </a:r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s-MX" sz="1400" b="1" i="1" dirty="0" smtClean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Manganese)</a:t>
            </a:r>
            <a:endParaRPr lang="es-MX" sz="1400" b="1" i="1" dirty="0">
              <a:solidFill>
                <a:srgbClr val="AA4C4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524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Manganese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259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AA4C4C"/>
                </a:solidFill>
              </a:rPr>
              <a:t>Worldwide demand has grown over the following years that we have data for: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AA4C4C"/>
                </a:solidFill>
              </a:rPr>
              <a:t>		</a:t>
            </a:r>
            <a:r>
              <a:rPr lang="en-US" sz="2200" dirty="0" smtClean="0">
                <a:solidFill>
                  <a:srgbClr val="AA4C4C"/>
                </a:solidFill>
              </a:rPr>
              <a:t>2006		10,895 million metric tons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rgbClr val="AA4C4C"/>
                </a:solidFill>
              </a:rPr>
              <a:t>		2007		12,397 </a:t>
            </a:r>
            <a:r>
              <a:rPr lang="en-US" sz="2200" dirty="0">
                <a:solidFill>
                  <a:srgbClr val="AA4C4C"/>
                </a:solidFill>
              </a:rPr>
              <a:t>million metric </a:t>
            </a:r>
            <a:r>
              <a:rPr lang="en-US" sz="2200" dirty="0" smtClean="0">
                <a:solidFill>
                  <a:srgbClr val="AA4C4C"/>
                </a:solidFill>
              </a:rPr>
              <a:t>tons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rgbClr val="AA4C4C"/>
                </a:solidFill>
              </a:rPr>
              <a:t>		2008		13,290 million metric tons</a:t>
            </a:r>
          </a:p>
          <a:p>
            <a:pPr marL="0" indent="0">
              <a:buNone/>
            </a:pPr>
            <a:endParaRPr lang="en-US" sz="2400" dirty="0" smtClean="0">
              <a:solidFill>
                <a:srgbClr val="AA4C4C"/>
              </a:solidFill>
            </a:endParaRPr>
          </a:p>
          <a:p>
            <a:r>
              <a:rPr lang="en-US" sz="2400" dirty="0" smtClean="0">
                <a:solidFill>
                  <a:srgbClr val="AA4C4C"/>
                </a:solidFill>
              </a:rPr>
              <a:t>The value of </a:t>
            </a:r>
            <a:r>
              <a:rPr lang="en-US" sz="2400" dirty="0" err="1" smtClean="0">
                <a:solidFill>
                  <a:srgbClr val="AA4C4C"/>
                </a:solidFill>
              </a:rPr>
              <a:t>ferro</a:t>
            </a:r>
            <a:r>
              <a:rPr lang="en-US" sz="2400" dirty="0" smtClean="0">
                <a:solidFill>
                  <a:srgbClr val="AA4C4C"/>
                </a:solidFill>
              </a:rPr>
              <a:t>-alloy lump </a:t>
            </a:r>
            <a:r>
              <a:rPr lang="en-US" sz="2400" dirty="0" err="1" smtClean="0">
                <a:solidFill>
                  <a:srgbClr val="AA4C4C"/>
                </a:solidFill>
              </a:rPr>
              <a:t>Mn</a:t>
            </a:r>
            <a:r>
              <a:rPr lang="en-US" sz="2400" dirty="0" smtClean="0">
                <a:solidFill>
                  <a:srgbClr val="AA4C4C"/>
                </a:solidFill>
              </a:rPr>
              <a:t> ranges from: $185-$280 USD per metric ton, FOB</a:t>
            </a:r>
          </a:p>
          <a:p>
            <a:pPr marL="0" indent="0">
              <a:buNone/>
            </a:pPr>
            <a:endParaRPr lang="en-US" sz="2400" dirty="0" smtClean="0">
              <a:solidFill>
                <a:srgbClr val="AA4C4C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81200" y="6019800"/>
            <a:ext cx="6654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s-MX" sz="1400" b="1" i="1" dirty="0" smtClean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source: International Institute </a:t>
            </a:r>
            <a:r>
              <a:rPr lang="es-MX" sz="1400" b="1" i="1" dirty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s-MX" sz="1400" b="1" i="1" dirty="0" smtClean="0">
                <a:solidFill>
                  <a:srgbClr val="AA4C4C"/>
                </a:solidFill>
                <a:latin typeface="Arial" pitchFamily="34" charset="0"/>
                <a:cs typeface="Arial" pitchFamily="34" charset="0"/>
              </a:rPr>
              <a:t>Manganese)</a:t>
            </a:r>
            <a:endParaRPr lang="es-MX" sz="1400" b="1" i="1" dirty="0">
              <a:solidFill>
                <a:srgbClr val="AA4C4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318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 smtClean="0">
                <a:solidFill>
                  <a:schemeClr val="bg1"/>
                </a:solidFill>
              </a:rPr>
              <a:t>Mexfer’s</a:t>
            </a:r>
            <a:r>
              <a:rPr lang="en-US" dirty="0" smtClean="0">
                <a:solidFill>
                  <a:schemeClr val="bg1"/>
                </a:solidFill>
              </a:rPr>
              <a:t> mines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rgbClr val="EB7777"/>
                </a:solidFill>
              </a:rPr>
              <a:t>MEXFER – MFGIC S.A. de C.V.</a:t>
            </a:r>
            <a:endParaRPr lang="en-US" dirty="0">
              <a:solidFill>
                <a:srgbClr val="EB7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503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dirty="0" smtClean="0">
                <a:solidFill>
                  <a:srgbClr val="932221"/>
                </a:solidFill>
              </a:rPr>
              <a:t>Location of </a:t>
            </a:r>
            <a:r>
              <a:rPr lang="en-US" sz="4000" dirty="0" err="1" smtClean="0">
                <a:solidFill>
                  <a:srgbClr val="932221"/>
                </a:solidFill>
              </a:rPr>
              <a:t>Mexfer’s</a:t>
            </a:r>
            <a:r>
              <a:rPr lang="en-US" sz="4000" dirty="0" smtClean="0">
                <a:solidFill>
                  <a:srgbClr val="932221"/>
                </a:solidFill>
              </a:rPr>
              <a:t> Mines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525963"/>
          </a:xfrm>
        </p:spPr>
        <p:txBody>
          <a:bodyPr>
            <a:noAutofit/>
          </a:bodyPr>
          <a:lstStyle/>
          <a:p>
            <a:r>
              <a:rPr lang="en-US" sz="2200" dirty="0" smtClean="0">
                <a:solidFill>
                  <a:srgbClr val="AA4C4C"/>
                </a:solidFill>
              </a:rPr>
              <a:t>MEXFER owns the rights to 2 lots, </a:t>
            </a:r>
            <a:r>
              <a:rPr lang="en-US" sz="2200" b="1" i="1" dirty="0" smtClean="0">
                <a:solidFill>
                  <a:srgbClr val="AA4C4C"/>
                </a:solidFill>
              </a:rPr>
              <a:t>El </a:t>
            </a:r>
            <a:r>
              <a:rPr lang="en-US" sz="2200" b="1" i="1" dirty="0" err="1" smtClean="0">
                <a:solidFill>
                  <a:srgbClr val="AA4C4C"/>
                </a:solidFill>
              </a:rPr>
              <a:t>Pachón</a:t>
            </a:r>
            <a:r>
              <a:rPr lang="en-US" sz="2200" b="1" i="1" dirty="0" smtClean="0">
                <a:solidFill>
                  <a:srgbClr val="AA4C4C"/>
                </a:solidFill>
              </a:rPr>
              <a:t> </a:t>
            </a:r>
            <a:r>
              <a:rPr lang="en-US" sz="2200" dirty="0" smtClean="0">
                <a:solidFill>
                  <a:srgbClr val="AA4C4C"/>
                </a:solidFill>
              </a:rPr>
              <a:t>and</a:t>
            </a:r>
            <a:r>
              <a:rPr lang="en-US" sz="2200" b="1" dirty="0" smtClean="0">
                <a:solidFill>
                  <a:srgbClr val="AA4C4C"/>
                </a:solidFill>
              </a:rPr>
              <a:t> </a:t>
            </a:r>
            <a:r>
              <a:rPr lang="en-US" sz="2200" b="1" i="1" dirty="0" smtClean="0">
                <a:solidFill>
                  <a:srgbClr val="AA4C4C"/>
                </a:solidFill>
              </a:rPr>
              <a:t>San Jorge</a:t>
            </a:r>
            <a:r>
              <a:rPr lang="en-US" sz="2200" b="1" dirty="0" smtClean="0">
                <a:solidFill>
                  <a:srgbClr val="AA4C4C"/>
                </a:solidFill>
              </a:rPr>
              <a:t>, </a:t>
            </a:r>
            <a:r>
              <a:rPr lang="en-US" sz="2200" dirty="0" smtClean="0">
                <a:solidFill>
                  <a:srgbClr val="AA4C4C"/>
                </a:solidFill>
              </a:rPr>
              <a:t>located in the Villa de Ramos county of the State of San Luis Potosí.</a:t>
            </a:r>
          </a:p>
          <a:p>
            <a:pPr marL="0" indent="0">
              <a:buNone/>
            </a:pPr>
            <a:endParaRPr lang="en-US" sz="2200" b="1" dirty="0" smtClean="0">
              <a:solidFill>
                <a:srgbClr val="AA4C4C"/>
              </a:solidFill>
            </a:endParaRPr>
          </a:p>
          <a:p>
            <a:r>
              <a:rPr lang="en-US" sz="2200" dirty="0" smtClean="0">
                <a:solidFill>
                  <a:srgbClr val="AA4C4C"/>
                </a:solidFill>
              </a:rPr>
              <a:t>These mines were designated to be in a mining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rgbClr val="AA4C4C"/>
                </a:solidFill>
              </a:rPr>
              <a:t>     region by the Geological</a:t>
            </a:r>
          </a:p>
          <a:p>
            <a:pPr marL="0" indent="0">
              <a:buNone/>
            </a:pPr>
            <a:r>
              <a:rPr lang="en-US" sz="2200" dirty="0">
                <a:solidFill>
                  <a:srgbClr val="AA4C4C"/>
                </a:solidFill>
              </a:rPr>
              <a:t> </a:t>
            </a:r>
            <a:r>
              <a:rPr lang="en-US" sz="2200" dirty="0" smtClean="0">
                <a:solidFill>
                  <a:srgbClr val="AA4C4C"/>
                </a:solidFill>
              </a:rPr>
              <a:t>    Mexican Service.</a:t>
            </a:r>
          </a:p>
        </p:txBody>
      </p:sp>
      <p:grpSp>
        <p:nvGrpSpPr>
          <p:cNvPr id="5" name="17 Grupo"/>
          <p:cNvGrpSpPr/>
          <p:nvPr/>
        </p:nvGrpSpPr>
        <p:grpSpPr>
          <a:xfrm>
            <a:off x="4686222" y="3288671"/>
            <a:ext cx="4013278" cy="2819400"/>
            <a:chOff x="470513" y="3143248"/>
            <a:chExt cx="4601553" cy="2994165"/>
          </a:xfrm>
        </p:grpSpPr>
        <p:pic>
          <p:nvPicPr>
            <p:cNvPr id="6" name="24 Imagen" descr="Imagen1.jpg"/>
            <p:cNvPicPr>
              <a:picLocks noChangeAspect="1"/>
            </p:cNvPicPr>
            <p:nvPr/>
          </p:nvPicPr>
          <p:blipFill>
            <a:blip r:embed="rId3" cstate="print">
              <a:grayscl/>
            </a:blip>
            <a:stretch>
              <a:fillRect/>
            </a:stretch>
          </p:blipFill>
          <p:spPr>
            <a:xfrm>
              <a:off x="470513" y="3801926"/>
              <a:ext cx="3479629" cy="2335487"/>
            </a:xfrm>
            <a:prstGeom prst="rect">
              <a:avLst/>
            </a:prstGeom>
            <a:noFill/>
            <a:ln>
              <a:solidFill>
                <a:schemeClr val="accent5"/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7" name="12 Imagen" descr="regiones mineras SLP.bmp"/>
            <p:cNvPicPr>
              <a:picLocks noChangeAspect="1"/>
            </p:cNvPicPr>
            <p:nvPr/>
          </p:nvPicPr>
          <p:blipFill>
            <a:blip r:embed="rId4" cstate="print"/>
            <a:srcRect l="3379" t="3514" r="8752" b="8631"/>
            <a:stretch>
              <a:fillRect/>
            </a:stretch>
          </p:blipFill>
          <p:spPr>
            <a:xfrm>
              <a:off x="3357554" y="3143248"/>
              <a:ext cx="1714512" cy="16485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cxnSp>
          <p:nvCxnSpPr>
            <p:cNvPr id="8" name="19 Conector recto"/>
            <p:cNvCxnSpPr/>
            <p:nvPr/>
          </p:nvCxnSpPr>
          <p:spPr>
            <a:xfrm flipV="1">
              <a:off x="2159994" y="4262023"/>
              <a:ext cx="1517734" cy="843513"/>
            </a:xfrm>
            <a:prstGeom prst="line">
              <a:avLst/>
            </a:prstGeom>
            <a:ln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9" name="18 Conector recto"/>
            <p:cNvCxnSpPr/>
            <p:nvPr/>
          </p:nvCxnSpPr>
          <p:spPr>
            <a:xfrm flipV="1">
              <a:off x="2159994" y="3840267"/>
              <a:ext cx="1323153" cy="1265270"/>
            </a:xfrm>
            <a:prstGeom prst="line">
              <a:avLst/>
            </a:prstGeom>
            <a:ln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10" name="15 CuadroTexto"/>
            <p:cNvSpPr txBox="1"/>
            <p:nvPr/>
          </p:nvSpPr>
          <p:spPr>
            <a:xfrm>
              <a:off x="3132901" y="4167609"/>
              <a:ext cx="42807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VILLA DE RAMOS</a:t>
              </a:r>
              <a:endParaRPr lang="es-ES" sz="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53187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>
                <a:solidFill>
                  <a:srgbClr val="932221"/>
                </a:solidFill>
              </a:rPr>
              <a:t>Mexfer’s</a:t>
            </a:r>
            <a:r>
              <a:rPr lang="en-US" dirty="0" smtClean="0">
                <a:solidFill>
                  <a:srgbClr val="932221"/>
                </a:solidFill>
              </a:rPr>
              <a:t> Mines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257800"/>
            <a:ext cx="6248400" cy="8683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200" dirty="0" err="1" smtClean="0">
                <a:solidFill>
                  <a:srgbClr val="AA4C4C"/>
                </a:solidFill>
              </a:rPr>
              <a:t>Mexfer’s</a:t>
            </a:r>
            <a:r>
              <a:rPr lang="en-US" sz="2200" dirty="0" smtClean="0">
                <a:solidFill>
                  <a:srgbClr val="AA4C4C"/>
                </a:solidFill>
              </a:rPr>
              <a:t> lots have been certified by the</a:t>
            </a:r>
          </a:p>
          <a:p>
            <a:pPr marL="0" indent="0" algn="ctr">
              <a:buNone/>
            </a:pPr>
            <a:r>
              <a:rPr lang="en-US" sz="2200" dirty="0" smtClean="0">
                <a:solidFill>
                  <a:srgbClr val="AA4C4C"/>
                </a:solidFill>
              </a:rPr>
              <a:t>Mexican Geodesic System</a:t>
            </a:r>
          </a:p>
        </p:txBody>
      </p:sp>
      <p:pic>
        <p:nvPicPr>
          <p:cNvPr id="5" name="6 Marcador de posición de imagen" descr="HPIM1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5082" y="1906740"/>
            <a:ext cx="4264318" cy="3198660"/>
          </a:xfrm>
          <a:prstGeom prst="rect">
            <a:avLst/>
          </a:prstGeo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28747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>
                <a:solidFill>
                  <a:srgbClr val="932221"/>
                </a:solidFill>
              </a:rPr>
              <a:t>Mexfer’s</a:t>
            </a:r>
            <a:r>
              <a:rPr lang="en-US" dirty="0" smtClean="0">
                <a:solidFill>
                  <a:srgbClr val="932221"/>
                </a:solidFill>
              </a:rPr>
              <a:t> Mines</a:t>
            </a:r>
            <a:endParaRPr lang="en-US" dirty="0">
              <a:solidFill>
                <a:srgbClr val="932221"/>
              </a:solidFill>
            </a:endParaRPr>
          </a:p>
        </p:txBody>
      </p:sp>
      <p:pic>
        <p:nvPicPr>
          <p:cNvPr id="6" name="Picture 5" descr="_MG_8346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9078" y="3962400"/>
            <a:ext cx="3189522" cy="21272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 descr="DSC00181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1602" y="3962400"/>
            <a:ext cx="2836364" cy="21272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7" descr="IMG_0770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3636" y="1447800"/>
            <a:ext cx="2836364" cy="21272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6 Marcador de posición de imagen" descr="HPIM1510.JPG"/>
          <p:cNvPicPr>
            <a:picLocks noChangeAspect="1"/>
          </p:cNvPicPr>
          <p:nvPr/>
        </p:nvPicPr>
        <p:blipFill>
          <a:blip r:embed="rId6" cstate="print"/>
          <a:srcRect t="1515" b="1515"/>
          <a:stretch>
            <a:fillRect/>
          </a:stretch>
        </p:blipFill>
        <p:spPr bwMode="auto">
          <a:xfrm>
            <a:off x="1456010" y="1447800"/>
            <a:ext cx="2924509" cy="2127273"/>
          </a:xfrm>
          <a:prstGeom prst="rect">
            <a:avLst/>
          </a:prstGeom>
          <a:noFill/>
          <a:ln w="190500" cap="sq">
            <a:solidFill>
              <a:srgbClr val="C8C6BD"/>
            </a:solidFill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411532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Specifications of Mines</a:t>
            </a:r>
            <a:endParaRPr lang="en-US" dirty="0">
              <a:solidFill>
                <a:srgbClr val="932221"/>
              </a:solidFill>
            </a:endParaRPr>
          </a:p>
        </p:txBody>
      </p:sp>
      <p:graphicFrame>
        <p:nvGraphicFramePr>
          <p:cNvPr id="10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71346117"/>
              </p:ext>
            </p:extLst>
          </p:nvPr>
        </p:nvGraphicFramePr>
        <p:xfrm>
          <a:off x="467544" y="1371600"/>
          <a:ext cx="8219256" cy="4865473"/>
        </p:xfrm>
        <a:graphic>
          <a:graphicData uri="http://schemas.openxmlformats.org/drawingml/2006/table">
            <a:tbl>
              <a:tblPr firstRow="1" firstCol="1">
                <a:tableStyleId>{284E427A-3D55-4303-BF80-6455036E1DE7}</a:tableStyleId>
              </a:tblPr>
              <a:tblGrid>
                <a:gridCol w="1361256"/>
                <a:gridCol w="6858000"/>
              </a:tblGrid>
              <a:tr h="358908">
                <a:tc>
                  <a:txBody>
                    <a:bodyPr/>
                    <a:lstStyle/>
                    <a:p>
                      <a:pPr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DEPOSITS</a:t>
                      </a:r>
                      <a:endParaRPr lang="es-ES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_tradnl" sz="1400" i="1" dirty="0">
                          <a:effectLst/>
                        </a:rPr>
                        <a:t>EL </a:t>
                      </a:r>
                      <a:r>
                        <a:rPr lang="es-ES_tradnl" sz="1400" i="1" dirty="0" smtClean="0">
                          <a:effectLst/>
                        </a:rPr>
                        <a:t>PACHON </a:t>
                      </a:r>
                      <a:r>
                        <a:rPr lang="es-ES_tradnl" sz="1400" i="1" baseline="0" dirty="0" smtClean="0"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effectLst/>
                        </a:rPr>
                        <a:t>and</a:t>
                      </a:r>
                      <a:r>
                        <a:rPr lang="es-ES_tradnl" sz="1400" baseline="0" dirty="0" smtClean="0">
                          <a:effectLst/>
                        </a:rPr>
                        <a:t> </a:t>
                      </a:r>
                      <a:r>
                        <a:rPr lang="es-ES_tradnl" sz="1400" i="1" baseline="0" dirty="0" smtClean="0">
                          <a:effectLst/>
                        </a:rPr>
                        <a:t>SAN JORGE</a:t>
                      </a:r>
                      <a:endParaRPr lang="es-ES" sz="1400" b="1" i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39176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kern="1200" dirty="0" smtClean="0">
                          <a:solidFill>
                            <a:srgbClr val="932221"/>
                          </a:solidFill>
                          <a:effectLst/>
                        </a:rPr>
                        <a:t>COUNTY</a:t>
                      </a:r>
                      <a:endParaRPr kumimoji="0" lang="es-ES" sz="140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kern="1200" dirty="0" smtClean="0">
                          <a:solidFill>
                            <a:srgbClr val="932221"/>
                          </a:solidFill>
                          <a:effectLst/>
                        </a:rPr>
                        <a:t>Villa de Ramos, San Luis Potosí</a:t>
                      </a:r>
                      <a:endParaRPr kumimoji="0" lang="es-ES" sz="140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horzOverflow="overflow"/>
                </a:tc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" sz="1400" dirty="0" smtClean="0">
                          <a:solidFill>
                            <a:srgbClr val="932221"/>
                          </a:solidFill>
                          <a:effectLst/>
                        </a:rPr>
                        <a:t>MINERALS</a:t>
                      </a:r>
                      <a:endParaRPr lang="es-ES" sz="1400" dirty="0">
                        <a:solidFill>
                          <a:srgbClr val="93222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solidFill>
                            <a:srgbClr val="932221"/>
                          </a:solidFill>
                          <a:effectLst/>
                        </a:rPr>
                        <a:t>Manganese</a:t>
                      </a:r>
                      <a:r>
                        <a:rPr lang="es-ES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  30% al 52%</a:t>
                      </a:r>
                    </a:p>
                    <a:p>
                      <a:pPr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Gold: 3 to 4 gr / Ton</a:t>
                      </a:r>
                    </a:p>
                    <a:p>
                      <a:pPr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Silver</a:t>
                      </a:r>
                      <a:r>
                        <a:rPr lang="es-ES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50 gr / Ton</a:t>
                      </a:r>
                    </a:p>
                    <a:p>
                      <a:pPr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According</a:t>
                      </a:r>
                      <a:r>
                        <a:rPr lang="es-ES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 </a:t>
                      </a:r>
                      <a:r>
                        <a:rPr lang="es-ES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to</a:t>
                      </a:r>
                      <a:r>
                        <a:rPr lang="es-ES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SGM  Key </a:t>
                      </a:r>
                      <a:r>
                        <a:rPr lang="es-ES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Document</a:t>
                      </a:r>
                      <a:r>
                        <a:rPr lang="es-ES" sz="1400" dirty="0" smtClean="0">
                          <a:solidFill>
                            <a:srgbClr val="932221"/>
                          </a:solidFill>
                          <a:effectLst/>
                        </a:rPr>
                        <a:t> 2486VAMA0001</a:t>
                      </a:r>
                      <a:endParaRPr lang="es-ES" sz="1400" b="1" dirty="0">
                        <a:solidFill>
                          <a:srgbClr val="93222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909329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" sz="1400" dirty="0" smtClean="0">
                          <a:solidFill>
                            <a:srgbClr val="932221"/>
                          </a:solidFill>
                          <a:effectLst/>
                        </a:rPr>
                        <a:t>LOCATION</a:t>
                      </a:r>
                      <a:endParaRPr lang="es-ES" sz="1400" dirty="0">
                        <a:solidFill>
                          <a:srgbClr val="93222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kern="1200" noProof="0" dirty="0" smtClean="0">
                          <a:solidFill>
                            <a:srgbClr val="932221"/>
                          </a:solidFill>
                          <a:effectLst/>
                        </a:rPr>
                        <a:t>The</a:t>
                      </a:r>
                      <a:r>
                        <a:rPr kumimoji="0" lang="en-US" sz="1400" kern="1200" baseline="0" noProof="0" dirty="0" smtClean="0">
                          <a:solidFill>
                            <a:srgbClr val="932221"/>
                          </a:solidFill>
                          <a:effectLst/>
                        </a:rPr>
                        <a:t> mine is located near the San Rafael town, access is off-road. From Villa de Santo Domingo to San Rafael, you shall pass San Antonio del </a:t>
                      </a:r>
                      <a:r>
                        <a:rPr kumimoji="0" lang="en-US" sz="1400" kern="1200" baseline="0" noProof="0" dirty="0" err="1" smtClean="0">
                          <a:solidFill>
                            <a:srgbClr val="932221"/>
                          </a:solidFill>
                          <a:effectLst/>
                        </a:rPr>
                        <a:t>Mezquite</a:t>
                      </a:r>
                      <a:r>
                        <a:rPr kumimoji="0" lang="en-US" sz="1400" kern="1200" baseline="0" noProof="0" dirty="0" smtClean="0">
                          <a:solidFill>
                            <a:srgbClr val="932221"/>
                          </a:solidFill>
                          <a:effectLst/>
                        </a:rPr>
                        <a:t>, at an approximate distance of  40 Km..</a:t>
                      </a:r>
                      <a:endParaRPr kumimoji="0" lang="en-US" sz="1400" kern="1200" noProof="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</a:tr>
              <a:tr h="690871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" sz="1400" dirty="0" smtClean="0">
                          <a:solidFill>
                            <a:srgbClr val="932221"/>
                          </a:solidFill>
                          <a:effectLst/>
                        </a:rPr>
                        <a:t>ACCESS</a:t>
                      </a:r>
                      <a:endParaRPr lang="es-ES" sz="1400" dirty="0">
                        <a:solidFill>
                          <a:srgbClr val="93222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_tradnl" sz="1400" dirty="0" err="1" smtClean="0">
                          <a:solidFill>
                            <a:srgbClr val="932221"/>
                          </a:solidFill>
                          <a:effectLst/>
                        </a:rPr>
                        <a:t>The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access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starts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from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the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city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of San Luis Potosí.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The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mine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is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174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kms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from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SLP,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including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10.5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kms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of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dirt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roads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in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good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condition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8382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" sz="1400" dirty="0" smtClean="0">
                          <a:solidFill>
                            <a:srgbClr val="932221"/>
                          </a:solidFill>
                          <a:effectLst/>
                        </a:rPr>
                        <a:t>SURFACE</a:t>
                      </a:r>
                      <a:endParaRPr lang="es-ES" sz="1400" dirty="0">
                        <a:solidFill>
                          <a:srgbClr val="93222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i="1" dirty="0" smtClean="0">
                          <a:solidFill>
                            <a:srgbClr val="932221"/>
                          </a:solidFill>
                          <a:effectLst/>
                        </a:rPr>
                        <a:t>EL PACHÓN</a:t>
                      </a:r>
                      <a:r>
                        <a:rPr lang="es-ES" sz="1400" i="1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dirty="0" smtClean="0">
                          <a:solidFill>
                            <a:srgbClr val="932221"/>
                          </a:solidFill>
                          <a:effectLst/>
                        </a:rPr>
                        <a:t>28.0000  HAS.</a:t>
                      </a:r>
                      <a:endParaRPr lang="es-ES_tradnl" sz="1400" baseline="0" dirty="0" smtClean="0">
                        <a:solidFill>
                          <a:srgbClr val="93222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i="1" baseline="0" dirty="0" smtClean="0">
                          <a:solidFill>
                            <a:srgbClr val="932221"/>
                          </a:solidFill>
                          <a:effectLst/>
                        </a:rPr>
                        <a:t>SAN JORGE </a:t>
                      </a:r>
                      <a:r>
                        <a:rPr kumimoji="0" lang="en-US" sz="1400" kern="1200" noProof="0" dirty="0" smtClean="0">
                          <a:solidFill>
                            <a:srgbClr val="932221"/>
                          </a:solidFill>
                          <a:effectLst/>
                        </a:rPr>
                        <a:t>3,498.2321 HAS</a:t>
                      </a:r>
                      <a:endParaRPr kumimoji="0" lang="es-ES_tradnl" sz="1400" kern="1200" noProof="0" dirty="0" smtClean="0">
                        <a:solidFill>
                          <a:srgbClr val="93222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s-ES_tradnl" sz="1400" kern="1200" dirty="0" smtClean="0">
                          <a:solidFill>
                            <a:srgbClr val="932221"/>
                          </a:solidFill>
                          <a:effectLst/>
                        </a:rPr>
                        <a:t>TOTAL 3,526.2321 HAS.</a:t>
                      </a:r>
                      <a:endParaRPr kumimoji="0" lang="es-ES" sz="140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" sz="1400" dirty="0" smtClean="0">
                          <a:solidFill>
                            <a:srgbClr val="932221"/>
                          </a:solidFill>
                          <a:effectLst/>
                        </a:rPr>
                        <a:t>POTENTIAL</a:t>
                      </a:r>
                      <a:endParaRPr lang="es-ES" sz="1400" dirty="0">
                        <a:solidFill>
                          <a:srgbClr val="93222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The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evidence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is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of 2P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of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dirty="0" err="1" smtClean="0">
                          <a:solidFill>
                            <a:srgbClr val="932221"/>
                          </a:solidFill>
                          <a:effectLst/>
                        </a:rPr>
                        <a:t>Manganese</a:t>
                      </a:r>
                      <a:r>
                        <a:rPr lang="es-ES_tradnl" sz="1400" dirty="0" smtClean="0">
                          <a:solidFill>
                            <a:srgbClr val="932221"/>
                          </a:solidFill>
                          <a:effectLst/>
                        </a:rPr>
                        <a:t>,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greater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than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7,</a:t>
                      </a:r>
                      <a:r>
                        <a:rPr lang="es-ES_tradnl" sz="1400" dirty="0" smtClean="0">
                          <a:solidFill>
                            <a:srgbClr val="932221"/>
                          </a:solidFill>
                          <a:effectLst/>
                        </a:rPr>
                        <a:t>000,000 </a:t>
                      </a:r>
                      <a:r>
                        <a:rPr lang="es-ES_tradnl" sz="1400" dirty="0" err="1" smtClean="0">
                          <a:solidFill>
                            <a:srgbClr val="932221"/>
                          </a:solidFill>
                          <a:effectLst/>
                        </a:rPr>
                        <a:t>tons</a:t>
                      </a:r>
                      <a:r>
                        <a:rPr lang="es-ES_tradnl" sz="1400" dirty="0" smtClean="0">
                          <a:solidFill>
                            <a:srgbClr val="932221"/>
                          </a:solidFill>
                          <a:effectLst/>
                        </a:rPr>
                        <a:t>. (</a:t>
                      </a:r>
                      <a:r>
                        <a:rPr lang="es-ES_tradnl" sz="1400" dirty="0" err="1" smtClean="0">
                          <a:solidFill>
                            <a:srgbClr val="932221"/>
                          </a:solidFill>
                          <a:effectLst/>
                        </a:rPr>
                        <a:t>Geological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dirty="0" err="1" smtClean="0">
                          <a:solidFill>
                            <a:srgbClr val="932221"/>
                          </a:solidFill>
                          <a:effectLst/>
                        </a:rPr>
                        <a:t>Mexican</a:t>
                      </a:r>
                      <a:r>
                        <a:rPr lang="es-ES_tradnl" sz="1400" baseline="0" dirty="0" smtClean="0">
                          <a:solidFill>
                            <a:srgbClr val="932221"/>
                          </a:solidFill>
                          <a:effectLst/>
                        </a:rPr>
                        <a:t> </a:t>
                      </a:r>
                      <a:r>
                        <a:rPr lang="es-ES_tradnl" sz="1400" baseline="0" dirty="0" err="1" smtClean="0">
                          <a:solidFill>
                            <a:srgbClr val="932221"/>
                          </a:solidFill>
                          <a:effectLst/>
                        </a:rPr>
                        <a:t>Service</a:t>
                      </a:r>
                      <a:r>
                        <a:rPr lang="es-ES_tradnl" sz="1400" dirty="0" smtClean="0">
                          <a:solidFill>
                            <a:srgbClr val="932221"/>
                          </a:solidFill>
                          <a:effectLst/>
                        </a:rPr>
                        <a:t>)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0750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Specifications of Mines</a:t>
            </a:r>
            <a:endParaRPr lang="en-US" dirty="0">
              <a:solidFill>
                <a:srgbClr val="932221"/>
              </a:solidFill>
            </a:endParaRPr>
          </a:p>
        </p:txBody>
      </p:sp>
      <p:graphicFrame>
        <p:nvGraphicFramePr>
          <p:cNvPr id="9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87263315"/>
              </p:ext>
            </p:extLst>
          </p:nvPr>
        </p:nvGraphicFramePr>
        <p:xfrm>
          <a:off x="467544" y="1371600"/>
          <a:ext cx="8219255" cy="4855757"/>
        </p:xfrm>
        <a:graphic>
          <a:graphicData uri="http://schemas.openxmlformats.org/drawingml/2006/table">
            <a:tbl>
              <a:tblPr firstRow="1" firstCol="1">
                <a:tableStyleId>{284E427A-3D55-4303-BF80-6455036E1DE7}</a:tableStyleId>
              </a:tblPr>
              <a:tblGrid>
                <a:gridCol w="2106942"/>
                <a:gridCol w="3009138"/>
                <a:gridCol w="3103175"/>
              </a:tblGrid>
              <a:tr h="333135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effectLst/>
                          <a:latin typeface="+mn-lt"/>
                        </a:rPr>
                        <a:t>Area</a:t>
                      </a:r>
                      <a:r>
                        <a:rPr lang="es-ES" sz="1400" b="0" baseline="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smtClean="0">
                          <a:effectLst/>
                          <a:latin typeface="+mn-lt"/>
                        </a:rPr>
                        <a:t>[hectares] </a:t>
                      </a:r>
                      <a:endParaRPr lang="es-ES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400" b="0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Pachón </a:t>
                      </a:r>
                      <a:r>
                        <a:rPr lang="es-MX" sz="14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30.000</a:t>
                      </a:r>
                      <a:r>
                        <a:rPr lang="en-US" sz="1400" b="0" dirty="0" smtClean="0">
                          <a:effectLst/>
                          <a:latin typeface="+mn-lt"/>
                        </a:rPr>
                        <a:t> </a:t>
                      </a:r>
                      <a:endParaRPr lang="es-ES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400" b="0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 Jorge </a:t>
                      </a:r>
                      <a:r>
                        <a:rPr lang="es-MX" sz="14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3,498.2321</a:t>
                      </a:r>
                      <a:r>
                        <a:rPr lang="en-US" sz="1400" b="0" dirty="0" smtClean="0">
                          <a:effectLst/>
                          <a:latin typeface="+mn-lt"/>
                        </a:rPr>
                        <a:t> </a:t>
                      </a:r>
                      <a:endParaRPr lang="es-ES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434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Shape &amp; Dimensions</a:t>
                      </a:r>
                      <a:endParaRPr kumimoji="0" lang="es-ES" sz="1400" b="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kern="1200" dirty="0" err="1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Andesite</a:t>
                      </a:r>
                      <a:r>
                        <a:rPr lang="en-US" sz="1400" b="0" i="0" kern="1200" dirty="0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 and sandstone-shale</a:t>
                      </a:r>
                      <a:endParaRPr kumimoji="0" lang="es-ES" sz="1400" b="0" i="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Sandstone</a:t>
                      </a:r>
                      <a:r>
                        <a:rPr lang="en-US" sz="1400" b="0" i="0" kern="1200" baseline="0" dirty="0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 &amp; </a:t>
                      </a:r>
                      <a:r>
                        <a:rPr lang="en-US" sz="1400" b="0" i="0" kern="1200" dirty="0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shale</a:t>
                      </a:r>
                      <a:endParaRPr kumimoji="0" lang="es-ES" sz="1400" b="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horzOverflow="overflow"/>
                </a:tc>
              </a:tr>
              <a:tr h="9901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Shape &amp; Dimensions</a:t>
                      </a:r>
                      <a:endParaRPr kumimoji="0" lang="es-ES" sz="1400" b="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Gap Stockwork</a:t>
                      </a: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Thickness: 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4-8m</a:t>
                      </a: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Length: 250-1000m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Gaps, Horses,</a:t>
                      </a:r>
                      <a:r>
                        <a:rPr lang="es-ES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Streaks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Thickness: 5-10m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Length: 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20-1000m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84403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Mineralogy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kern="1200" dirty="0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Jasper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kern="1200" dirty="0" err="1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Jasperoid</a:t>
                      </a:r>
                      <a:endParaRPr lang="en-US" sz="1400" b="0" i="0" kern="1200" dirty="0" smtClean="0">
                        <a:solidFill>
                          <a:srgbClr val="93222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kern="1200" dirty="0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Cryptocrystalline silica</a:t>
                      </a:r>
                      <a:r>
                        <a:rPr kumimoji="0" lang="en-US" sz="1400" b="0" i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endParaRPr kumimoji="0" lang="en-US" sz="1400" b="0" i="0" kern="1200" noProof="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kern="1200" dirty="0" err="1" smtClean="0">
                          <a:solidFill>
                            <a:srgbClr val="932221"/>
                          </a:solidFill>
                          <a:latin typeface="+mn-lt"/>
                          <a:ea typeface="+mn-ea"/>
                          <a:cs typeface="+mn-cs"/>
                        </a:rPr>
                        <a:t>Jasperoid</a:t>
                      </a:r>
                      <a:endParaRPr lang="en-US" sz="1400" b="0" i="0" kern="1200" dirty="0" smtClean="0">
                        <a:solidFill>
                          <a:srgbClr val="93222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Sulfides de </a:t>
                      </a:r>
                      <a:r>
                        <a:rPr kumimoji="0" lang="en-US" sz="1400" b="0" kern="1200" noProof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Pb</a:t>
                      </a: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Ag, Zn </a:t>
                      </a:r>
                    </a:p>
                  </a:txBody>
                  <a:tcPr marL="66975" marR="66975" marT="0" marB="0" anchor="ctr"/>
                </a:tc>
              </a:tr>
              <a:tr h="711987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Alterations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Silicified</a:t>
                      </a:r>
                      <a:r>
                        <a:rPr lang="es-ES_tradnl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Oxidation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Silicified</a:t>
                      </a:r>
                      <a:r>
                        <a:rPr lang="es-ES_tradnl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Oxidation</a:t>
                      </a:r>
                      <a:endParaRPr lang="es-ES" sz="1400" b="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Argilization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71293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Genesis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Epithermal</a:t>
                      </a:r>
                      <a:endParaRPr kumimoji="0" lang="es-ES" sz="1400" b="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Hydrothermal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Epithermal</a:t>
                      </a:r>
                      <a:endParaRPr kumimoji="0" lang="es-ES" sz="1400" b="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s-ES" sz="1400" b="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</a:tr>
              <a:tr h="42234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Potential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5-10,000,000 TON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Unknown Depth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35161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UTM Coordinates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PP X  205 171 Y  2 553 112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PP X  205 171 Y  2 553 112 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9980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399"/>
            <a:ext cx="8229600" cy="1626927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Comparison of Mines</a:t>
            </a:r>
            <a:br>
              <a:rPr lang="en-US" dirty="0" smtClean="0">
                <a:solidFill>
                  <a:srgbClr val="932221"/>
                </a:solidFill>
              </a:rPr>
            </a:br>
            <a:r>
              <a:rPr lang="en-US" dirty="0" smtClean="0">
                <a:solidFill>
                  <a:srgbClr val="932221"/>
                </a:solidFill>
              </a:rPr>
              <a:t>in the Region</a:t>
            </a:r>
            <a:endParaRPr lang="en-US" dirty="0">
              <a:solidFill>
                <a:srgbClr val="932221"/>
              </a:solidFill>
            </a:endParaRPr>
          </a:p>
        </p:txBody>
      </p:sp>
      <p:graphicFrame>
        <p:nvGraphicFramePr>
          <p:cNvPr id="5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37727473"/>
              </p:ext>
            </p:extLst>
          </p:nvPr>
        </p:nvGraphicFramePr>
        <p:xfrm>
          <a:off x="304800" y="1855527"/>
          <a:ext cx="8382000" cy="4316673"/>
        </p:xfrm>
        <a:graphic>
          <a:graphicData uri="http://schemas.openxmlformats.org/drawingml/2006/table">
            <a:tbl>
              <a:tblPr firstRow="1" firstCol="1">
                <a:tableStyleId>{284E427A-3D55-4303-BF80-6455036E1DE7}</a:tableStyleId>
              </a:tblPr>
              <a:tblGrid>
                <a:gridCol w="1506876"/>
                <a:gridCol w="941798"/>
                <a:gridCol w="1412697"/>
                <a:gridCol w="1224337"/>
                <a:gridCol w="1130157"/>
                <a:gridCol w="1318517"/>
                <a:gridCol w="847618"/>
              </a:tblGrid>
              <a:tr h="358908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Source</a:t>
                      </a:r>
                      <a:endParaRPr lang="es-ES" sz="1400" b="0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Año</a:t>
                      </a:r>
                      <a:endParaRPr lang="es-ES" sz="1400" b="0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Margarita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(Norte)</a:t>
                      </a:r>
                      <a:endParaRPr lang="es-ES" sz="1400" b="0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i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El Pachón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(Noreste)</a:t>
                      </a:r>
                      <a:endParaRPr lang="es-ES" sz="1400" b="0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La Manga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(este)</a:t>
                      </a:r>
                      <a:endParaRPr lang="es-ES" sz="1400" b="0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Montaña Manganeso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(Suroeste)</a:t>
                      </a:r>
                      <a:endParaRPr lang="es-ES" sz="1400" b="0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Santa Ana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(oeste)</a:t>
                      </a:r>
                      <a:endParaRPr lang="es-ES" sz="1400" b="0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4679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Engineer Ricardo Ramos, </a:t>
                      </a:r>
                      <a:r>
                        <a:rPr kumimoji="0" lang="en-US" sz="1400" b="0" i="1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et. al.</a:t>
                      </a:r>
                      <a:endParaRPr kumimoji="0" lang="es-ES" sz="1400" b="0" i="1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1981</a:t>
                      </a:r>
                      <a:endParaRPr kumimoji="0" lang="es-ES" sz="1400" b="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68580" marR="68580" marT="0" marB="0" anchor="ctr" horzOverflow="overflow"/>
                </a:tc>
              </a:tr>
              <a:tr h="521208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SGM (PAC#)</a:t>
                      </a: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1986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35.8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32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35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SGM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1986</a:t>
                      </a:r>
                      <a:endParaRPr kumimoji="0" lang="en-US" sz="1400" b="0" kern="1200" noProof="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66975" marR="66975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SGM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2009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38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38.2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43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61467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(M#7)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Ene 2010 </a:t>
                      </a:r>
                      <a:endParaRPr kumimoji="0" lang="es-ES" sz="1400" b="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es-ES" sz="1400" b="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50.88</a:t>
                      </a:r>
                      <a:endParaRPr kumimoji="0" lang="es-ES" sz="1400" b="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es-ES" sz="1400" b="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es-ES" sz="1400" b="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es-ES" sz="1400" b="0" kern="1200" dirty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975" marR="66975" marT="0" marB="0" anchor="ctr"/>
                </a:tc>
              </a:tr>
              <a:tr h="45501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Muestra 2 Blanca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Ene 2010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51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37881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1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Average</a:t>
                      </a:r>
                      <a:endParaRPr lang="es-ES" sz="1600" b="1" i="1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33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41.5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36.6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35.6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35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1448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 smtClean="0">
                <a:solidFill>
                  <a:schemeClr val="bg1"/>
                </a:solidFill>
              </a:rPr>
              <a:t>Mexfer’s</a:t>
            </a:r>
            <a:r>
              <a:rPr lang="en-US" dirty="0" smtClean="0">
                <a:solidFill>
                  <a:schemeClr val="bg1"/>
                </a:solidFill>
              </a:rPr>
              <a:t> ENTERPRISE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rgbClr val="EB7777"/>
                </a:solidFill>
              </a:rPr>
              <a:t>MEXFER – MFGIC S.A. de C.V.</a:t>
            </a:r>
            <a:endParaRPr lang="en-US" dirty="0">
              <a:solidFill>
                <a:srgbClr val="EB7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523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Our Process</a:t>
            </a:r>
            <a:endParaRPr lang="en-US" dirty="0">
              <a:solidFill>
                <a:srgbClr val="932221"/>
              </a:solidFill>
            </a:endParaRPr>
          </a:p>
        </p:txBody>
      </p:sp>
      <p:grpSp>
        <p:nvGrpSpPr>
          <p:cNvPr id="7" name="11 Grupo"/>
          <p:cNvGrpSpPr/>
          <p:nvPr/>
        </p:nvGrpSpPr>
        <p:grpSpPr>
          <a:xfrm>
            <a:off x="819096" y="1404001"/>
            <a:ext cx="1049000" cy="500066"/>
            <a:chOff x="142844" y="642918"/>
            <a:chExt cx="1245442" cy="500066"/>
          </a:xfrm>
        </p:grpSpPr>
        <p:sp>
          <p:nvSpPr>
            <p:cNvPr id="8" name="13 Flecha derecha"/>
            <p:cNvSpPr/>
            <p:nvPr/>
          </p:nvSpPr>
          <p:spPr>
            <a:xfrm>
              <a:off x="1245410" y="843431"/>
              <a:ext cx="142876" cy="142876"/>
            </a:xfrm>
            <a:prstGeom prst="rightArrow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" name="14 Rectángulo"/>
            <p:cNvSpPr/>
            <p:nvPr/>
          </p:nvSpPr>
          <p:spPr>
            <a:xfrm>
              <a:off x="142844" y="642918"/>
              <a:ext cx="1143008" cy="5000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1200" dirty="0" err="1" smtClean="0">
                  <a:solidFill>
                    <a:schemeClr val="accent1">
                      <a:lumMod val="50000"/>
                    </a:schemeClr>
                  </a:solidFill>
                </a:rPr>
                <a:t>Exploration</a:t>
              </a:r>
              <a:endParaRPr lang="es-MX" sz="1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sp>
        <p:nvSpPr>
          <p:cNvPr id="10" name="15 Rectángulo"/>
          <p:cNvSpPr/>
          <p:nvPr/>
        </p:nvSpPr>
        <p:spPr>
          <a:xfrm>
            <a:off x="7610452" y="1404001"/>
            <a:ext cx="923948" cy="50006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accent1">
                    <a:lumMod val="50000"/>
                  </a:schemeClr>
                </a:solidFill>
              </a:rPr>
              <a:t>Ocean  shipping</a:t>
            </a:r>
            <a:endParaRPr lang="es-MX" sz="12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1" name="16 Grupo"/>
          <p:cNvGrpSpPr/>
          <p:nvPr/>
        </p:nvGrpSpPr>
        <p:grpSpPr>
          <a:xfrm>
            <a:off x="1895452" y="1404001"/>
            <a:ext cx="1057252" cy="500066"/>
            <a:chOff x="142844" y="642918"/>
            <a:chExt cx="1245442" cy="500066"/>
          </a:xfrm>
        </p:grpSpPr>
        <p:sp>
          <p:nvSpPr>
            <p:cNvPr id="12" name="17 Flecha derecha"/>
            <p:cNvSpPr/>
            <p:nvPr/>
          </p:nvSpPr>
          <p:spPr>
            <a:xfrm>
              <a:off x="1245410" y="843431"/>
              <a:ext cx="142876" cy="142876"/>
            </a:xfrm>
            <a:prstGeom prst="rightArrow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3" name="18 Rectángulo"/>
            <p:cNvSpPr/>
            <p:nvPr/>
          </p:nvSpPr>
          <p:spPr>
            <a:xfrm>
              <a:off x="142844" y="642918"/>
              <a:ext cx="1143008" cy="5000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1200" dirty="0" err="1" smtClean="0">
                  <a:solidFill>
                    <a:schemeClr val="accent1">
                      <a:lumMod val="50000"/>
                    </a:schemeClr>
                  </a:solidFill>
                </a:rPr>
                <a:t>Preparation</a:t>
              </a:r>
              <a:endParaRPr lang="es-MX" sz="1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14" name="19 Grupo"/>
          <p:cNvGrpSpPr/>
          <p:nvPr/>
        </p:nvGrpSpPr>
        <p:grpSpPr>
          <a:xfrm>
            <a:off x="2962252" y="1404001"/>
            <a:ext cx="1057252" cy="500066"/>
            <a:chOff x="142844" y="642918"/>
            <a:chExt cx="1245442" cy="500066"/>
          </a:xfrm>
        </p:grpSpPr>
        <p:sp>
          <p:nvSpPr>
            <p:cNvPr id="15" name="20 Flecha derecha"/>
            <p:cNvSpPr/>
            <p:nvPr/>
          </p:nvSpPr>
          <p:spPr>
            <a:xfrm>
              <a:off x="1245410" y="843431"/>
              <a:ext cx="142876" cy="142876"/>
            </a:xfrm>
            <a:prstGeom prst="rightArrow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6" name="21 Rectángulo"/>
            <p:cNvSpPr/>
            <p:nvPr/>
          </p:nvSpPr>
          <p:spPr>
            <a:xfrm>
              <a:off x="142844" y="642918"/>
              <a:ext cx="1143008" cy="5000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1200" dirty="0" err="1" smtClean="0">
                  <a:solidFill>
                    <a:schemeClr val="accent1">
                      <a:lumMod val="50000"/>
                    </a:schemeClr>
                  </a:solidFill>
                </a:rPr>
                <a:t>Extraction</a:t>
              </a:r>
              <a:endParaRPr lang="es-MX" sz="1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17" name="22 Grupo"/>
          <p:cNvGrpSpPr/>
          <p:nvPr/>
        </p:nvGrpSpPr>
        <p:grpSpPr>
          <a:xfrm>
            <a:off x="4029052" y="1408779"/>
            <a:ext cx="1057252" cy="500066"/>
            <a:chOff x="142844" y="642918"/>
            <a:chExt cx="1245442" cy="500066"/>
          </a:xfrm>
        </p:grpSpPr>
        <p:sp>
          <p:nvSpPr>
            <p:cNvPr id="18" name="23 Flecha derecha"/>
            <p:cNvSpPr/>
            <p:nvPr/>
          </p:nvSpPr>
          <p:spPr>
            <a:xfrm>
              <a:off x="1245410" y="843431"/>
              <a:ext cx="142876" cy="142876"/>
            </a:xfrm>
            <a:prstGeom prst="rightArrow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9" name="24 Rectángulo"/>
            <p:cNvSpPr/>
            <p:nvPr/>
          </p:nvSpPr>
          <p:spPr>
            <a:xfrm>
              <a:off x="142844" y="642918"/>
              <a:ext cx="1143008" cy="5000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 smtClean="0">
                  <a:solidFill>
                    <a:schemeClr val="accent1">
                      <a:lumMod val="50000"/>
                    </a:schemeClr>
                  </a:solidFill>
                </a:rPr>
                <a:t>Lotification</a:t>
              </a:r>
              <a:endParaRPr lang="es-MX" sz="1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20" name="25 Grupo"/>
          <p:cNvGrpSpPr/>
          <p:nvPr/>
        </p:nvGrpSpPr>
        <p:grpSpPr>
          <a:xfrm>
            <a:off x="5095852" y="1404001"/>
            <a:ext cx="1371600" cy="500066"/>
            <a:chOff x="142844" y="642918"/>
            <a:chExt cx="1245442" cy="500066"/>
          </a:xfrm>
        </p:grpSpPr>
        <p:sp>
          <p:nvSpPr>
            <p:cNvPr id="21" name="26 Flecha derecha"/>
            <p:cNvSpPr/>
            <p:nvPr/>
          </p:nvSpPr>
          <p:spPr>
            <a:xfrm>
              <a:off x="1245410" y="843431"/>
              <a:ext cx="142876" cy="142876"/>
            </a:xfrm>
            <a:prstGeom prst="rightArrow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2" name="27 Rectángulo"/>
            <p:cNvSpPr/>
            <p:nvPr/>
          </p:nvSpPr>
          <p:spPr>
            <a:xfrm>
              <a:off x="142844" y="642918"/>
              <a:ext cx="1143008" cy="5000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chemeClr val="accent1">
                      <a:lumMod val="50000"/>
                    </a:schemeClr>
                  </a:solidFill>
                </a:rPr>
                <a:t>Ground </a:t>
              </a:r>
            </a:p>
            <a:p>
              <a:pPr algn="ctr"/>
              <a:r>
                <a:rPr lang="en-US" sz="1200" dirty="0" smtClean="0">
                  <a:solidFill>
                    <a:schemeClr val="accent1">
                      <a:lumMod val="50000"/>
                    </a:schemeClr>
                  </a:solidFill>
                </a:rPr>
                <a:t>Transportation</a:t>
              </a:r>
              <a:endParaRPr lang="es-MX" sz="1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23" name="28 Grupo"/>
          <p:cNvGrpSpPr/>
          <p:nvPr/>
        </p:nvGrpSpPr>
        <p:grpSpPr>
          <a:xfrm>
            <a:off x="6467452" y="1404001"/>
            <a:ext cx="1152001" cy="500066"/>
            <a:chOff x="142844" y="642918"/>
            <a:chExt cx="1245442" cy="500066"/>
          </a:xfrm>
        </p:grpSpPr>
        <p:sp>
          <p:nvSpPr>
            <p:cNvPr id="24" name="29 Flecha derecha"/>
            <p:cNvSpPr/>
            <p:nvPr/>
          </p:nvSpPr>
          <p:spPr>
            <a:xfrm>
              <a:off x="1245410" y="843431"/>
              <a:ext cx="142876" cy="142876"/>
            </a:xfrm>
            <a:prstGeom prst="rightArrow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5" name="30 Rectángulo"/>
            <p:cNvSpPr/>
            <p:nvPr/>
          </p:nvSpPr>
          <p:spPr>
            <a:xfrm>
              <a:off x="142844" y="642918"/>
              <a:ext cx="1143008" cy="5000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1100" dirty="0" err="1" smtClean="0">
                  <a:solidFill>
                    <a:schemeClr val="accent1">
                      <a:lumMod val="50000"/>
                    </a:schemeClr>
                  </a:solidFill>
                </a:rPr>
                <a:t>Consolidation</a:t>
              </a:r>
              <a:r>
                <a:rPr lang="es-MX" sz="1100" dirty="0" smtClean="0">
                  <a:solidFill>
                    <a:schemeClr val="accent1">
                      <a:lumMod val="50000"/>
                    </a:schemeClr>
                  </a:solidFill>
                </a:rPr>
                <a:t> and  </a:t>
              </a:r>
              <a:r>
                <a:rPr lang="es-MX" sz="1100" dirty="0" err="1" smtClean="0">
                  <a:solidFill>
                    <a:schemeClr val="accent1">
                      <a:lumMod val="50000"/>
                    </a:schemeClr>
                  </a:solidFill>
                </a:rPr>
                <a:t>dispatch</a:t>
              </a:r>
              <a:endParaRPr lang="es-MX" sz="11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sp>
        <p:nvSpPr>
          <p:cNvPr id="26" name="32 Rectángulo"/>
          <p:cNvSpPr/>
          <p:nvPr/>
        </p:nvSpPr>
        <p:spPr>
          <a:xfrm>
            <a:off x="1895451" y="2395510"/>
            <a:ext cx="3069565" cy="4286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Commercial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agreement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with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MAQUIRSA</a:t>
            </a:r>
            <a:endParaRPr lang="es-MX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7" name="28 Rectángulo"/>
          <p:cNvSpPr/>
          <p:nvPr/>
        </p:nvSpPr>
        <p:spPr>
          <a:xfrm>
            <a:off x="6315052" y="3271814"/>
            <a:ext cx="1223801" cy="4286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3">
                    <a:lumMod val="50000"/>
                  </a:schemeClr>
                </a:solidFill>
              </a:rPr>
              <a:t>Agreement with  customs agent</a:t>
            </a:r>
            <a:endParaRPr lang="es-MX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8" name="33 Rectángulo"/>
          <p:cNvSpPr/>
          <p:nvPr/>
        </p:nvSpPr>
        <p:spPr>
          <a:xfrm>
            <a:off x="819096" y="2395510"/>
            <a:ext cx="962723" cy="78581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MEXFER  </a:t>
            </a:r>
            <a:endParaRPr lang="es-MX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9" name="34 Rectángulo"/>
          <p:cNvSpPr/>
          <p:nvPr/>
        </p:nvSpPr>
        <p:spPr>
          <a:xfrm>
            <a:off x="819096" y="1974604"/>
            <a:ext cx="7715304" cy="35423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accent6">
                    <a:lumMod val="50000"/>
                  </a:schemeClr>
                </a:solidFill>
              </a:rPr>
              <a:t>KNOWLEDGE AND  DOMAIN OF PROJECT PROCESS </a:t>
            </a:r>
            <a:endParaRPr lang="es-MX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35 Rectángulo"/>
          <p:cNvSpPr/>
          <p:nvPr/>
        </p:nvSpPr>
        <p:spPr>
          <a:xfrm>
            <a:off x="819096" y="4824402"/>
            <a:ext cx="7715304" cy="42862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accent4">
                    <a:lumMod val="75000"/>
                  </a:schemeClr>
                </a:solidFill>
              </a:rPr>
              <a:t>INTERNATIONAL QUALITY OF CONTROL STANDARDS (SGS) TESTED IN THE LABORATORIES OWNED BY MEXFER</a:t>
            </a:r>
            <a:endParaRPr lang="es-MX" sz="12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1" name="36 Rectángulo"/>
          <p:cNvSpPr/>
          <p:nvPr/>
        </p:nvSpPr>
        <p:spPr>
          <a:xfrm>
            <a:off x="6467452" y="5753096"/>
            <a:ext cx="1123936" cy="57150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>
                    <a:lumMod val="50000"/>
                  </a:schemeClr>
                </a:solidFill>
              </a:rPr>
              <a:t>Dispatch </a:t>
            </a:r>
          </a:p>
          <a:p>
            <a:pPr algn="ctr"/>
            <a:r>
              <a:rPr lang="en-US" sz="1200" dirty="0" smtClean="0">
                <a:solidFill>
                  <a:schemeClr val="accent2">
                    <a:lumMod val="50000"/>
                  </a:schemeClr>
                </a:solidFill>
              </a:rPr>
              <a:t>Management</a:t>
            </a:r>
            <a:endParaRPr lang="es-MX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2" name="38 Rectángulo"/>
          <p:cNvSpPr/>
          <p:nvPr/>
        </p:nvSpPr>
        <p:spPr>
          <a:xfrm>
            <a:off x="5095852" y="4252898"/>
            <a:ext cx="3409975" cy="4286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Commercial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agreement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with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HSBC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for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Letter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-of-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credit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confirmations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irevocable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and in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plain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sight</a:t>
            </a:r>
            <a:endParaRPr lang="es-MX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3" name="39 Rectángulo"/>
          <p:cNvSpPr/>
          <p:nvPr/>
        </p:nvSpPr>
        <p:spPr>
          <a:xfrm>
            <a:off x="5248252" y="5753096"/>
            <a:ext cx="1138399" cy="57150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>
                    <a:lumMod val="50000"/>
                  </a:schemeClr>
                </a:solidFill>
              </a:rPr>
              <a:t>Permanent Transportation </a:t>
            </a:r>
          </a:p>
          <a:p>
            <a:pPr algn="ctr"/>
            <a:r>
              <a:rPr lang="en-US" sz="1200" dirty="0" smtClean="0">
                <a:solidFill>
                  <a:schemeClr val="accent2">
                    <a:lumMod val="50000"/>
                  </a:schemeClr>
                </a:solidFill>
              </a:rPr>
              <a:t>Monitoring</a:t>
            </a:r>
            <a:endParaRPr lang="es-MX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41 Rectángulo"/>
          <p:cNvSpPr/>
          <p:nvPr/>
        </p:nvSpPr>
        <p:spPr>
          <a:xfrm>
            <a:off x="819096" y="5335882"/>
            <a:ext cx="6782001" cy="3457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accent2">
                    <a:lumMod val="50000"/>
                  </a:schemeClr>
                </a:solidFill>
              </a:rPr>
              <a:t>Integral Management </a:t>
            </a:r>
            <a:r>
              <a:rPr lang="es-MX" sz="1200" dirty="0" err="1" smtClean="0">
                <a:solidFill>
                  <a:schemeClr val="accent2">
                    <a:lumMod val="50000"/>
                  </a:schemeClr>
                </a:solidFill>
              </a:rPr>
              <a:t>System</a:t>
            </a:r>
            <a:r>
              <a:rPr lang="es-MX" sz="1200" dirty="0" smtClean="0">
                <a:solidFill>
                  <a:schemeClr val="accent2">
                    <a:lumMod val="50000"/>
                  </a:schemeClr>
                </a:solidFill>
              </a:rPr>
              <a:t> and </a:t>
            </a:r>
            <a:r>
              <a:rPr lang="es-MX" sz="1200" dirty="0" err="1" smtClean="0">
                <a:solidFill>
                  <a:schemeClr val="accent2">
                    <a:lumMod val="50000"/>
                  </a:schemeClr>
                </a:solidFill>
              </a:rPr>
              <a:t>Logistics-Operation</a:t>
            </a:r>
            <a:endParaRPr lang="es-MX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5" name="42 Rectángulo"/>
          <p:cNvSpPr/>
          <p:nvPr/>
        </p:nvSpPr>
        <p:spPr>
          <a:xfrm>
            <a:off x="819096" y="5753096"/>
            <a:ext cx="1076356" cy="57150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accent2">
                    <a:lumMod val="50000"/>
                  </a:schemeClr>
                </a:solidFill>
              </a:rPr>
              <a:t>Mine Plan Management</a:t>
            </a:r>
            <a:endParaRPr lang="es-MX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43 Rectángulo"/>
          <p:cNvSpPr/>
          <p:nvPr/>
        </p:nvSpPr>
        <p:spPr>
          <a:xfrm>
            <a:off x="2021364" y="5753096"/>
            <a:ext cx="973959" cy="57150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>
                    <a:lumMod val="50000"/>
                  </a:schemeClr>
                </a:solidFill>
              </a:rPr>
              <a:t>Maneuver </a:t>
            </a:r>
          </a:p>
          <a:p>
            <a:pPr algn="ctr"/>
            <a:r>
              <a:rPr lang="en-US" sz="1200" dirty="0" smtClean="0">
                <a:solidFill>
                  <a:schemeClr val="accent2">
                    <a:lumMod val="50000"/>
                  </a:schemeClr>
                </a:solidFill>
              </a:rPr>
              <a:t>Control</a:t>
            </a:r>
            <a:endParaRPr lang="es-MX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7" name="44 Rectángulo"/>
          <p:cNvSpPr/>
          <p:nvPr/>
        </p:nvSpPr>
        <p:spPr>
          <a:xfrm>
            <a:off x="3093088" y="5753096"/>
            <a:ext cx="1012164" cy="57150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>
                    <a:lumMod val="50000"/>
                  </a:schemeClr>
                </a:solidFill>
              </a:rPr>
              <a:t>Statistic Composition</a:t>
            </a:r>
            <a:endParaRPr lang="es-MX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8" name="45 Rectángulo"/>
          <p:cNvSpPr/>
          <p:nvPr/>
        </p:nvSpPr>
        <p:spPr>
          <a:xfrm>
            <a:off x="4219548" y="5753096"/>
            <a:ext cx="952504" cy="57150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>
                    <a:lumMod val="50000"/>
                  </a:schemeClr>
                </a:solidFill>
              </a:rPr>
              <a:t>Logistic Control</a:t>
            </a:r>
            <a:endParaRPr lang="es-MX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9" name="37 Rectángulo"/>
          <p:cNvSpPr/>
          <p:nvPr/>
        </p:nvSpPr>
        <p:spPr>
          <a:xfrm>
            <a:off x="5105328" y="3752832"/>
            <a:ext cx="3419524" cy="4286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Commercial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agreement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with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MX" sz="1200" b="1" dirty="0" smtClean="0">
                <a:solidFill>
                  <a:schemeClr val="accent3">
                    <a:lumMod val="50000"/>
                  </a:schemeClr>
                </a:solidFill>
              </a:rPr>
              <a:t>China </a:t>
            </a:r>
            <a:r>
              <a:rPr lang="es-MX" sz="1200" b="1" dirty="0" err="1" smtClean="0">
                <a:solidFill>
                  <a:schemeClr val="accent3">
                    <a:lumMod val="50000"/>
                  </a:schemeClr>
                </a:solidFill>
              </a:rPr>
              <a:t>Shipping</a:t>
            </a:r>
            <a:r>
              <a:rPr lang="es-MX" sz="1200" b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</a:p>
          <a:p>
            <a:pPr algn="ctr"/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– 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Logistics</a:t>
            </a:r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 control and SGS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certification</a:t>
            </a:r>
            <a:endParaRPr lang="es-MX" sz="1200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0" name="46 Rectángulo"/>
          <p:cNvSpPr/>
          <p:nvPr/>
        </p:nvSpPr>
        <p:spPr>
          <a:xfrm>
            <a:off x="5095852" y="2783194"/>
            <a:ext cx="2428852" cy="4286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accent3">
                    <a:lumMod val="50000"/>
                  </a:schemeClr>
                </a:solidFill>
              </a:rPr>
              <a:t>INTEGRAL LOGISTIC AND TRANSPORTATION </a:t>
            </a:r>
            <a:r>
              <a:rPr lang="es-MX" sz="1200" dirty="0" err="1" smtClean="0">
                <a:solidFill>
                  <a:schemeClr val="accent3">
                    <a:lumMod val="50000"/>
                  </a:schemeClr>
                </a:solidFill>
              </a:rPr>
              <a:t>agreement</a:t>
            </a:r>
            <a:endParaRPr lang="es-MX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33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Strategic Alliances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629400" cy="4525963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rgbClr val="AA4C4C"/>
                </a:solidFill>
              </a:rPr>
              <a:t>Exploracion</a:t>
            </a:r>
            <a:r>
              <a:rPr lang="en-US" sz="2400" dirty="0" smtClean="0">
                <a:solidFill>
                  <a:srgbClr val="AA4C4C"/>
                </a:solidFill>
              </a:rPr>
              <a:t>, Geology Team</a:t>
            </a:r>
          </a:p>
          <a:p>
            <a:r>
              <a:rPr lang="en-US" sz="2400" dirty="0" smtClean="0">
                <a:solidFill>
                  <a:srgbClr val="AA4C4C"/>
                </a:solidFill>
              </a:rPr>
              <a:t>El </a:t>
            </a:r>
            <a:r>
              <a:rPr lang="en-US" sz="2400" dirty="0" err="1" smtClean="0">
                <a:solidFill>
                  <a:srgbClr val="AA4C4C"/>
                </a:solidFill>
              </a:rPr>
              <a:t>Ejido</a:t>
            </a:r>
            <a:r>
              <a:rPr lang="en-US" sz="2400" dirty="0" smtClean="0">
                <a:solidFill>
                  <a:srgbClr val="AA4C4C"/>
                </a:solidFill>
              </a:rPr>
              <a:t>, Local Agrarian Community</a:t>
            </a:r>
          </a:p>
          <a:p>
            <a:r>
              <a:rPr lang="en-US" sz="2400" dirty="0" err="1" smtClean="0">
                <a:solidFill>
                  <a:srgbClr val="AA4C4C"/>
                </a:solidFill>
              </a:rPr>
              <a:t>Maquirsa</a:t>
            </a:r>
            <a:r>
              <a:rPr lang="en-US" sz="2400" dirty="0" smtClean="0">
                <a:solidFill>
                  <a:srgbClr val="AA4C4C"/>
                </a:solidFill>
              </a:rPr>
              <a:t>, Equipment Supplier</a:t>
            </a:r>
          </a:p>
          <a:p>
            <a:r>
              <a:rPr lang="en-US" sz="2400" dirty="0" err="1" smtClean="0">
                <a:solidFill>
                  <a:srgbClr val="AA4C4C"/>
                </a:solidFill>
              </a:rPr>
              <a:t>Logistica</a:t>
            </a:r>
            <a:r>
              <a:rPr lang="en-US" sz="2400" dirty="0" smtClean="0">
                <a:solidFill>
                  <a:srgbClr val="AA4C4C"/>
                </a:solidFill>
              </a:rPr>
              <a:t> Integral en </a:t>
            </a:r>
            <a:r>
              <a:rPr lang="en-US" sz="2400" dirty="0" err="1" smtClean="0">
                <a:solidFill>
                  <a:srgbClr val="AA4C4C"/>
                </a:solidFill>
              </a:rPr>
              <a:t>Transportacion</a:t>
            </a:r>
            <a:r>
              <a:rPr lang="en-US" sz="2400" dirty="0" smtClean="0">
                <a:solidFill>
                  <a:srgbClr val="AA4C4C"/>
                </a:solidFill>
              </a:rPr>
              <a:t>, Transportation Partner</a:t>
            </a:r>
          </a:p>
          <a:p>
            <a:r>
              <a:rPr lang="en-US" sz="2400" dirty="0" smtClean="0">
                <a:solidFill>
                  <a:srgbClr val="AA4C4C"/>
                </a:solidFill>
              </a:rPr>
              <a:t>China Shipping Company</a:t>
            </a:r>
          </a:p>
        </p:txBody>
      </p:sp>
    </p:spTree>
    <p:extLst>
      <p:ext uri="{BB962C8B-B14F-4D97-AF65-F5344CB8AC3E}">
        <p14:creationId xmlns:p14="http://schemas.microsoft.com/office/powerpoint/2010/main" xmlns="" val="91732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err="1" smtClean="0">
                <a:solidFill>
                  <a:srgbClr val="932221"/>
                </a:solidFill>
              </a:rPr>
              <a:t>Logística</a:t>
            </a:r>
            <a:r>
              <a:rPr lang="en-US" dirty="0" smtClean="0">
                <a:solidFill>
                  <a:srgbClr val="932221"/>
                </a:solidFill>
              </a:rPr>
              <a:t> Integral</a:t>
            </a:r>
            <a:br>
              <a:rPr lang="en-US" dirty="0" smtClean="0">
                <a:solidFill>
                  <a:srgbClr val="932221"/>
                </a:solidFill>
              </a:rPr>
            </a:br>
            <a:r>
              <a:rPr lang="en-US" dirty="0" smtClean="0">
                <a:solidFill>
                  <a:srgbClr val="932221"/>
                </a:solidFill>
              </a:rPr>
              <a:t>en </a:t>
            </a:r>
            <a:r>
              <a:rPr lang="en-US" dirty="0" err="1" smtClean="0">
                <a:solidFill>
                  <a:srgbClr val="932221"/>
                </a:solidFill>
              </a:rPr>
              <a:t>Transportación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221163"/>
          </a:xfrm>
        </p:spPr>
        <p:txBody>
          <a:bodyPr>
            <a:normAutofit/>
          </a:bodyPr>
          <a:lstStyle/>
          <a:p>
            <a:r>
              <a:rPr lang="en-US" sz="2200" dirty="0" smtClean="0">
                <a:solidFill>
                  <a:srgbClr val="AA4C4C"/>
                </a:solidFill>
              </a:rPr>
              <a:t>Strategically located close to mine</a:t>
            </a:r>
          </a:p>
          <a:p>
            <a:pPr marL="0" indent="0">
              <a:buNone/>
            </a:pPr>
            <a:r>
              <a:rPr lang="en-US" sz="2200" dirty="0">
                <a:solidFill>
                  <a:srgbClr val="AA4C4C"/>
                </a:solidFill>
              </a:rPr>
              <a:t> </a:t>
            </a:r>
            <a:r>
              <a:rPr lang="en-US" sz="2200" dirty="0" smtClean="0">
                <a:solidFill>
                  <a:srgbClr val="AA4C4C"/>
                </a:solidFill>
              </a:rPr>
              <a:t>    in San Luis Potosi</a:t>
            </a:r>
          </a:p>
          <a:p>
            <a:r>
              <a:rPr lang="en-US" sz="2200" dirty="0" smtClean="0">
                <a:solidFill>
                  <a:srgbClr val="AA4C4C"/>
                </a:solidFill>
              </a:rPr>
              <a:t>Capacity includes transport by truck &amp; railroad and will provide storage facility </a:t>
            </a:r>
          </a:p>
          <a:p>
            <a:r>
              <a:rPr lang="en-US" sz="2200" dirty="0" smtClean="0">
                <a:solidFill>
                  <a:srgbClr val="AA4C4C"/>
                </a:solidFill>
              </a:rPr>
              <a:t>Provided strategic investment in laboratory to provide compositional analysis</a:t>
            </a:r>
          </a:p>
          <a:p>
            <a:r>
              <a:rPr lang="en-US" sz="2200" dirty="0" smtClean="0">
                <a:solidFill>
                  <a:srgbClr val="AA4C4C"/>
                </a:solidFill>
              </a:rPr>
              <a:t>Owns </a:t>
            </a:r>
            <a:r>
              <a:rPr lang="en-US" sz="2200" dirty="0">
                <a:solidFill>
                  <a:srgbClr val="AA4C4C"/>
                </a:solidFill>
              </a:rPr>
              <a:t>3</a:t>
            </a:r>
            <a:r>
              <a:rPr lang="en-US" sz="2200" dirty="0" smtClean="0">
                <a:solidFill>
                  <a:srgbClr val="AA4C4C"/>
                </a:solidFill>
              </a:rPr>
              <a:t> terminals and has relationships with national &amp; international ports</a:t>
            </a:r>
          </a:p>
        </p:txBody>
      </p:sp>
      <p:pic>
        <p:nvPicPr>
          <p:cNvPr id="4" name="Picture 3" descr="lo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7400" y="1600200"/>
            <a:ext cx="2403929" cy="673100"/>
          </a:xfrm>
          <a:prstGeom prst="rect">
            <a:avLst/>
          </a:prstGeom>
        </p:spPr>
      </p:pic>
      <p:pic>
        <p:nvPicPr>
          <p:cNvPr id="5" name="Picture 4" descr="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48400" y="4636076"/>
            <a:ext cx="2493818" cy="1688523"/>
          </a:xfrm>
          <a:prstGeom prst="rect">
            <a:avLst/>
          </a:prstGeom>
        </p:spPr>
      </p:pic>
      <p:pic>
        <p:nvPicPr>
          <p:cNvPr id="6" name="Picture 5" descr="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25980" y="4636076"/>
            <a:ext cx="2493820" cy="1688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784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El </a:t>
            </a:r>
            <a:r>
              <a:rPr lang="en-US" dirty="0" err="1" smtClean="0">
                <a:solidFill>
                  <a:srgbClr val="932221"/>
                </a:solidFill>
              </a:rPr>
              <a:t>Ejido</a:t>
            </a:r>
            <a:r>
              <a:rPr lang="en-US" dirty="0" smtClean="0">
                <a:solidFill>
                  <a:srgbClr val="932221"/>
                </a:solidFill>
              </a:rPr>
              <a:t>, Local Agrarian</a:t>
            </a:r>
            <a:br>
              <a:rPr lang="en-US" dirty="0" smtClean="0">
                <a:solidFill>
                  <a:srgbClr val="932221"/>
                </a:solidFill>
              </a:rPr>
            </a:br>
            <a:r>
              <a:rPr lang="en-US" dirty="0" smtClean="0">
                <a:solidFill>
                  <a:srgbClr val="932221"/>
                </a:solidFill>
              </a:rPr>
              <a:t>Community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221163"/>
          </a:xfrm>
        </p:spPr>
        <p:txBody>
          <a:bodyPr>
            <a:normAutofit/>
          </a:bodyPr>
          <a:lstStyle/>
          <a:p>
            <a:r>
              <a:rPr lang="en-US" sz="2200" dirty="0" smtClean="0">
                <a:solidFill>
                  <a:srgbClr val="AA4C4C"/>
                </a:solidFill>
              </a:rPr>
              <a:t>Local people support </a:t>
            </a:r>
            <a:r>
              <a:rPr lang="en-US" sz="2200" dirty="0" err="1" smtClean="0">
                <a:solidFill>
                  <a:srgbClr val="AA4C4C"/>
                </a:solidFill>
              </a:rPr>
              <a:t>Mexfer’s</a:t>
            </a:r>
            <a:r>
              <a:rPr lang="en-US" sz="2200" dirty="0" smtClean="0">
                <a:solidFill>
                  <a:srgbClr val="AA4C4C"/>
                </a:solidFill>
              </a:rPr>
              <a:t> use of the land</a:t>
            </a:r>
          </a:p>
          <a:p>
            <a:r>
              <a:rPr lang="en-US" sz="2200" dirty="0" smtClean="0">
                <a:solidFill>
                  <a:srgbClr val="AA4C4C"/>
                </a:solidFill>
              </a:rPr>
              <a:t>The mining operation will provide jobs for the community</a:t>
            </a:r>
          </a:p>
          <a:p>
            <a:r>
              <a:rPr lang="en-US" sz="2200" dirty="0" err="1" smtClean="0">
                <a:solidFill>
                  <a:srgbClr val="AA4C4C"/>
                </a:solidFill>
              </a:rPr>
              <a:t>Mexfer</a:t>
            </a:r>
            <a:r>
              <a:rPr lang="en-US" sz="2200" dirty="0" smtClean="0">
                <a:solidFill>
                  <a:srgbClr val="AA4C4C"/>
                </a:solidFill>
              </a:rPr>
              <a:t> will build infrastructure that will enhance the community &amp; support the operation</a:t>
            </a:r>
          </a:p>
          <a:p>
            <a:r>
              <a:rPr lang="en-US" sz="2200" dirty="0" smtClean="0">
                <a:solidFill>
                  <a:srgbClr val="AA4C4C"/>
                </a:solidFill>
              </a:rPr>
              <a:t>The </a:t>
            </a:r>
            <a:r>
              <a:rPr lang="en-US" sz="2200" dirty="0" err="1" smtClean="0">
                <a:solidFill>
                  <a:srgbClr val="AA4C4C"/>
                </a:solidFill>
              </a:rPr>
              <a:t>Mexfer</a:t>
            </a:r>
            <a:r>
              <a:rPr lang="en-US" sz="2200" dirty="0" smtClean="0">
                <a:solidFill>
                  <a:srgbClr val="AA4C4C"/>
                </a:solidFill>
              </a:rPr>
              <a:t> Foundation, a US non-profit foundation, will ensure long term development of the region </a:t>
            </a:r>
          </a:p>
        </p:txBody>
      </p:sp>
      <p:pic>
        <p:nvPicPr>
          <p:cNvPr id="7" name="Picture 2" descr="C:\Documents and Settings\EdiTh\Escritorio\mexfer\Ranchito_Don_tino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9469" r="15634"/>
          <a:stretch>
            <a:fillRect/>
          </a:stretch>
        </p:blipFill>
        <p:spPr bwMode="auto">
          <a:xfrm>
            <a:off x="838200" y="4095513"/>
            <a:ext cx="2394512" cy="20760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Documents and Settings\EdiTh\Escritorio\mexfer\22capacitac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57005" y="4238388"/>
            <a:ext cx="2172595" cy="1838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C:\Documents and Settings\EdiTh\Escritorio\mexfer\tenecesitamo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2800" y="4267200"/>
            <a:ext cx="2513328" cy="18857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92327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Business Development</a:t>
            </a:r>
            <a:endParaRPr lang="en-US" dirty="0">
              <a:solidFill>
                <a:srgbClr val="932221"/>
              </a:solidFill>
            </a:endParaRPr>
          </a:p>
        </p:txBody>
      </p:sp>
      <p:graphicFrame>
        <p:nvGraphicFramePr>
          <p:cNvPr id="9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25225848"/>
              </p:ext>
            </p:extLst>
          </p:nvPr>
        </p:nvGraphicFramePr>
        <p:xfrm>
          <a:off x="467544" y="1447800"/>
          <a:ext cx="8219256" cy="4029868"/>
        </p:xfrm>
        <a:graphic>
          <a:graphicData uri="http://schemas.openxmlformats.org/drawingml/2006/table">
            <a:tbl>
              <a:tblPr firstRow="1" firstCol="1">
                <a:tableStyleId>{284E427A-3D55-4303-BF80-6455036E1DE7}</a:tableStyleId>
              </a:tblPr>
              <a:tblGrid>
                <a:gridCol w="4691016"/>
                <a:gridCol w="3528240"/>
              </a:tblGrid>
              <a:tr h="358908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err="1" smtClean="0">
                          <a:effectLst/>
                          <a:latin typeface="+mn-lt"/>
                        </a:rPr>
                        <a:t>Company</a:t>
                      </a:r>
                      <a:endParaRPr lang="es-ES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</a:t>
                      </a:r>
                      <a:endParaRPr lang="es-ES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</a:tr>
              <a:tr h="3268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CHINALIGHT Resources Imp. &amp; Exp., Corp.</a:t>
                      </a:r>
                      <a:endParaRPr kumimoji="0" lang="es-ES" sz="1400" b="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kern="120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Signed</a:t>
                      </a: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s-ES" sz="1400" b="0" kern="120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agreement</a:t>
                      </a: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s-ES" sz="1400" b="0" kern="120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for</a:t>
                      </a:r>
                      <a:r>
                        <a:rPr kumimoji="0" lang="es-ES" sz="1400" b="0" kern="120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50,000 </a:t>
                      </a:r>
                      <a:r>
                        <a:rPr kumimoji="0" lang="es-ES" sz="1400" b="0" kern="120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tons</a:t>
                      </a:r>
                      <a:endParaRPr kumimoji="0" lang="es-ES" sz="1400" b="0" kern="1200" dirty="0" smtClean="0">
                        <a:solidFill>
                          <a:srgbClr val="93222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 anchor="ctr" horzOverflow="overflow"/>
                </a:tc>
              </a:tr>
              <a:tr h="60960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Kotra-Korea Trade Investment Promotion</a:t>
                      </a:r>
                      <a:r>
                        <a:rPr lang="es-ES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Agency</a:t>
                      </a: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Signed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Letter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of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Intent</a:t>
                      </a:r>
                      <a:endParaRPr lang="es-ES" sz="1400" b="0" dirty="0" smtClean="0">
                        <a:solidFill>
                          <a:srgbClr val="932221"/>
                        </a:solidFill>
                        <a:effectLst/>
                        <a:latin typeface="+mn-lt"/>
                      </a:endParaRPr>
                    </a:p>
                  </a:txBody>
                  <a:tcPr marL="66975" marR="66975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Tianjin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Binhai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Harbor Port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Group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Co.,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Ltd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kern="1200" noProof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Signed Letter of Intent</a:t>
                      </a:r>
                    </a:p>
                  </a:txBody>
                  <a:tcPr marL="66975" marR="66975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Shenzhen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FeiMa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Int’l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Supply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Chain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Co.,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Ltd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Signed</a:t>
                      </a:r>
                      <a:r>
                        <a:rPr lang="es-ES_tradnl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Letter</a:t>
                      </a:r>
                      <a:r>
                        <a:rPr lang="es-ES_tradnl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of </a:t>
                      </a:r>
                      <a:r>
                        <a:rPr lang="es-ES_tradnl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Intent</a:t>
                      </a:r>
                      <a:endParaRPr lang="es-ES_tradnl" sz="1400" b="0" dirty="0" smtClean="0">
                        <a:solidFill>
                          <a:srgbClr val="932221"/>
                        </a:solidFill>
                        <a:effectLst/>
                        <a:latin typeface="+mn-lt"/>
                      </a:endParaRPr>
                    </a:p>
                  </a:txBody>
                  <a:tcPr marL="66975" marR="66975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New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World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Resources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Group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Ltd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Signed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Letter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of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Intent</a:t>
                      </a:r>
                      <a:endParaRPr lang="es-ES" sz="1400" b="0" dirty="0" smtClean="0">
                        <a:solidFill>
                          <a:srgbClr val="932221"/>
                        </a:solidFill>
                        <a:effectLst/>
                        <a:latin typeface="+mn-lt"/>
                      </a:endParaRPr>
                    </a:p>
                  </a:txBody>
                  <a:tcPr marL="66975" marR="66975" marT="0" marB="0" anchor="ctr"/>
                </a:tc>
              </a:tr>
              <a:tr h="45501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Wuhang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Steel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Terms</a:t>
                      </a: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under</a:t>
                      </a: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discussion</a:t>
                      </a:r>
                      <a:endParaRPr lang="es-ES_tradnl" sz="1400" b="0" baseline="0" dirty="0" smtClean="0">
                        <a:solidFill>
                          <a:srgbClr val="932221"/>
                        </a:solidFill>
                        <a:effectLst/>
                        <a:latin typeface="+mn-lt"/>
                      </a:endParaRPr>
                    </a:p>
                  </a:txBody>
                  <a:tcPr marL="66975" marR="66975" marT="0" marB="0" anchor="ctr"/>
                </a:tc>
              </a:tr>
              <a:tr h="37881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Hainan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Zhonghai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Mining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Industry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Co.,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Ltd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Terms</a:t>
                      </a: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under</a:t>
                      </a: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discussion</a:t>
                      </a:r>
                      <a:endParaRPr lang="es-ES_tradnl" sz="1400" b="0" baseline="0" dirty="0" smtClean="0">
                        <a:solidFill>
                          <a:srgbClr val="932221"/>
                        </a:solidFill>
                        <a:effectLst/>
                        <a:latin typeface="+mn-lt"/>
                      </a:endParaRPr>
                    </a:p>
                  </a:txBody>
                  <a:tcPr marL="66975" marR="66975" marT="0" marB="0" anchor="ctr"/>
                </a:tc>
              </a:tr>
              <a:tr h="37881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AT&amp;M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Int’l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Trading Co.,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Ltd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Terms</a:t>
                      </a: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under</a:t>
                      </a: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discussion</a:t>
                      </a:r>
                      <a:endParaRPr lang="es-ES_tradnl" sz="1400" b="0" baseline="0" dirty="0" smtClean="0">
                        <a:solidFill>
                          <a:srgbClr val="932221"/>
                        </a:solidFill>
                        <a:effectLst/>
                        <a:latin typeface="+mn-lt"/>
                      </a:endParaRPr>
                    </a:p>
                  </a:txBody>
                  <a:tcPr marL="66975" marR="66975" marT="0" marB="0" anchor="ctr"/>
                </a:tc>
              </a:tr>
              <a:tr h="37881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Wuhan 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Iron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&amp; Steel (</a:t>
                      </a:r>
                      <a:r>
                        <a:rPr lang="es-ES" sz="1400" b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Group</a:t>
                      </a:r>
                      <a:r>
                        <a:rPr lang="es-ES" sz="1400" b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) Co.</a:t>
                      </a:r>
                      <a:endParaRPr lang="es-ES" sz="1400" b="0" dirty="0">
                        <a:solidFill>
                          <a:srgbClr val="93222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975" marR="6697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Terms</a:t>
                      </a: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under</a:t>
                      </a:r>
                      <a:r>
                        <a:rPr lang="es-ES_tradnl" sz="1400" b="0" baseline="0" dirty="0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s-ES_tradnl" sz="1400" b="0" baseline="0" dirty="0" err="1" smtClean="0">
                          <a:solidFill>
                            <a:srgbClr val="932221"/>
                          </a:solidFill>
                          <a:effectLst/>
                          <a:latin typeface="+mn-lt"/>
                        </a:rPr>
                        <a:t>discussion</a:t>
                      </a:r>
                      <a:endParaRPr lang="es-ES_tradnl" sz="1400" b="0" baseline="0" dirty="0" smtClean="0">
                        <a:solidFill>
                          <a:srgbClr val="932221"/>
                        </a:solidFill>
                        <a:effectLst/>
                        <a:latin typeface="+mn-lt"/>
                      </a:endParaRPr>
                    </a:p>
                  </a:txBody>
                  <a:tcPr marL="66975" marR="6697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7882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chemeClr val="bg1"/>
                </a:solidFill>
              </a:rPr>
              <a:t>Summary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rgbClr val="EB7777"/>
                </a:solidFill>
              </a:rPr>
              <a:t>MEXFER – MFGIC S.A. de C.V.</a:t>
            </a:r>
            <a:endParaRPr lang="en-US" dirty="0">
              <a:solidFill>
                <a:srgbClr val="EB7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770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932221"/>
                </a:solidFill>
              </a:rPr>
              <a:t>Summary</a:t>
            </a:r>
            <a:endParaRPr lang="en-US" dirty="0">
              <a:solidFill>
                <a:srgbClr val="9322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AA4C4C"/>
                </a:solidFill>
              </a:rPr>
              <a:t>Competent Core Team</a:t>
            </a:r>
          </a:p>
          <a:p>
            <a:r>
              <a:rPr lang="en-US" sz="2400" dirty="0" smtClean="0">
                <a:solidFill>
                  <a:srgbClr val="AA4C4C"/>
                </a:solidFill>
              </a:rPr>
              <a:t>Knowledge of Mining Process &amp; International Trade</a:t>
            </a:r>
          </a:p>
          <a:p>
            <a:r>
              <a:rPr lang="en-US" sz="2400" dirty="0" smtClean="0">
                <a:solidFill>
                  <a:srgbClr val="AA4C4C"/>
                </a:solidFill>
              </a:rPr>
              <a:t>Clear Rights to Develop the Mines &amp; Commercialize the Minerals</a:t>
            </a:r>
          </a:p>
          <a:p>
            <a:r>
              <a:rPr lang="en-US" sz="2400" dirty="0" smtClean="0">
                <a:solidFill>
                  <a:srgbClr val="AA4C4C"/>
                </a:solidFill>
              </a:rPr>
              <a:t>Excellent Strategic Relationships</a:t>
            </a:r>
          </a:p>
          <a:p>
            <a:r>
              <a:rPr lang="en-US" sz="2400" dirty="0" smtClean="0">
                <a:solidFill>
                  <a:srgbClr val="AA4C4C"/>
                </a:solidFill>
              </a:rPr>
              <a:t>Strong, Steady Worldwide </a:t>
            </a:r>
            <a:r>
              <a:rPr lang="en-US" sz="2200" dirty="0" smtClean="0">
                <a:solidFill>
                  <a:srgbClr val="AA4C4C"/>
                </a:solidFill>
              </a:rPr>
              <a:t>Demand</a:t>
            </a:r>
            <a:r>
              <a:rPr lang="en-US" sz="2400" dirty="0" smtClean="0">
                <a:solidFill>
                  <a:srgbClr val="AA4C4C"/>
                </a:solidFill>
              </a:rPr>
              <a:t> for Manganese</a:t>
            </a:r>
          </a:p>
        </p:txBody>
      </p:sp>
    </p:spTree>
    <p:extLst>
      <p:ext uri="{BB962C8B-B14F-4D97-AF65-F5344CB8AC3E}">
        <p14:creationId xmlns:p14="http://schemas.microsoft.com/office/powerpoint/2010/main" xmlns="" val="385692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5541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7316</TotalTime>
  <Words>1400</Words>
  <Application>Microsoft Office PowerPoint</Application>
  <PresentationFormat>Presentación en pantalla (4:3)</PresentationFormat>
  <Paragraphs>334</Paragraphs>
  <Slides>30</Slides>
  <Notes>28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Office Theme</vt:lpstr>
      <vt:lpstr>Diapositiva 1</vt:lpstr>
      <vt:lpstr>Diapositiva 2</vt:lpstr>
      <vt:lpstr>Agenda</vt:lpstr>
      <vt:lpstr>Who We Are</vt:lpstr>
      <vt:lpstr>About Mexfer</vt:lpstr>
      <vt:lpstr>Professional Team</vt:lpstr>
      <vt:lpstr>Advisory Team</vt:lpstr>
      <vt:lpstr>Key Relationships</vt:lpstr>
      <vt:lpstr>Key Relationships</vt:lpstr>
      <vt:lpstr>The mining industry</vt:lpstr>
      <vt:lpstr>The Mining Industry in México</vt:lpstr>
      <vt:lpstr>Manganese Production in Mexico</vt:lpstr>
      <vt:lpstr>Manganese</vt:lpstr>
      <vt:lpstr>Manganese</vt:lpstr>
      <vt:lpstr>Mexfer’s mines</vt:lpstr>
      <vt:lpstr>Location of Mexfer’s Mines</vt:lpstr>
      <vt:lpstr>Mexfer’s Mines</vt:lpstr>
      <vt:lpstr>Mexfer’s Mines</vt:lpstr>
      <vt:lpstr>Specifications of Mines</vt:lpstr>
      <vt:lpstr>Specifications of Mines</vt:lpstr>
      <vt:lpstr>Comparison of Mines in the Region</vt:lpstr>
      <vt:lpstr>Mexfer’s ENTERPRISE</vt:lpstr>
      <vt:lpstr>Our Process</vt:lpstr>
      <vt:lpstr>Strategic Alliances</vt:lpstr>
      <vt:lpstr>Logística Integral en Transportación</vt:lpstr>
      <vt:lpstr>El Ejido, Local Agrarian Community</vt:lpstr>
      <vt:lpstr>Business Development</vt:lpstr>
      <vt:lpstr>Summary</vt:lpstr>
      <vt:lpstr>Summary</vt:lpstr>
      <vt:lpstr>Diapositiva 30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Marco Luna</dc:creator>
  <cp:lastModifiedBy>Angel</cp:lastModifiedBy>
  <cp:revision>349</cp:revision>
  <cp:lastPrinted>2011-05-25T14:27:20Z</cp:lastPrinted>
  <dcterms:created xsi:type="dcterms:W3CDTF">2011-04-05T06:02:46Z</dcterms:created>
  <dcterms:modified xsi:type="dcterms:W3CDTF">2011-06-22T00:08:03Z</dcterms:modified>
</cp:coreProperties>
</file>