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57" r:id="rId2"/>
  </p:sldIdLst>
  <p:sldSz cx="6858000" cy="9144000" type="screen4x3"/>
  <p:notesSz cx="7104063" cy="10234613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5A62A"/>
    <a:srgbClr val="4EBE30"/>
    <a:srgbClr val="FFFF66"/>
    <a:srgbClr val="49015F"/>
    <a:srgbClr val="6600CC"/>
    <a:srgbClr val="C09700"/>
    <a:srgbClr val="3B3B3B"/>
    <a:srgbClr val="1E1C1E"/>
    <a:srgbClr val="3A3A3C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D7AC3CCA-C797-4891-BE02-D94E43425B78}" styleName="보통 스타일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  <a:tblStyle styleId="{69CF1AB2-1976-4502-BF36-3FF5EA218861}" styleName="보통 스타일 4 - 강조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2D5ABB26-0587-4C30-8999-92F81FD0307C}" styleName="스타일 없음, 눈금 없음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426" autoAdjust="0"/>
    <p:restoredTop sz="94660"/>
  </p:normalViewPr>
  <p:slideViewPr>
    <p:cSldViewPr>
      <p:cViewPr>
        <p:scale>
          <a:sx n="95" d="100"/>
          <a:sy n="95" d="100"/>
        </p:scale>
        <p:origin x="-1188" y="1530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3078427" cy="511731"/>
          </a:xfrm>
          <a:prstGeom prst="rect">
            <a:avLst/>
          </a:prstGeom>
        </p:spPr>
        <p:txBody>
          <a:bodyPr vert="horz" lIns="94796" tIns="47398" rIns="94796" bIns="47398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4023993" y="0"/>
            <a:ext cx="3078427" cy="511731"/>
          </a:xfrm>
          <a:prstGeom prst="rect">
            <a:avLst/>
          </a:prstGeom>
        </p:spPr>
        <p:txBody>
          <a:bodyPr vert="horz" lIns="94796" tIns="47398" rIns="94796" bIns="47398" rtlCol="0"/>
          <a:lstStyle>
            <a:lvl1pPr algn="r">
              <a:defRPr sz="1200"/>
            </a:lvl1pPr>
          </a:lstStyle>
          <a:p>
            <a:fld id="{DDA701BD-D336-4C46-BB98-7600F29A80F9}" type="datetimeFigureOut">
              <a:rPr lang="ko-KR" altLang="en-US" smtClean="0"/>
              <a:pPr/>
              <a:t>2017-06-08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2112963" y="768350"/>
            <a:ext cx="2878137" cy="383698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4796" tIns="47398" rIns="94796" bIns="47398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710407" y="4861442"/>
            <a:ext cx="5683250" cy="4605576"/>
          </a:xfrm>
          <a:prstGeom prst="rect">
            <a:avLst/>
          </a:prstGeom>
        </p:spPr>
        <p:txBody>
          <a:bodyPr vert="horz" lIns="94796" tIns="47398" rIns="94796" bIns="47398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1" y="9721106"/>
            <a:ext cx="3078427" cy="511731"/>
          </a:xfrm>
          <a:prstGeom prst="rect">
            <a:avLst/>
          </a:prstGeom>
        </p:spPr>
        <p:txBody>
          <a:bodyPr vert="horz" lIns="94796" tIns="47398" rIns="94796" bIns="47398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4023993" y="9721106"/>
            <a:ext cx="3078427" cy="511731"/>
          </a:xfrm>
          <a:prstGeom prst="rect">
            <a:avLst/>
          </a:prstGeom>
        </p:spPr>
        <p:txBody>
          <a:bodyPr vert="horz" lIns="94796" tIns="47398" rIns="94796" bIns="47398" rtlCol="0" anchor="b"/>
          <a:lstStyle>
            <a:lvl1pPr algn="r">
              <a:defRPr sz="1200"/>
            </a:lvl1pPr>
          </a:lstStyle>
          <a:p>
            <a:fld id="{533A2B7E-DC99-4D30-9FC9-F59521B06E0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3A2B7E-DC99-4D30-9FC9-F59521B06E08}" type="slidenum">
              <a:rPr lang="ko-KR" altLang="en-US" smtClean="0"/>
              <a:pPr/>
              <a:t>1</a:t>
            </a:fld>
            <a:endParaRPr lang="ko-KR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514350" y="2840568"/>
            <a:ext cx="5829300" cy="196003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2B95AB-FB15-42F6-8CA7-98837238FC02}" type="datetimeFigureOut">
              <a:rPr lang="ko-KR" altLang="en-US" smtClean="0"/>
              <a:pPr/>
              <a:t>2017-06-08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05BE8-7CC8-49C6-B8DC-B532CCC3563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2B95AB-FB15-42F6-8CA7-98837238FC02}" type="datetimeFigureOut">
              <a:rPr lang="ko-KR" altLang="en-US" smtClean="0"/>
              <a:pPr/>
              <a:t>2017-06-08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05BE8-7CC8-49C6-B8DC-B532CCC3563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41735" y="3875618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2B95AB-FB15-42F6-8CA7-98837238FC02}" type="datetimeFigureOut">
              <a:rPr lang="ko-KR" altLang="en-US" smtClean="0"/>
              <a:pPr/>
              <a:t>2017-06-08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05BE8-7CC8-49C6-B8DC-B532CCC3563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257175" y="2844800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2628900" y="2844800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2B95AB-FB15-42F6-8CA7-98837238FC02}" type="datetimeFigureOut">
              <a:rPr lang="ko-KR" altLang="en-US" smtClean="0"/>
              <a:pPr/>
              <a:t>2017-06-08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05BE8-7CC8-49C6-B8DC-B532CCC3563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</p:spPr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900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2900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3483769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3483769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2B95AB-FB15-42F6-8CA7-98837238FC02}" type="datetimeFigureOut">
              <a:rPr lang="ko-KR" altLang="en-US" smtClean="0"/>
              <a:pPr/>
              <a:t>2017-06-08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05BE8-7CC8-49C6-B8DC-B532CCC3563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2B95AB-FB15-42F6-8CA7-98837238FC02}" type="datetimeFigureOut">
              <a:rPr lang="ko-KR" altLang="en-US" smtClean="0"/>
              <a:pPr/>
              <a:t>2017-06-08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05BE8-7CC8-49C6-B8DC-B532CCC3563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2B95AB-FB15-42F6-8CA7-98837238FC02}" type="datetimeFigureOut">
              <a:rPr lang="ko-KR" altLang="en-US" smtClean="0"/>
              <a:pPr/>
              <a:t>2017-06-08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05BE8-7CC8-49C6-B8DC-B532CCC3563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900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681287" y="364067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342900" y="1913467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2B95AB-FB15-42F6-8CA7-98837238FC02}" type="datetimeFigureOut">
              <a:rPr lang="ko-KR" altLang="en-US" smtClean="0"/>
              <a:pPr/>
              <a:t>2017-06-08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05BE8-7CC8-49C6-B8DC-B532CCC3563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344216" y="6400800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344216" y="7156451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2B95AB-FB15-42F6-8CA7-98837238FC02}" type="datetimeFigureOut">
              <a:rPr lang="ko-KR" altLang="en-US" smtClean="0"/>
              <a:pPr/>
              <a:t>2017-06-08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05BE8-7CC8-49C6-B8DC-B532CCC3563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2B95AB-FB15-42F6-8CA7-98837238FC02}" type="datetimeFigureOut">
              <a:rPr lang="ko-KR" altLang="en-US" smtClean="0"/>
              <a:pPr/>
              <a:t>2017-06-08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05BE8-7CC8-49C6-B8DC-B532CCC3563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3729037" y="488951"/>
            <a:ext cx="1157288" cy="10401300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257175" y="488951"/>
            <a:ext cx="3357563" cy="10401300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2B95AB-FB15-42F6-8CA7-98837238FC02}" type="datetimeFigureOut">
              <a:rPr lang="ko-KR" altLang="en-US" smtClean="0"/>
              <a:pPr/>
              <a:t>2017-06-08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05BE8-7CC8-49C6-B8DC-B532CCC3563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900" y="2133601"/>
            <a:ext cx="6172200" cy="60346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342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2B95AB-FB15-42F6-8CA7-98837238FC02}" type="datetimeFigureOut">
              <a:rPr lang="ko-KR" altLang="en-US" smtClean="0"/>
              <a:pPr/>
              <a:t>2017-06-08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2343150" y="8475134"/>
            <a:ext cx="21717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4914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3805BE8-7CC8-49C6-B8DC-B532CCC3563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../media/image1.png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jpeg"/><Relationship Id="rId5" Type="http://schemas.openxmlformats.org/officeDocument/2006/relationships/image" Target="../media/image2.jpeg"/><Relationship Id="rId4" Type="http://schemas.openxmlformats.org/officeDocument/2006/relationships/hyperlink" Target="mailto:John.k@koima.or.kr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0" y="0"/>
            <a:ext cx="6858000" cy="857224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0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pic>
        <p:nvPicPr>
          <p:cNvPr id="1027" name="Picture 3" descr="C:\Users\user\Desktop\코이마-로고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22028" y="0"/>
            <a:ext cx="1435972" cy="857224"/>
          </a:xfrm>
          <a:prstGeom prst="rect">
            <a:avLst/>
          </a:prstGeom>
          <a:noFill/>
        </p:spPr>
      </p:pic>
      <p:cxnSp>
        <p:nvCxnSpPr>
          <p:cNvPr id="27" name="직선 연결선 26"/>
          <p:cNvCxnSpPr/>
          <p:nvPr/>
        </p:nvCxnSpPr>
        <p:spPr>
          <a:xfrm>
            <a:off x="0" y="1907704"/>
            <a:ext cx="6309320" cy="0"/>
          </a:xfrm>
          <a:prstGeom prst="line">
            <a:avLst/>
          </a:prstGeom>
          <a:ln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직선 연결선 35"/>
          <p:cNvCxnSpPr/>
          <p:nvPr/>
        </p:nvCxnSpPr>
        <p:spPr>
          <a:xfrm>
            <a:off x="0" y="3131840"/>
            <a:ext cx="6309320" cy="0"/>
          </a:xfrm>
          <a:prstGeom prst="line">
            <a:avLst/>
          </a:prstGeom>
          <a:ln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TextBox 38"/>
          <p:cNvSpPr txBox="1"/>
          <p:nvPr/>
        </p:nvSpPr>
        <p:spPr>
          <a:xfrm>
            <a:off x="2000240" y="8501090"/>
            <a:ext cx="288732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b="1" dirty="0" smtClean="0"/>
              <a:t>한국수입협회 회장 신명진</a:t>
            </a:r>
            <a:endParaRPr lang="en-US" altLang="ko-KR" b="1" dirty="0" smtClean="0"/>
          </a:p>
        </p:txBody>
      </p:sp>
      <p:sp>
        <p:nvSpPr>
          <p:cNvPr id="19" name="직사각형 18"/>
          <p:cNvSpPr/>
          <p:nvPr/>
        </p:nvSpPr>
        <p:spPr>
          <a:xfrm>
            <a:off x="0" y="8929718"/>
            <a:ext cx="6381328" cy="21428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20" name="직사각형 19"/>
          <p:cNvSpPr/>
          <p:nvPr/>
        </p:nvSpPr>
        <p:spPr>
          <a:xfrm>
            <a:off x="6381328" y="8929718"/>
            <a:ext cx="476672" cy="214282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4" name="TextBox 23"/>
          <p:cNvSpPr txBox="1"/>
          <p:nvPr/>
        </p:nvSpPr>
        <p:spPr>
          <a:xfrm>
            <a:off x="260648" y="3131841"/>
            <a:ext cx="6408712" cy="50629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ko-KR" altLang="en-US" sz="1300" b="1" dirty="0" smtClean="0">
                <a:solidFill>
                  <a:schemeClr val="accent2">
                    <a:lumMod val="75000"/>
                  </a:schemeClr>
                </a:solidFill>
                <a:latin typeface="HY강B" pitchFamily="18" charset="-127"/>
                <a:ea typeface="HY강B" pitchFamily="18" charset="-127"/>
              </a:rPr>
              <a:t> </a:t>
            </a:r>
            <a:r>
              <a:rPr lang="ko-KR" altLang="en-US" sz="1300" b="1" dirty="0" smtClean="0">
                <a:solidFill>
                  <a:schemeClr val="accent2">
                    <a:lumMod val="75000"/>
                  </a:schemeClr>
                </a:solidFill>
                <a:latin typeface="+mj-lt"/>
                <a:ea typeface="HY강B" pitchFamily="18" charset="-127"/>
              </a:rPr>
              <a:t>장소 </a:t>
            </a:r>
            <a:r>
              <a:rPr lang="en-US" altLang="ko-KR" sz="1300" b="1" dirty="0" smtClean="0">
                <a:solidFill>
                  <a:schemeClr val="accent2">
                    <a:lumMod val="75000"/>
                  </a:schemeClr>
                </a:solidFill>
                <a:latin typeface="+mj-lt"/>
                <a:ea typeface="HY강B" pitchFamily="18" charset="-127"/>
              </a:rPr>
              <a:t>: </a:t>
            </a:r>
            <a:r>
              <a:rPr lang="en-US" altLang="ko-KR" sz="1400" b="1" dirty="0" smtClean="0">
                <a:ln w="18415" cmpd="sng">
                  <a:noFill/>
                  <a:prstDash val="solid"/>
                </a:ln>
                <a:latin typeface="+mj-lt"/>
                <a:ea typeface="HY강B" pitchFamily="18" charset="-127"/>
              </a:rPr>
              <a:t>Hall B : 2017 </a:t>
            </a:r>
            <a:r>
              <a:rPr lang="ko-KR" altLang="en-US" sz="1400" b="1" dirty="0" smtClean="0">
                <a:ln w="18415" cmpd="sng">
                  <a:noFill/>
                  <a:prstDash val="solid"/>
                </a:ln>
                <a:latin typeface="+mj-lt"/>
                <a:ea typeface="HY강B" pitchFamily="18" charset="-127"/>
              </a:rPr>
              <a:t>수입상품 전시회</a:t>
            </a:r>
            <a:r>
              <a:rPr lang="en-US" altLang="ko-KR" sz="1400" b="1" dirty="0" smtClean="0">
                <a:ln w="18415" cmpd="sng">
                  <a:noFill/>
                  <a:prstDash val="solid"/>
                </a:ln>
                <a:latin typeface="+mj-lt"/>
                <a:ea typeface="HY강B" pitchFamily="18" charset="-127"/>
              </a:rPr>
              <a:t>(Import Goods Fair)</a:t>
            </a:r>
          </a:p>
          <a:p>
            <a:pPr>
              <a:buFont typeface="Arial" pitchFamily="34" charset="0"/>
              <a:buChar char="•"/>
            </a:pPr>
            <a:r>
              <a:rPr lang="en-US" altLang="ko-KR" sz="1400" b="1" dirty="0" smtClean="0">
                <a:ln w="18415" cmpd="sng">
                  <a:noFill/>
                  <a:prstDash val="solid"/>
                </a:ln>
                <a:solidFill>
                  <a:srgbClr val="0070C0"/>
                </a:solidFill>
                <a:latin typeface="+mj-lt"/>
                <a:ea typeface="HY강B" pitchFamily="18" charset="-127"/>
              </a:rPr>
              <a:t>         *</a:t>
            </a:r>
            <a:r>
              <a:rPr lang="ko-KR" altLang="en-US" sz="1400" b="1" dirty="0" smtClean="0">
                <a:ln w="18415" cmpd="sng">
                  <a:noFill/>
                  <a:prstDash val="solid"/>
                </a:ln>
                <a:solidFill>
                  <a:srgbClr val="0070C0"/>
                </a:solidFill>
                <a:latin typeface="+mj-lt"/>
                <a:ea typeface="HY강B" pitchFamily="18" charset="-127"/>
              </a:rPr>
              <a:t>전시장 내 </a:t>
            </a:r>
            <a:r>
              <a:rPr lang="en-US" altLang="ko-KR" sz="1400" b="1" dirty="0" smtClean="0">
                <a:ln w="18415" cmpd="sng">
                  <a:noFill/>
                  <a:prstDash val="solid"/>
                </a:ln>
                <a:solidFill>
                  <a:srgbClr val="0070C0"/>
                </a:solidFill>
                <a:latin typeface="+mj-lt"/>
                <a:ea typeface="HY강B" pitchFamily="18" charset="-127"/>
              </a:rPr>
              <a:t>B2B </a:t>
            </a:r>
            <a:r>
              <a:rPr lang="ko-KR" altLang="en-US" sz="1400" b="1" dirty="0" err="1" smtClean="0">
                <a:ln w="18415" cmpd="sng">
                  <a:noFill/>
                  <a:prstDash val="solid"/>
                </a:ln>
                <a:solidFill>
                  <a:srgbClr val="0070C0"/>
                </a:solidFill>
                <a:latin typeface="+mj-lt"/>
                <a:ea typeface="HY강B" pitchFamily="18" charset="-127"/>
              </a:rPr>
              <a:t>상담장</a:t>
            </a:r>
            <a:endParaRPr lang="en-US" altLang="ko-KR" sz="1200" b="1" dirty="0" smtClean="0">
              <a:ln w="18415" cmpd="sng">
                <a:noFill/>
                <a:prstDash val="solid"/>
              </a:ln>
              <a:solidFill>
                <a:srgbClr val="0070C0"/>
              </a:solidFill>
              <a:latin typeface="+mj-lt"/>
              <a:ea typeface="HY강B" pitchFamily="18" charset="-127"/>
            </a:endParaRPr>
          </a:p>
          <a:p>
            <a:pPr>
              <a:buFont typeface="Arial" pitchFamily="34" charset="0"/>
              <a:buChar char="•"/>
            </a:pPr>
            <a:r>
              <a:rPr lang="ko-KR" altLang="en-US" sz="1300" b="1" dirty="0" smtClean="0">
                <a:solidFill>
                  <a:schemeClr val="accent2">
                    <a:lumMod val="75000"/>
                  </a:schemeClr>
                </a:solidFill>
                <a:latin typeface="+mj-lt"/>
                <a:ea typeface="HY강B" pitchFamily="18" charset="-127"/>
              </a:rPr>
              <a:t> 일시</a:t>
            </a:r>
            <a:r>
              <a:rPr lang="en-US" altLang="ko-KR" sz="1300" b="1" dirty="0" smtClean="0">
                <a:solidFill>
                  <a:schemeClr val="accent2">
                    <a:lumMod val="75000"/>
                  </a:schemeClr>
                </a:solidFill>
                <a:latin typeface="+mj-lt"/>
                <a:ea typeface="HY강B" pitchFamily="18" charset="-127"/>
              </a:rPr>
              <a:t> :  </a:t>
            </a:r>
            <a:r>
              <a:rPr lang="en-US" altLang="ko-KR" sz="1300" dirty="0" smtClean="0">
                <a:latin typeface="+mj-lt"/>
                <a:ea typeface="HY강B" pitchFamily="18" charset="-127"/>
              </a:rPr>
              <a:t>2017. 06. 23(</a:t>
            </a:r>
            <a:r>
              <a:rPr lang="ko-KR" altLang="en-US" sz="1300" dirty="0" smtClean="0">
                <a:latin typeface="+mj-lt"/>
                <a:ea typeface="HY강B" pitchFamily="18" charset="-127"/>
              </a:rPr>
              <a:t>금</a:t>
            </a:r>
            <a:r>
              <a:rPr lang="en-US" altLang="ko-KR" sz="1300" dirty="0" smtClean="0">
                <a:latin typeface="+mj-lt"/>
                <a:ea typeface="HY강B" pitchFamily="18" charset="-127"/>
              </a:rPr>
              <a:t>), 14:00 ~ 16:00</a:t>
            </a:r>
            <a:endParaRPr lang="en-US" altLang="ko-KR" sz="1200" dirty="0" smtClean="0">
              <a:latin typeface="+mj-lt"/>
              <a:ea typeface="HY강B" pitchFamily="18" charset="-127"/>
            </a:endParaRPr>
          </a:p>
          <a:p>
            <a:pPr>
              <a:buFont typeface="Arial" pitchFamily="34" charset="0"/>
              <a:buChar char="•"/>
            </a:pPr>
            <a:r>
              <a:rPr lang="ko-KR" altLang="en-US" sz="1400" b="1" dirty="0" smtClean="0">
                <a:solidFill>
                  <a:schemeClr val="accent2">
                    <a:lumMod val="75000"/>
                  </a:schemeClr>
                </a:solidFill>
                <a:latin typeface="+mj-lt"/>
                <a:ea typeface="HY강B" pitchFamily="18" charset="-127"/>
              </a:rPr>
              <a:t> </a:t>
            </a:r>
            <a:r>
              <a:rPr lang="ko-KR" altLang="en-US" sz="1300" b="1" dirty="0" smtClean="0">
                <a:solidFill>
                  <a:schemeClr val="accent2">
                    <a:lumMod val="75000"/>
                  </a:schemeClr>
                </a:solidFill>
                <a:latin typeface="+mj-lt"/>
                <a:ea typeface="HY강B" pitchFamily="18" charset="-127"/>
              </a:rPr>
              <a:t>참가업체 혜택 </a:t>
            </a:r>
            <a:r>
              <a:rPr lang="en-US" altLang="ko-KR" sz="1300" b="1" dirty="0" smtClean="0">
                <a:solidFill>
                  <a:schemeClr val="accent2">
                    <a:lumMod val="75000"/>
                  </a:schemeClr>
                </a:solidFill>
                <a:latin typeface="+mj-lt"/>
                <a:ea typeface="HY강B" pitchFamily="18" charset="-127"/>
              </a:rPr>
              <a:t>: </a:t>
            </a:r>
            <a:r>
              <a:rPr lang="ko-KR" altLang="en-US" sz="1300" dirty="0" smtClean="0">
                <a:latin typeface="+mj-lt"/>
                <a:ea typeface="HY강B" pitchFamily="18" charset="-127"/>
              </a:rPr>
              <a:t>주차 </a:t>
            </a:r>
            <a:r>
              <a:rPr lang="en-US" altLang="ko-KR" sz="1300" dirty="0" smtClean="0">
                <a:latin typeface="+mj-lt"/>
                <a:ea typeface="HY강B" pitchFamily="18" charset="-127"/>
              </a:rPr>
              <a:t>3</a:t>
            </a:r>
            <a:r>
              <a:rPr lang="ko-KR" altLang="en-US" sz="1300" dirty="0" smtClean="0">
                <a:latin typeface="+mj-lt"/>
                <a:ea typeface="HY강B" pitchFamily="18" charset="-127"/>
              </a:rPr>
              <a:t>시간 지원</a:t>
            </a:r>
            <a:r>
              <a:rPr lang="en-US" altLang="ko-KR" sz="1300" dirty="0" smtClean="0">
                <a:latin typeface="+mj-lt"/>
                <a:ea typeface="HY강B" pitchFamily="18" charset="-127"/>
              </a:rPr>
              <a:t>,</a:t>
            </a:r>
            <a:r>
              <a:rPr lang="ko-KR" altLang="en-US" sz="1300" dirty="0" smtClean="0">
                <a:latin typeface="+mj-lt"/>
                <a:ea typeface="HY강B" pitchFamily="18" charset="-127"/>
              </a:rPr>
              <a:t>통역 지원</a:t>
            </a:r>
            <a:r>
              <a:rPr lang="en-US" altLang="ko-KR" sz="1300" dirty="0" smtClean="0">
                <a:latin typeface="+mj-lt"/>
                <a:ea typeface="HY강B" pitchFamily="18" charset="-127"/>
              </a:rPr>
              <a:t>, </a:t>
            </a:r>
            <a:r>
              <a:rPr lang="ko-KR" altLang="en-US" sz="1300" dirty="0" smtClean="0">
                <a:latin typeface="+mj-lt"/>
                <a:ea typeface="HY강B" pitchFamily="18" charset="-127"/>
              </a:rPr>
              <a:t>점심식사 무료제공</a:t>
            </a:r>
            <a:r>
              <a:rPr lang="en-US" altLang="ko-KR" sz="1300" dirty="0" smtClean="0">
                <a:latin typeface="+mj-lt"/>
                <a:ea typeface="HY강B" pitchFamily="18" charset="-127"/>
              </a:rPr>
              <a:t>, </a:t>
            </a:r>
            <a:r>
              <a:rPr lang="ko-KR" altLang="en-US" sz="1300" dirty="0" smtClean="0">
                <a:latin typeface="+mj-lt"/>
                <a:ea typeface="HY강B" pitchFamily="18" charset="-127"/>
              </a:rPr>
              <a:t>음료 </a:t>
            </a:r>
            <a:r>
              <a:rPr lang="en-US" altLang="ko-KR" sz="1300" dirty="0" smtClean="0">
                <a:latin typeface="+mj-lt"/>
                <a:ea typeface="HY강B" pitchFamily="18" charset="-127"/>
              </a:rPr>
              <a:t>1</a:t>
            </a:r>
            <a:r>
              <a:rPr lang="ko-KR" altLang="en-US" sz="1300" dirty="0" smtClean="0">
                <a:latin typeface="+mj-lt"/>
                <a:ea typeface="HY강B" pitchFamily="18" charset="-127"/>
              </a:rPr>
              <a:t>잔 제공</a:t>
            </a:r>
            <a:r>
              <a:rPr lang="en-US" altLang="ko-KR" sz="1300" b="1" dirty="0" smtClean="0">
                <a:solidFill>
                  <a:srgbClr val="FF0000"/>
                </a:solidFill>
              </a:rPr>
              <a:t> </a:t>
            </a:r>
          </a:p>
          <a:p>
            <a:r>
              <a:rPr lang="en-US" altLang="ko-KR" sz="1300" b="1" dirty="0" smtClean="0">
                <a:solidFill>
                  <a:srgbClr val="FF0000"/>
                </a:solidFill>
              </a:rPr>
              <a:t>                       *</a:t>
            </a:r>
            <a:r>
              <a:rPr lang="en-US" altLang="ko-KR" sz="1100" b="1" dirty="0" smtClean="0">
                <a:solidFill>
                  <a:srgbClr val="FF0000"/>
                </a:solidFill>
              </a:rPr>
              <a:t>1</a:t>
            </a:r>
            <a:r>
              <a:rPr lang="ko-KR" altLang="en-US" sz="1100" b="1" dirty="0" smtClean="0">
                <a:solidFill>
                  <a:srgbClr val="FF0000"/>
                </a:solidFill>
              </a:rPr>
              <a:t>사 </a:t>
            </a:r>
            <a:r>
              <a:rPr lang="en-US" altLang="ko-KR" sz="1100" b="1" dirty="0" smtClean="0">
                <a:solidFill>
                  <a:srgbClr val="FF0000"/>
                </a:solidFill>
              </a:rPr>
              <a:t>1</a:t>
            </a:r>
            <a:r>
              <a:rPr lang="ko-KR" altLang="en-US" sz="1100" b="1" dirty="0" smtClean="0">
                <a:solidFill>
                  <a:srgbClr val="FF0000"/>
                </a:solidFill>
              </a:rPr>
              <a:t>인 혜택</a:t>
            </a:r>
            <a:endParaRPr lang="en-US" altLang="ko-KR" sz="1300" dirty="0" smtClean="0">
              <a:latin typeface="+mj-lt"/>
              <a:ea typeface="HY강B" pitchFamily="18" charset="-127"/>
            </a:endParaRPr>
          </a:p>
          <a:p>
            <a:pPr>
              <a:buFont typeface="Arial" pitchFamily="34" charset="0"/>
              <a:buChar char="•"/>
            </a:pPr>
            <a:r>
              <a:rPr lang="ko-KR" altLang="en-US" sz="1400" b="1" dirty="0" smtClean="0">
                <a:solidFill>
                  <a:schemeClr val="accent2">
                    <a:lumMod val="75000"/>
                  </a:schemeClr>
                </a:solidFill>
                <a:latin typeface="+mj-lt"/>
                <a:ea typeface="HY강B" pitchFamily="18" charset="-127"/>
              </a:rPr>
              <a:t> </a:t>
            </a:r>
            <a:r>
              <a:rPr lang="ko-KR" altLang="en-US" sz="1300" b="1" dirty="0" smtClean="0">
                <a:solidFill>
                  <a:schemeClr val="accent2">
                    <a:lumMod val="75000"/>
                  </a:schemeClr>
                </a:solidFill>
                <a:latin typeface="+mj-lt"/>
                <a:ea typeface="HY강B" pitchFamily="18" charset="-127"/>
              </a:rPr>
              <a:t>신청방법 </a:t>
            </a:r>
            <a:r>
              <a:rPr lang="en-US" altLang="ko-KR" sz="1300" b="1" dirty="0" smtClean="0">
                <a:solidFill>
                  <a:schemeClr val="accent2">
                    <a:lumMod val="75000"/>
                  </a:schemeClr>
                </a:solidFill>
                <a:latin typeface="+mj-lt"/>
                <a:ea typeface="HY강B" pitchFamily="18" charset="-127"/>
              </a:rPr>
              <a:t>: </a:t>
            </a:r>
            <a:r>
              <a:rPr lang="ko-KR" altLang="en-US" sz="1300" b="1" dirty="0" smtClean="0">
                <a:solidFill>
                  <a:schemeClr val="accent2">
                    <a:lumMod val="75000"/>
                  </a:schemeClr>
                </a:solidFill>
                <a:latin typeface="+mj-lt"/>
                <a:ea typeface="HY강B" pitchFamily="18" charset="-127"/>
              </a:rPr>
              <a:t>하단의 참가업체 정보를 기입하여 담당자 </a:t>
            </a:r>
            <a:r>
              <a:rPr lang="en-US" altLang="ko-KR" sz="1300" b="1" dirty="0" smtClean="0">
                <a:solidFill>
                  <a:schemeClr val="accent2">
                    <a:lumMod val="75000"/>
                  </a:schemeClr>
                </a:solidFill>
                <a:latin typeface="+mj-lt"/>
                <a:ea typeface="HY강B" pitchFamily="18" charset="-127"/>
              </a:rPr>
              <a:t>E-mail</a:t>
            </a:r>
            <a:r>
              <a:rPr lang="ko-KR" altLang="en-US" sz="1300" b="1" dirty="0" smtClean="0">
                <a:solidFill>
                  <a:schemeClr val="accent2">
                    <a:lumMod val="75000"/>
                  </a:schemeClr>
                </a:solidFill>
                <a:latin typeface="+mj-lt"/>
                <a:ea typeface="HY강B" pitchFamily="18" charset="-127"/>
              </a:rPr>
              <a:t>로 접수  </a:t>
            </a:r>
            <a:endParaRPr lang="en-US" altLang="ko-KR" sz="1300" b="1" dirty="0" smtClean="0">
              <a:solidFill>
                <a:schemeClr val="accent2">
                  <a:lumMod val="75000"/>
                </a:schemeClr>
              </a:solidFill>
              <a:latin typeface="+mj-lt"/>
              <a:ea typeface="HY강B" pitchFamily="18" charset="-127"/>
            </a:endParaRPr>
          </a:p>
          <a:p>
            <a:r>
              <a:rPr lang="en-US" altLang="ko-KR" sz="1300" dirty="0" smtClean="0">
                <a:latin typeface="+mj-lt"/>
                <a:ea typeface="HY강B" pitchFamily="18" charset="-127"/>
              </a:rPr>
              <a:t>                </a:t>
            </a:r>
            <a:r>
              <a:rPr lang="ko-KR" altLang="en-US" sz="1300" dirty="0" smtClean="0">
                <a:latin typeface="+mj-lt"/>
                <a:ea typeface="HY강B" pitchFamily="18" charset="-127"/>
              </a:rPr>
              <a:t>담당자</a:t>
            </a:r>
            <a:r>
              <a:rPr lang="en-US" altLang="ko-KR" sz="1300" dirty="0" smtClean="0">
                <a:latin typeface="+mj-lt"/>
                <a:ea typeface="HY강B" pitchFamily="18" charset="-127"/>
              </a:rPr>
              <a:t>: </a:t>
            </a:r>
            <a:r>
              <a:rPr lang="ko-KR" altLang="en-US" sz="1300" dirty="0" smtClean="0">
                <a:latin typeface="+mj-lt"/>
                <a:ea typeface="HY강B" pitchFamily="18" charset="-127"/>
              </a:rPr>
              <a:t>강성훈 실장</a:t>
            </a:r>
            <a:r>
              <a:rPr lang="en-US" altLang="ko-KR" sz="1300" dirty="0" smtClean="0">
                <a:latin typeface="+mj-lt"/>
                <a:ea typeface="HY강B" pitchFamily="18" charset="-127"/>
              </a:rPr>
              <a:t>, </a:t>
            </a:r>
            <a:r>
              <a:rPr lang="ko-KR" altLang="en-US" sz="1300" dirty="0" smtClean="0">
                <a:latin typeface="+mj-lt"/>
                <a:ea typeface="HY강B" pitchFamily="18" charset="-127"/>
              </a:rPr>
              <a:t>곽윤석 대리</a:t>
            </a:r>
            <a:r>
              <a:rPr lang="en-US" altLang="ko-KR" sz="1300" dirty="0" smtClean="0">
                <a:latin typeface="+mj-lt"/>
                <a:ea typeface="HY강B" pitchFamily="18" charset="-127"/>
              </a:rPr>
              <a:t>, </a:t>
            </a:r>
            <a:r>
              <a:rPr lang="ko-KR" altLang="en-US" sz="1300" dirty="0" smtClean="0">
                <a:latin typeface="+mj-lt"/>
                <a:ea typeface="HY강B" pitchFamily="18" charset="-127"/>
              </a:rPr>
              <a:t>이수민 연구원</a:t>
            </a:r>
            <a:endParaRPr lang="en-US" altLang="ko-KR" sz="1300" dirty="0" smtClean="0">
              <a:latin typeface="+mj-lt"/>
              <a:ea typeface="HY강B" pitchFamily="18" charset="-127"/>
            </a:endParaRPr>
          </a:p>
          <a:p>
            <a:r>
              <a:rPr lang="en-US" altLang="ko-KR" sz="1100" dirty="0" smtClean="0">
                <a:latin typeface="+mj-lt"/>
                <a:ea typeface="HY강B" pitchFamily="18" charset="-127"/>
              </a:rPr>
              <a:t>                   (E-Mail. j</a:t>
            </a:r>
            <a:r>
              <a:rPr lang="en-US" altLang="ko-KR" sz="1100" dirty="0" smtClean="0">
                <a:latin typeface="+mj-lt"/>
                <a:ea typeface="HY강B" pitchFamily="18" charset="-127"/>
                <a:hlinkClick r:id="rId4"/>
              </a:rPr>
              <a:t>ohn.k@koima.or.kr</a:t>
            </a:r>
            <a:r>
              <a:rPr lang="en-US" altLang="ko-KR" sz="1100" dirty="0" smtClean="0">
                <a:latin typeface="+mj-lt"/>
                <a:ea typeface="HY강B" pitchFamily="18" charset="-127"/>
              </a:rPr>
              <a:t>, soomlee@koima.or.kr </a:t>
            </a:r>
            <a:r>
              <a:rPr lang="en-US" altLang="ko-KR" sz="1100" dirty="0" smtClean="0">
                <a:ea typeface="HY강B" pitchFamily="18" charset="-127"/>
              </a:rPr>
              <a:t>FAX. 02-749-1830</a:t>
            </a:r>
            <a:endParaRPr lang="en-US" altLang="ko-KR" sz="1100" dirty="0" smtClean="0">
              <a:latin typeface="HY강B" pitchFamily="18" charset="-127"/>
              <a:ea typeface="HY강B" pitchFamily="18" charset="-127"/>
            </a:endParaRPr>
          </a:p>
          <a:p>
            <a:pPr>
              <a:lnSpc>
                <a:spcPct val="150000"/>
              </a:lnSpc>
            </a:pPr>
            <a:endParaRPr lang="en-US" altLang="ko-KR" sz="1500" dirty="0" smtClean="0">
              <a:solidFill>
                <a:schemeClr val="accent2">
                  <a:lumMod val="75000"/>
                </a:schemeClr>
              </a:solidFill>
              <a:latin typeface="HY강B" pitchFamily="18" charset="-127"/>
              <a:ea typeface="HY강B" pitchFamily="18" charset="-127"/>
            </a:endParaRPr>
          </a:p>
          <a:p>
            <a:pPr>
              <a:lnSpc>
                <a:spcPct val="150000"/>
              </a:lnSpc>
            </a:pPr>
            <a:endParaRPr lang="en-US" altLang="ko-KR" sz="1500" dirty="0" smtClean="0">
              <a:solidFill>
                <a:schemeClr val="accent2">
                  <a:lumMod val="75000"/>
                </a:schemeClr>
              </a:solidFill>
              <a:latin typeface="HY강B" pitchFamily="18" charset="-127"/>
              <a:ea typeface="HY강B" pitchFamily="18" charset="-127"/>
            </a:endParaRPr>
          </a:p>
          <a:p>
            <a:pPr>
              <a:lnSpc>
                <a:spcPct val="150000"/>
              </a:lnSpc>
            </a:pPr>
            <a:endParaRPr lang="en-US" altLang="ko-KR" sz="1500" dirty="0" smtClean="0">
              <a:solidFill>
                <a:schemeClr val="accent2">
                  <a:lumMod val="75000"/>
                </a:schemeClr>
              </a:solidFill>
              <a:latin typeface="HY강B" pitchFamily="18" charset="-127"/>
              <a:ea typeface="HY강B" pitchFamily="18" charset="-127"/>
            </a:endParaRPr>
          </a:p>
          <a:p>
            <a:pPr>
              <a:lnSpc>
                <a:spcPct val="150000"/>
              </a:lnSpc>
            </a:pPr>
            <a:endParaRPr lang="en-US" altLang="ko-KR" sz="1500" dirty="0" smtClean="0">
              <a:solidFill>
                <a:schemeClr val="accent2">
                  <a:lumMod val="75000"/>
                </a:schemeClr>
              </a:solidFill>
              <a:latin typeface="HY강B" pitchFamily="18" charset="-127"/>
              <a:ea typeface="HY강B" pitchFamily="18" charset="-127"/>
            </a:endParaRPr>
          </a:p>
          <a:p>
            <a:pPr>
              <a:lnSpc>
                <a:spcPct val="150000"/>
              </a:lnSpc>
            </a:pPr>
            <a:endParaRPr lang="en-US" altLang="ko-KR" sz="1500" dirty="0" smtClean="0">
              <a:solidFill>
                <a:schemeClr val="accent2">
                  <a:lumMod val="75000"/>
                </a:schemeClr>
              </a:solidFill>
              <a:latin typeface="HY강B" pitchFamily="18" charset="-127"/>
              <a:ea typeface="HY강B" pitchFamily="18" charset="-127"/>
            </a:endParaRPr>
          </a:p>
          <a:p>
            <a:pPr>
              <a:lnSpc>
                <a:spcPct val="150000"/>
              </a:lnSpc>
            </a:pPr>
            <a:endParaRPr lang="en-US" altLang="ko-KR" sz="1500" dirty="0" smtClean="0">
              <a:solidFill>
                <a:schemeClr val="accent2">
                  <a:lumMod val="75000"/>
                </a:schemeClr>
              </a:solidFill>
              <a:latin typeface="HY강B" pitchFamily="18" charset="-127"/>
              <a:ea typeface="HY강B" pitchFamily="18" charset="-127"/>
            </a:endParaRPr>
          </a:p>
          <a:p>
            <a:pPr>
              <a:lnSpc>
                <a:spcPct val="150000"/>
              </a:lnSpc>
            </a:pPr>
            <a:endParaRPr lang="en-US" altLang="ko-KR" sz="1500" dirty="0" smtClean="0">
              <a:solidFill>
                <a:schemeClr val="accent2">
                  <a:lumMod val="75000"/>
                </a:schemeClr>
              </a:solidFill>
              <a:latin typeface="HY강B" pitchFamily="18" charset="-127"/>
              <a:ea typeface="HY강B" pitchFamily="18" charset="-127"/>
            </a:endParaRPr>
          </a:p>
          <a:p>
            <a:pPr>
              <a:lnSpc>
                <a:spcPct val="150000"/>
              </a:lnSpc>
            </a:pPr>
            <a:endParaRPr lang="en-US" altLang="ko-KR" sz="1500" dirty="0" smtClean="0">
              <a:solidFill>
                <a:schemeClr val="accent2">
                  <a:lumMod val="75000"/>
                </a:schemeClr>
              </a:solidFill>
              <a:latin typeface="HY강B" pitchFamily="18" charset="-127"/>
              <a:ea typeface="HY강B" pitchFamily="18" charset="-127"/>
            </a:endParaRPr>
          </a:p>
          <a:p>
            <a:pPr>
              <a:buFont typeface="Arial" pitchFamily="34" charset="0"/>
              <a:buChar char="•"/>
            </a:pPr>
            <a:endParaRPr lang="en-US" altLang="ko-KR" sz="1200" dirty="0" smtClean="0">
              <a:solidFill>
                <a:srgbClr val="3A3A3C"/>
              </a:solidFill>
              <a:latin typeface="HY강B" pitchFamily="18" charset="-127"/>
              <a:ea typeface="HY강B" pitchFamily="18" charset="-127"/>
            </a:endParaRPr>
          </a:p>
          <a:p>
            <a:pPr>
              <a:buFont typeface="Arial" pitchFamily="34" charset="0"/>
              <a:buChar char="•"/>
            </a:pPr>
            <a:endParaRPr lang="en-US" altLang="ko-KR" sz="1200" dirty="0" smtClean="0">
              <a:latin typeface="HY강B" pitchFamily="18" charset="-127"/>
              <a:ea typeface="HY강B" pitchFamily="18" charset="-127"/>
            </a:endParaRPr>
          </a:p>
          <a:p>
            <a:endParaRPr lang="en-US" altLang="ko-KR" sz="500" dirty="0" smtClean="0">
              <a:solidFill>
                <a:srgbClr val="3A3A3C"/>
              </a:solidFill>
              <a:latin typeface="HY강B" pitchFamily="18" charset="-127"/>
              <a:ea typeface="HY강B" pitchFamily="18" charset="-127"/>
            </a:endParaRPr>
          </a:p>
          <a:p>
            <a:endParaRPr lang="ko-KR" altLang="en-US" sz="1100" dirty="0"/>
          </a:p>
        </p:txBody>
      </p:sp>
      <p:sp>
        <p:nvSpPr>
          <p:cNvPr id="23" name="TextBox 22"/>
          <p:cNvSpPr txBox="1"/>
          <p:nvPr/>
        </p:nvSpPr>
        <p:spPr>
          <a:xfrm>
            <a:off x="476672" y="2843808"/>
            <a:ext cx="403668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400" dirty="0" smtClean="0">
                <a:ln w="18415" cmpd="sng">
                  <a:noFill/>
                  <a:prstDash val="solid"/>
                </a:ln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j-ea"/>
                <a:ea typeface="+mj-ea"/>
              </a:rPr>
              <a:t>한국수입협회 주관 </a:t>
            </a:r>
            <a:r>
              <a:rPr lang="en-US" altLang="ko-KR" sz="1400" dirty="0" smtClean="0">
                <a:ln w="18415" cmpd="sng">
                  <a:noFill/>
                  <a:prstDash val="solid"/>
                </a:ln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j-ea"/>
                <a:ea typeface="+mj-ea"/>
              </a:rPr>
              <a:t>B2B</a:t>
            </a:r>
            <a:r>
              <a:rPr lang="ko-KR" altLang="en-US" sz="1400" dirty="0" err="1" smtClean="0">
                <a:ln w="18415" cmpd="sng">
                  <a:noFill/>
                  <a:prstDash val="solid"/>
                </a:ln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j-ea"/>
                <a:ea typeface="+mj-ea"/>
              </a:rPr>
              <a:t>상담회</a:t>
            </a:r>
            <a:r>
              <a:rPr lang="ko-KR" altLang="en-US" sz="1400" dirty="0" smtClean="0">
                <a:ln w="18415" cmpd="sng">
                  <a:noFill/>
                  <a:prstDash val="solid"/>
                </a:ln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j-ea"/>
                <a:ea typeface="+mj-ea"/>
              </a:rPr>
              <a:t> 일정 및 세부사항</a:t>
            </a:r>
            <a:endParaRPr lang="en-US" altLang="ko-KR" sz="1400" dirty="0" smtClean="0">
              <a:ln w="18415" cmpd="sng">
                <a:noFill/>
                <a:prstDash val="solid"/>
              </a:ln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+mj-ea"/>
              <a:ea typeface="+mj-ea"/>
            </a:endParaRPr>
          </a:p>
        </p:txBody>
      </p:sp>
      <p:sp>
        <p:nvSpPr>
          <p:cNvPr id="16" name="직사각형 15"/>
          <p:cNvSpPr/>
          <p:nvPr/>
        </p:nvSpPr>
        <p:spPr>
          <a:xfrm>
            <a:off x="0" y="0"/>
            <a:ext cx="476672" cy="1259632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7" name="직사각형 16"/>
          <p:cNvSpPr/>
          <p:nvPr/>
        </p:nvSpPr>
        <p:spPr>
          <a:xfrm>
            <a:off x="0" y="1475656"/>
            <a:ext cx="476672" cy="36004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5" name="TextBox 24"/>
          <p:cNvSpPr txBox="1"/>
          <p:nvPr/>
        </p:nvSpPr>
        <p:spPr>
          <a:xfrm>
            <a:off x="548680" y="1527919"/>
            <a:ext cx="96532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400" dirty="0" smtClean="0">
                <a:ln w="18415" cmpd="sng">
                  <a:noFill/>
                  <a:prstDash val="solid"/>
                </a:ln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j-ea"/>
                <a:ea typeface="+mj-ea"/>
              </a:rPr>
              <a:t>행사 안내</a:t>
            </a:r>
            <a:endParaRPr lang="en-US" altLang="ko-KR" sz="1400" dirty="0" smtClean="0">
              <a:ln w="18415" cmpd="sng">
                <a:noFill/>
                <a:prstDash val="solid"/>
              </a:ln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+mj-ea"/>
              <a:ea typeface="+mj-ea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214290" y="8001024"/>
            <a:ext cx="6216766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100" dirty="0" smtClean="0"/>
              <a:t>* </a:t>
            </a:r>
            <a:r>
              <a:rPr lang="ko-KR" altLang="en-US" sz="1100" dirty="0" smtClean="0"/>
              <a:t>참가문의</a:t>
            </a:r>
            <a:r>
              <a:rPr lang="en-US" altLang="ko-KR" sz="1100" dirty="0" smtClean="0"/>
              <a:t>: 02-6677-1312, 3669</a:t>
            </a:r>
          </a:p>
          <a:p>
            <a:r>
              <a:rPr lang="en-US" altLang="ko-KR" sz="1100" dirty="0" smtClean="0"/>
              <a:t>* </a:t>
            </a:r>
            <a:r>
              <a:rPr lang="ko-KR" altLang="en-US" sz="1100" b="1" u="sng" dirty="0" smtClean="0"/>
              <a:t>에티오피아 </a:t>
            </a:r>
            <a:r>
              <a:rPr lang="en-US" altLang="ko-KR" sz="1100" b="1" u="sng" dirty="0" smtClean="0"/>
              <a:t>B2B </a:t>
            </a:r>
            <a:r>
              <a:rPr lang="ko-KR" altLang="en-US" sz="1100" b="1" u="sng" dirty="0" smtClean="0"/>
              <a:t>참가 신청서 및 기업 리스트 </a:t>
            </a:r>
            <a:r>
              <a:rPr lang="en-US" altLang="ko-KR" sz="1100" b="1" u="sng" dirty="0" smtClean="0"/>
              <a:t>*</a:t>
            </a:r>
            <a:r>
              <a:rPr lang="ko-KR" altLang="en-US" sz="1100" b="1" u="sng" dirty="0" smtClean="0"/>
              <a:t>협회 홈페이지 </a:t>
            </a:r>
            <a:r>
              <a:rPr lang="en-US" altLang="ko-KR" sz="1100" b="1" u="sng" dirty="0" smtClean="0"/>
              <a:t>KOIMA </a:t>
            </a:r>
            <a:r>
              <a:rPr lang="ko-KR" altLang="en-US" sz="1100" b="1" u="sng" dirty="0" smtClean="0"/>
              <a:t>공지사항</a:t>
            </a:r>
            <a:r>
              <a:rPr lang="en-US" altLang="ko-KR" sz="1100" b="1" u="sng" dirty="0" smtClean="0"/>
              <a:t>-</a:t>
            </a:r>
            <a:r>
              <a:rPr lang="ko-KR" altLang="en-US" sz="1100" b="1" u="sng" dirty="0" smtClean="0"/>
              <a:t> 첨부파일 참고</a:t>
            </a:r>
            <a:endParaRPr lang="en-US" altLang="ko-KR" sz="1100" b="1" u="sng" dirty="0" smtClean="0"/>
          </a:p>
        </p:txBody>
      </p:sp>
      <p:pic>
        <p:nvPicPr>
          <p:cNvPr id="35" name="그림 34" descr="양념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1403648"/>
            <a:ext cx="525354" cy="504056"/>
          </a:xfrm>
          <a:prstGeom prst="rect">
            <a:avLst/>
          </a:prstGeom>
        </p:spPr>
      </p:pic>
      <p:pic>
        <p:nvPicPr>
          <p:cNvPr id="2" name="Picture 3" descr="C:\Users\user\Desktop\혜빈\Food Week 2015\면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2699792"/>
            <a:ext cx="462409" cy="462409"/>
          </a:xfrm>
          <a:prstGeom prst="rect">
            <a:avLst/>
          </a:prstGeom>
          <a:noFill/>
        </p:spPr>
      </p:pic>
      <p:graphicFrame>
        <p:nvGraphicFramePr>
          <p:cNvPr id="21" name="표 20"/>
          <p:cNvGraphicFramePr>
            <a:graphicFrameLocks noGrp="1"/>
          </p:cNvGraphicFramePr>
          <p:nvPr/>
        </p:nvGraphicFramePr>
        <p:xfrm>
          <a:off x="214290" y="4857752"/>
          <a:ext cx="6408711" cy="311470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845104"/>
                <a:gridCol w="704254"/>
                <a:gridCol w="1831060"/>
                <a:gridCol w="1061983"/>
                <a:gridCol w="582610"/>
                <a:gridCol w="1383700"/>
              </a:tblGrid>
              <a:tr h="288602">
                <a:tc rowSpan="2"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300" dirty="0" smtClean="0">
                          <a:latin typeface="+mj-lt"/>
                          <a:ea typeface="HY강B" pitchFamily="18" charset="-127"/>
                        </a:rPr>
                        <a:t>회사명</a:t>
                      </a:r>
                      <a:endParaRPr lang="en-US" altLang="ko-KR" sz="1300" dirty="0" smtClean="0">
                        <a:latin typeface="+mj-lt"/>
                        <a:ea typeface="HY강B" pitchFamily="18" charset="-127"/>
                      </a:endParaRPr>
                    </a:p>
                  </a:txBody>
                  <a:tcPr anchor="ctr"/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l" latinLnBrk="1"/>
                      <a:r>
                        <a:rPr lang="en-US" altLang="ko-KR" sz="1300" dirty="0" smtClean="0">
                          <a:latin typeface="+mj-lt"/>
                          <a:ea typeface="HY강B" pitchFamily="18" charset="-127"/>
                        </a:rPr>
                        <a:t>(</a:t>
                      </a:r>
                      <a:r>
                        <a:rPr lang="ko-KR" altLang="en-US" sz="1300" dirty="0" smtClean="0">
                          <a:latin typeface="+mj-lt"/>
                          <a:ea typeface="HY강B" pitchFamily="18" charset="-127"/>
                        </a:rPr>
                        <a:t>국문</a:t>
                      </a:r>
                      <a:r>
                        <a:rPr lang="en-US" altLang="ko-KR" sz="1300" dirty="0" smtClean="0">
                          <a:latin typeface="+mj-lt"/>
                          <a:ea typeface="HY강B" pitchFamily="18" charset="-127"/>
                        </a:rPr>
                        <a:t>) </a:t>
                      </a:r>
                      <a:endParaRPr lang="ko-KR" altLang="en-US" sz="1300" dirty="0">
                        <a:latin typeface="+mj-lt"/>
                        <a:ea typeface="HY강B" pitchFamily="18" charset="-127"/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300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300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216024"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l" latinLnBrk="1"/>
                      <a:r>
                        <a:rPr lang="en-US" altLang="ko-KR" sz="1300" dirty="0" smtClean="0">
                          <a:latin typeface="+mj-lt"/>
                          <a:ea typeface="HY강B" pitchFamily="18" charset="-127"/>
                        </a:rPr>
                        <a:t>(</a:t>
                      </a:r>
                      <a:r>
                        <a:rPr lang="ko-KR" altLang="en-US" sz="1300" dirty="0" smtClean="0">
                          <a:latin typeface="+mj-lt"/>
                          <a:ea typeface="HY강B" pitchFamily="18" charset="-127"/>
                        </a:rPr>
                        <a:t>영문</a:t>
                      </a:r>
                      <a:r>
                        <a:rPr lang="en-US" altLang="ko-KR" sz="1300" dirty="0" smtClean="0">
                          <a:latin typeface="+mj-lt"/>
                          <a:ea typeface="HY강B" pitchFamily="18" charset="-127"/>
                        </a:rPr>
                        <a:t>)</a:t>
                      </a:r>
                      <a:endParaRPr lang="ko-KR" altLang="en-US" sz="1300" dirty="0">
                        <a:latin typeface="+mj-lt"/>
                        <a:ea typeface="HY강B" pitchFamily="18" charset="-127"/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300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300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422201"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300" dirty="0" smtClean="0">
                          <a:latin typeface="+mj-lt"/>
                          <a:ea typeface="HY강B" pitchFamily="18" charset="-127"/>
                        </a:rPr>
                        <a:t>참석자명</a:t>
                      </a:r>
                      <a:endParaRPr lang="ko-KR" altLang="en-US" sz="1300" dirty="0">
                        <a:latin typeface="+mj-lt"/>
                        <a:ea typeface="HY강B" pitchFamily="18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300" dirty="0" smtClean="0">
                          <a:latin typeface="+mj-lt"/>
                          <a:ea typeface="HY강B" pitchFamily="18" charset="-127"/>
                        </a:rPr>
                        <a:t>국문</a:t>
                      </a:r>
                      <a:endParaRPr lang="ko-KR" altLang="en-US" sz="1300" dirty="0">
                        <a:latin typeface="+mj-lt"/>
                        <a:ea typeface="HY강B" pitchFamily="18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300" dirty="0">
                        <a:latin typeface="+mj-lt"/>
                        <a:ea typeface="HY강B" pitchFamily="18" charset="-127"/>
                      </a:endParaRPr>
                    </a:p>
                  </a:txBody>
                  <a:tcPr anchor="ctr"/>
                </a:tc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300" dirty="0" err="1" smtClean="0">
                          <a:latin typeface="+mj-lt"/>
                          <a:ea typeface="HY강B" pitchFamily="18" charset="-127"/>
                        </a:rPr>
                        <a:t>직위명</a:t>
                      </a:r>
                      <a:endParaRPr lang="ko-KR" altLang="en-US" sz="1300" dirty="0">
                        <a:latin typeface="+mj-lt"/>
                        <a:ea typeface="HY강B" pitchFamily="18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300" dirty="0" smtClean="0">
                          <a:latin typeface="+mj-lt"/>
                          <a:ea typeface="HY강B" pitchFamily="18" charset="-127"/>
                        </a:rPr>
                        <a:t>국문</a:t>
                      </a:r>
                      <a:endParaRPr lang="ko-KR" altLang="en-US" sz="1300" dirty="0">
                        <a:latin typeface="+mj-lt"/>
                        <a:ea typeface="HY강B" pitchFamily="18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300" dirty="0">
                        <a:latin typeface="+mj-lt"/>
                        <a:ea typeface="HY강B" pitchFamily="18" charset="-127"/>
                      </a:endParaRPr>
                    </a:p>
                  </a:txBody>
                  <a:tcPr anchor="ctr"/>
                </a:tc>
              </a:tr>
              <a:tr h="368359"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300" dirty="0" smtClean="0">
                          <a:latin typeface="+mj-lt"/>
                          <a:ea typeface="HY강B" pitchFamily="18" charset="-127"/>
                        </a:rPr>
                        <a:t>영문</a:t>
                      </a:r>
                      <a:endParaRPr lang="ko-KR" altLang="en-US" sz="1300" dirty="0">
                        <a:latin typeface="+mj-lt"/>
                        <a:ea typeface="HY강B" pitchFamily="18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300" dirty="0">
                        <a:latin typeface="+mj-lt"/>
                        <a:ea typeface="HY강B" pitchFamily="18" charset="-127"/>
                      </a:endParaRPr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300" dirty="0" smtClean="0">
                          <a:latin typeface="+mj-lt"/>
                          <a:ea typeface="HY강B" pitchFamily="18" charset="-127"/>
                        </a:rPr>
                        <a:t>영문</a:t>
                      </a:r>
                      <a:endParaRPr lang="ko-KR" altLang="en-US" sz="1300" dirty="0">
                        <a:latin typeface="+mj-lt"/>
                        <a:ea typeface="HY강B" pitchFamily="18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 smtClean="0">
                          <a:latin typeface="+mj-lt"/>
                          <a:ea typeface="HY강B" pitchFamily="18" charset="-127"/>
                        </a:rPr>
                        <a:t>        </a:t>
                      </a:r>
                      <a:endParaRPr lang="ko-KR" altLang="en-US" dirty="0">
                        <a:latin typeface="+mj-lt"/>
                        <a:ea typeface="HY강B" pitchFamily="18" charset="-127"/>
                      </a:endParaRPr>
                    </a:p>
                  </a:txBody>
                  <a:tcPr anchor="ctr"/>
                </a:tc>
              </a:tr>
              <a:tr h="439165"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300" dirty="0" smtClean="0">
                          <a:latin typeface="+mj-lt"/>
                          <a:ea typeface="HY강B" pitchFamily="18" charset="-127"/>
                        </a:rPr>
                        <a:t>연락처</a:t>
                      </a:r>
                      <a:endParaRPr lang="ko-KR" altLang="en-US" sz="1300" dirty="0">
                        <a:latin typeface="+mj-lt"/>
                        <a:ea typeface="HY강B" pitchFamily="18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300" dirty="0" smtClean="0">
                          <a:latin typeface="+mj-lt"/>
                          <a:ea typeface="HY강B" pitchFamily="18" charset="-127"/>
                        </a:rPr>
                        <a:t>M.P.</a:t>
                      </a:r>
                      <a:endParaRPr lang="ko-KR" altLang="en-US" sz="1300" dirty="0">
                        <a:latin typeface="+mj-lt"/>
                        <a:ea typeface="HY강B" pitchFamily="18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300" dirty="0">
                        <a:latin typeface="+mj-lt"/>
                        <a:ea typeface="HY강B" pitchFamily="18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300" dirty="0" smtClean="0">
                          <a:latin typeface="+mj-lt"/>
                          <a:ea typeface="HY강B" pitchFamily="18" charset="-127"/>
                        </a:rPr>
                        <a:t>Homepage</a:t>
                      </a:r>
                      <a:endParaRPr lang="ko-KR" altLang="en-US" sz="1300" dirty="0">
                        <a:latin typeface="+mj-lt"/>
                        <a:ea typeface="HY강B" pitchFamily="18" charset="-127"/>
                      </a:endParaRPr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pPr algn="ctr" latinLnBrk="1"/>
                      <a:endParaRPr lang="ko-KR" altLang="en-US" sz="1300" dirty="0">
                        <a:latin typeface="+mj-lt"/>
                        <a:ea typeface="HY강B" pitchFamily="18" charset="-127"/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427530"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300" dirty="0" smtClean="0">
                          <a:latin typeface="+mj-lt"/>
                          <a:ea typeface="HY강B" pitchFamily="18" charset="-127"/>
                        </a:rPr>
                        <a:t>Office</a:t>
                      </a:r>
                      <a:endParaRPr lang="ko-KR" altLang="en-US" sz="1300" dirty="0">
                        <a:latin typeface="+mj-lt"/>
                        <a:ea typeface="HY강B" pitchFamily="18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300" dirty="0">
                        <a:latin typeface="+mj-lt"/>
                        <a:ea typeface="HY강B" pitchFamily="18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300" dirty="0" smtClean="0">
                          <a:latin typeface="+mj-lt"/>
                          <a:ea typeface="HY강B" pitchFamily="18" charset="-127"/>
                        </a:rPr>
                        <a:t>E-Mail</a:t>
                      </a:r>
                      <a:endParaRPr lang="ko-KR" altLang="en-US" sz="1300" dirty="0">
                        <a:latin typeface="+mj-lt"/>
                        <a:ea typeface="HY강B" pitchFamily="18" charset="-127"/>
                      </a:endParaRPr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pPr algn="ctr" latinLnBrk="1"/>
                      <a:endParaRPr lang="ko-KR" altLang="en-US" sz="1300" dirty="0">
                        <a:latin typeface="+mj-lt"/>
                        <a:ea typeface="HY강B" pitchFamily="18" charset="-127"/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439165">
                <a:tc gridSpan="6">
                  <a:txBody>
                    <a:bodyPr/>
                    <a:lstStyle/>
                    <a:p>
                      <a:pPr algn="l" latinLnBrk="1"/>
                      <a:r>
                        <a:rPr lang="ko-KR" altLang="en-US" sz="1300" dirty="0" smtClean="0">
                          <a:latin typeface="+mj-lt"/>
                          <a:ea typeface="HY강B" pitchFamily="18" charset="-127"/>
                        </a:rPr>
                        <a:t>업종</a:t>
                      </a:r>
                      <a:r>
                        <a:rPr lang="en-US" altLang="ko-KR" sz="1300" dirty="0" smtClean="0">
                          <a:latin typeface="+mj-lt"/>
                          <a:ea typeface="HY강B" pitchFamily="18" charset="-127"/>
                        </a:rPr>
                        <a:t>/</a:t>
                      </a:r>
                      <a:r>
                        <a:rPr lang="ko-KR" altLang="en-US" sz="1300" dirty="0" smtClean="0">
                          <a:latin typeface="+mj-lt"/>
                          <a:ea typeface="HY강B" pitchFamily="18" charset="-127"/>
                        </a:rPr>
                        <a:t>주요 취급품목 </a:t>
                      </a:r>
                      <a:r>
                        <a:rPr lang="en-US" altLang="ko-KR" sz="1300" dirty="0" smtClean="0">
                          <a:latin typeface="+mj-lt"/>
                          <a:ea typeface="HY강B" pitchFamily="18" charset="-127"/>
                        </a:rPr>
                        <a:t>: </a:t>
                      </a:r>
                      <a:endParaRPr lang="ko-KR" altLang="en-US" sz="1300" dirty="0">
                        <a:latin typeface="+mj-lt"/>
                        <a:ea typeface="HY강B" pitchFamily="18" charset="-127"/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439165">
                <a:tc gridSpan="6">
                  <a:txBody>
                    <a:bodyPr/>
                    <a:lstStyle/>
                    <a:p>
                      <a:pPr algn="l" latinLnBrk="1"/>
                      <a:r>
                        <a:rPr lang="ko-KR" altLang="en-US" sz="1300" dirty="0" smtClean="0">
                          <a:latin typeface="+mj-lt"/>
                          <a:ea typeface="HY강B" pitchFamily="18" charset="-127"/>
                        </a:rPr>
                        <a:t>에티오피아 희망업체</a:t>
                      </a:r>
                      <a:r>
                        <a:rPr lang="en-US" altLang="ko-KR" sz="1300" dirty="0" smtClean="0">
                          <a:latin typeface="+mj-lt"/>
                          <a:ea typeface="HY강B" pitchFamily="18" charset="-127"/>
                        </a:rPr>
                        <a:t>: </a:t>
                      </a:r>
                      <a:endParaRPr lang="ko-KR" altLang="en-US" sz="1300" dirty="0">
                        <a:latin typeface="+mj-lt"/>
                        <a:ea typeface="HY강B" pitchFamily="18" charset="-127"/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26" name="TextBox 25"/>
          <p:cNvSpPr txBox="1"/>
          <p:nvPr/>
        </p:nvSpPr>
        <p:spPr>
          <a:xfrm>
            <a:off x="0" y="1979712"/>
            <a:ext cx="666936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dirty="0" smtClean="0"/>
              <a:t>오는 </a:t>
            </a:r>
            <a:r>
              <a:rPr lang="en-US" altLang="ko-KR" sz="1200" dirty="0" smtClean="0"/>
              <a:t>6</a:t>
            </a:r>
            <a:r>
              <a:rPr lang="ko-KR" altLang="en-US" sz="1200" dirty="0" smtClean="0"/>
              <a:t>월 </a:t>
            </a:r>
            <a:r>
              <a:rPr lang="en-US" altLang="ko-KR" sz="1200" dirty="0" smtClean="0"/>
              <a:t>22</a:t>
            </a:r>
            <a:r>
              <a:rPr lang="ko-KR" altLang="en-US" sz="1200" dirty="0" smtClean="0"/>
              <a:t>일부터 </a:t>
            </a:r>
            <a:r>
              <a:rPr lang="en-US" altLang="ko-KR" sz="1200" dirty="0" smtClean="0"/>
              <a:t>24</a:t>
            </a:r>
            <a:r>
              <a:rPr lang="ko-KR" altLang="en-US" sz="1200" dirty="0" smtClean="0"/>
              <a:t>일까지 </a:t>
            </a:r>
            <a:r>
              <a:rPr lang="ko-KR" altLang="en-US" sz="1200" dirty="0" err="1" smtClean="0"/>
              <a:t>코엑스에서</a:t>
            </a:r>
            <a:r>
              <a:rPr lang="ko-KR" altLang="en-US" sz="1200" dirty="0" smtClean="0"/>
              <a:t> </a:t>
            </a:r>
            <a:r>
              <a:rPr lang="en-US" altLang="ko-KR" sz="1200" dirty="0" smtClean="0"/>
              <a:t>3</a:t>
            </a:r>
            <a:r>
              <a:rPr lang="ko-KR" altLang="en-US" sz="1200" dirty="0" smtClean="0"/>
              <a:t>일간 진행되는 </a:t>
            </a:r>
            <a:r>
              <a:rPr lang="en-US" altLang="ko-KR" sz="1200" dirty="0" smtClean="0"/>
              <a:t>2017 </a:t>
            </a:r>
            <a:r>
              <a:rPr lang="ko-KR" altLang="en-US" sz="1200" dirty="0" smtClean="0"/>
              <a:t>수입상품 전시회에서 </a:t>
            </a:r>
            <a:r>
              <a:rPr lang="en-US" altLang="ko-KR" sz="1200" dirty="0" smtClean="0"/>
              <a:t>14</a:t>
            </a:r>
            <a:r>
              <a:rPr lang="ko-KR" altLang="en-US" sz="1200" dirty="0" smtClean="0"/>
              <a:t>개의 </a:t>
            </a:r>
            <a:endParaRPr lang="en-US" altLang="ko-KR" sz="1200" dirty="0" smtClean="0"/>
          </a:p>
          <a:p>
            <a:r>
              <a:rPr lang="ko-KR" altLang="en-US" sz="1200" dirty="0" smtClean="0"/>
              <a:t>다양한 품목의 에티오피아 기업들과 </a:t>
            </a:r>
            <a:r>
              <a:rPr lang="en-US" altLang="ko-KR" sz="1200" dirty="0" smtClean="0"/>
              <a:t>B2B </a:t>
            </a:r>
            <a:r>
              <a:rPr lang="ko-KR" altLang="en-US" sz="1200" dirty="0" smtClean="0"/>
              <a:t>상담 기회를 제공합니다</a:t>
            </a:r>
            <a:r>
              <a:rPr lang="en-US" altLang="ko-KR" sz="1200" dirty="0" smtClean="0"/>
              <a:t>. </a:t>
            </a:r>
            <a:r>
              <a:rPr lang="ko-KR" altLang="en-US" sz="1200" dirty="0" smtClean="0"/>
              <a:t>에티오피아의 수입</a:t>
            </a:r>
            <a:r>
              <a:rPr lang="en-US" altLang="ko-KR" sz="1200" dirty="0" smtClean="0"/>
              <a:t>, </a:t>
            </a:r>
            <a:r>
              <a:rPr lang="ko-KR" altLang="en-US" sz="1200" dirty="0" smtClean="0"/>
              <a:t>수출 </a:t>
            </a:r>
            <a:endParaRPr lang="en-US" altLang="ko-KR" sz="1200" dirty="0" smtClean="0"/>
          </a:p>
          <a:p>
            <a:r>
              <a:rPr lang="ko-KR" altLang="en-US" sz="1200" dirty="0" smtClean="0"/>
              <a:t>기업들과 상담을 통하여 새로운 비즈니스 기회를 잡으시기 바랍니다</a:t>
            </a:r>
            <a:r>
              <a:rPr lang="en-US" altLang="ko-KR" sz="1200" dirty="0" smtClean="0"/>
              <a:t>.</a:t>
            </a:r>
            <a:endParaRPr lang="ko-KR" altLang="en-US" sz="1200" dirty="0" smtClean="0"/>
          </a:p>
          <a:p>
            <a:r>
              <a:rPr lang="en-US" altLang="ko-KR" sz="1200" dirty="0" smtClean="0"/>
              <a:t>.</a:t>
            </a:r>
            <a:endParaRPr lang="ko-KR" altLang="en-US" sz="1200" dirty="0"/>
          </a:p>
        </p:txBody>
      </p:sp>
      <p:sp>
        <p:nvSpPr>
          <p:cNvPr id="28" name="TextBox 27"/>
          <p:cNvSpPr txBox="1"/>
          <p:nvPr/>
        </p:nvSpPr>
        <p:spPr>
          <a:xfrm>
            <a:off x="500042" y="928662"/>
            <a:ext cx="607223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000" dirty="0" smtClean="0">
                <a:latin typeface="HY견고딕" pitchFamily="18" charset="-127"/>
                <a:ea typeface="HY견고딕" pitchFamily="18" charset="-127"/>
              </a:rPr>
              <a:t>에티오피아 기업과 </a:t>
            </a:r>
            <a:r>
              <a:rPr lang="en-US" altLang="ko-KR" sz="2000" dirty="0" smtClean="0">
                <a:latin typeface="HY견고딕" pitchFamily="18" charset="-127"/>
                <a:ea typeface="HY견고딕" pitchFamily="18" charset="-127"/>
              </a:rPr>
              <a:t>1:1 B2B Meeting</a:t>
            </a:r>
            <a:endParaRPr lang="ko-KR" altLang="en-US" sz="2000" dirty="0"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29" name="그림 28" descr="ds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0" y="1"/>
            <a:ext cx="2132856" cy="827583"/>
          </a:xfrm>
          <a:prstGeom prst="rect">
            <a:avLst/>
          </a:prstGeom>
        </p:spPr>
      </p:pic>
      <p:pic>
        <p:nvPicPr>
          <p:cNvPr id="30" name="그림 29" descr="dffd.pn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2132856" y="0"/>
            <a:ext cx="2376263" cy="82758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1754</TotalTime>
  <Words>199</Words>
  <Application>Microsoft Office PowerPoint</Application>
  <PresentationFormat>화면 슬라이드 쇼(4:3)</PresentationFormat>
  <Paragraphs>46</Paragraphs>
  <Slides>1</Slides>
  <Notes>1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2" baseType="lpstr">
      <vt:lpstr>Office 테마</vt:lpstr>
      <vt:lpstr>슬라이드 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user</dc:creator>
  <cp:lastModifiedBy>koima</cp:lastModifiedBy>
  <cp:revision>127</cp:revision>
  <dcterms:created xsi:type="dcterms:W3CDTF">2014-10-15T07:39:48Z</dcterms:created>
  <dcterms:modified xsi:type="dcterms:W3CDTF">2017-06-08T00:54:46Z</dcterms:modified>
</cp:coreProperties>
</file>